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BBF5C28_CAE093CA.xml" ContentType="application/vnd.ms-powerpoint.comment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BBF5C70_A26AF830.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2035_BE5EA67E.xml" ContentType="application/vnd.ms-powerpoint.comments+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7BBF5B84_7A0F096B.xml" ContentType="application/vnd.ms-powerpoint.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7BBF5C47_124BA037.xml" ContentType="application/vnd.ms-powerpoint.comment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0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13" r:id="rId6"/>
    <p:sldMasterId id="2147485238" r:id="rId7"/>
  </p:sldMasterIdLst>
  <p:notesMasterIdLst>
    <p:notesMasterId r:id="rId130"/>
  </p:notesMasterIdLst>
  <p:handoutMasterIdLst>
    <p:handoutMasterId r:id="rId131"/>
  </p:handoutMasterIdLst>
  <p:sldIdLst>
    <p:sldId id="2076138386" r:id="rId8"/>
    <p:sldId id="2076138403" r:id="rId9"/>
    <p:sldId id="2076137339" r:id="rId10"/>
    <p:sldId id="2076138536" r:id="rId11"/>
    <p:sldId id="2076138538" r:id="rId12"/>
    <p:sldId id="2123258970" r:id="rId13"/>
    <p:sldId id="2076136683" r:id="rId14"/>
    <p:sldId id="2076136930" r:id="rId15"/>
    <p:sldId id="2147470500" r:id="rId16"/>
    <p:sldId id="2147470505" r:id="rId17"/>
    <p:sldId id="2147470493" r:id="rId18"/>
    <p:sldId id="2076137340" r:id="rId19"/>
    <p:sldId id="2147470474" r:id="rId20"/>
    <p:sldId id="2123258971" r:id="rId21"/>
    <p:sldId id="2123258957" r:id="rId22"/>
    <p:sldId id="2076138608" r:id="rId23"/>
    <p:sldId id="2076136946" r:id="rId24"/>
    <p:sldId id="8229" r:id="rId25"/>
    <p:sldId id="8245" r:id="rId26"/>
    <p:sldId id="8204" r:id="rId27"/>
    <p:sldId id="2076136929" r:id="rId28"/>
    <p:sldId id="2147470465" r:id="rId29"/>
    <p:sldId id="2147470471" r:id="rId30"/>
    <p:sldId id="3699" r:id="rId31"/>
    <p:sldId id="2147470473" r:id="rId32"/>
    <p:sldId id="2076138370" r:id="rId33"/>
    <p:sldId id="2076136818" r:id="rId34"/>
    <p:sldId id="2147470460" r:id="rId35"/>
    <p:sldId id="2076136989" r:id="rId36"/>
    <p:sldId id="2076136975" r:id="rId37"/>
    <p:sldId id="2076138534" r:id="rId38"/>
    <p:sldId id="2147470508" r:id="rId39"/>
    <p:sldId id="2076138535" r:id="rId40"/>
    <p:sldId id="2147470461" r:id="rId41"/>
    <p:sldId id="2076138543" r:id="rId42"/>
    <p:sldId id="2076138508" r:id="rId43"/>
    <p:sldId id="2147470462" r:id="rId44"/>
    <p:sldId id="2147470463" r:id="rId45"/>
    <p:sldId id="2076138545" r:id="rId46"/>
    <p:sldId id="2076138546" r:id="rId47"/>
    <p:sldId id="2076138601" r:id="rId48"/>
    <p:sldId id="2076136950" r:id="rId49"/>
    <p:sldId id="2076136684" r:id="rId50"/>
    <p:sldId id="2076136834" r:id="rId51"/>
    <p:sldId id="2076138575" r:id="rId52"/>
    <p:sldId id="2076138548" r:id="rId53"/>
    <p:sldId id="2076138472" r:id="rId54"/>
    <p:sldId id="2076138550" r:id="rId55"/>
    <p:sldId id="2076138551" r:id="rId56"/>
    <p:sldId id="2147470506" r:id="rId57"/>
    <p:sldId id="2147470467" r:id="rId58"/>
    <p:sldId id="2076138553" r:id="rId59"/>
    <p:sldId id="2147470503" r:id="rId60"/>
    <p:sldId id="2147470504" r:id="rId61"/>
    <p:sldId id="2076138372" r:id="rId62"/>
    <p:sldId id="2076136685" r:id="rId63"/>
    <p:sldId id="2076136819" r:id="rId64"/>
    <p:sldId id="2076138556" r:id="rId65"/>
    <p:sldId id="2076138475" r:id="rId66"/>
    <p:sldId id="2076138558" r:id="rId67"/>
    <p:sldId id="2076138559" r:id="rId68"/>
    <p:sldId id="2147470495" r:id="rId69"/>
    <p:sldId id="2076138564" r:id="rId70"/>
    <p:sldId id="2147470475" r:id="rId71"/>
    <p:sldId id="2076138604" r:id="rId72"/>
    <p:sldId id="2076138565" r:id="rId73"/>
    <p:sldId id="2076138566" r:id="rId74"/>
    <p:sldId id="2123258965" r:id="rId75"/>
    <p:sldId id="283" r:id="rId76"/>
    <p:sldId id="2123258966" r:id="rId77"/>
    <p:sldId id="2076138603" r:id="rId78"/>
    <p:sldId id="2076138572" r:id="rId79"/>
    <p:sldId id="2076138571" r:id="rId80"/>
    <p:sldId id="2076138567" r:id="rId81"/>
    <p:sldId id="2076138569" r:id="rId82"/>
    <p:sldId id="2076138568" r:id="rId83"/>
    <p:sldId id="2076138477" r:id="rId84"/>
    <p:sldId id="2076138373" r:id="rId85"/>
    <p:sldId id="2076136686" r:id="rId86"/>
    <p:sldId id="2147470476" r:id="rId87"/>
    <p:sldId id="2147470477" r:id="rId88"/>
    <p:sldId id="2147470478" r:id="rId89"/>
    <p:sldId id="2076138510" r:id="rId90"/>
    <p:sldId id="2147470480" r:id="rId91"/>
    <p:sldId id="2147470481" r:id="rId92"/>
    <p:sldId id="2147470459" r:id="rId93"/>
    <p:sldId id="2076138512" r:id="rId94"/>
    <p:sldId id="2147470507" r:id="rId95"/>
    <p:sldId id="2147470482" r:id="rId96"/>
    <p:sldId id="2076138599" r:id="rId97"/>
    <p:sldId id="2147470464" r:id="rId98"/>
    <p:sldId id="2076138367" r:id="rId99"/>
    <p:sldId id="2076136687" r:id="rId100"/>
    <p:sldId id="2076138578" r:id="rId101"/>
    <p:sldId id="2147470483" r:id="rId102"/>
    <p:sldId id="2147470479" r:id="rId103"/>
    <p:sldId id="2076138594" r:id="rId104"/>
    <p:sldId id="2147470485" r:id="rId105"/>
    <p:sldId id="2076138582" r:id="rId106"/>
    <p:sldId id="2076138596" r:id="rId107"/>
    <p:sldId id="2076138585" r:id="rId108"/>
    <p:sldId id="2076138598" r:id="rId109"/>
    <p:sldId id="2076138583" r:id="rId110"/>
    <p:sldId id="2076138597" r:id="rId111"/>
    <p:sldId id="2076138584" r:id="rId112"/>
    <p:sldId id="2147470484" r:id="rId113"/>
    <p:sldId id="2076138586" r:id="rId114"/>
    <p:sldId id="2076138532" r:id="rId115"/>
    <p:sldId id="2076138587" r:id="rId116"/>
    <p:sldId id="2147470496" r:id="rId117"/>
    <p:sldId id="2076138589" r:id="rId118"/>
    <p:sldId id="2147470487" r:id="rId119"/>
    <p:sldId id="2076138595" r:id="rId120"/>
    <p:sldId id="2147470509" r:id="rId121"/>
    <p:sldId id="2147470488" r:id="rId122"/>
    <p:sldId id="2076138605" r:id="rId123"/>
    <p:sldId id="2076138381" r:id="rId124"/>
    <p:sldId id="2076136970" r:id="rId125"/>
    <p:sldId id="2123258961" r:id="rId126"/>
    <p:sldId id="2147470502" r:id="rId127"/>
    <p:sldId id="2076138371" r:id="rId128"/>
    <p:sldId id="2076138374" r:id="rId12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076138403"/>
            <p14:sldId id="2076137339"/>
            <p14:sldId id="2076138536"/>
            <p14:sldId id="2076138538"/>
            <p14:sldId id="2123258970"/>
          </p14:sldIdLst>
        </p14:section>
        <p14:section name="Module 1" id="{8BDFE93E-6843-461B-B31B-809F46A18088}">
          <p14:sldIdLst>
            <p14:sldId id="2076136683"/>
          </p14:sldIdLst>
        </p14:section>
        <p14:section name="1.1 Azure Fundamentals" id="{13F5E925-1DFD-4C1A-ADAD-9460F78DE809}">
          <p14:sldIdLst>
            <p14:sldId id="2076136930"/>
            <p14:sldId id="2147470500"/>
            <p14:sldId id="2147470505"/>
            <p14:sldId id="2147470493"/>
            <p14:sldId id="2076137340"/>
            <p14:sldId id="2147470474"/>
            <p14:sldId id="2123258971"/>
            <p14:sldId id="2123258957"/>
            <p14:sldId id="2076138608"/>
          </p14:sldIdLst>
        </p14:section>
        <p14:section name="1.2 Azure Migration LIfecycle" id="{7160FEA7-549D-4F2C-9AE2-438E93F741D5}">
          <p14:sldIdLst>
            <p14:sldId id="2076136946"/>
            <p14:sldId id="8229"/>
            <p14:sldId id="8245"/>
            <p14:sldId id="8204"/>
          </p14:sldIdLst>
        </p14:section>
        <p14:section name="1.3 Tools to Migrate SQL Server to Azure" id="{7561A1AD-28A2-40D0-A8FD-A6896EAE3DA9}">
          <p14:sldIdLst>
            <p14:sldId id="2076136929"/>
            <p14:sldId id="2147470465"/>
            <p14:sldId id="2147470471"/>
            <p14:sldId id="3699"/>
            <p14:sldId id="2147470473"/>
            <p14:sldId id="2076138370"/>
          </p14:sldIdLst>
        </p14:section>
        <p14:section name="Module 2 - Assess SQL Server" id="{009A8FEA-4534-4444-90BE-AFA5A63B7283}">
          <p14:sldIdLst>
            <p14:sldId id="2076136818"/>
          </p14:sldIdLst>
        </p14:section>
        <p14:section name="Overview" id="{CF4708DD-168E-490C-A64F-A51A16DDC982}">
          <p14:sldIdLst>
            <p14:sldId id="2147470460"/>
          </p14:sldIdLst>
        </p14:section>
        <p14:section name="2.1 Discover SQL Server" id="{432A2B48-2CF2-4BD0-B8FF-E61186C12603}">
          <p14:sldIdLst>
            <p14:sldId id="2076136989"/>
            <p14:sldId id="2076136975"/>
            <p14:sldId id="2076138534"/>
            <p14:sldId id="2147470508"/>
          </p14:sldIdLst>
        </p14:section>
        <p14:section name="2.2 Assess SQL Server" id="{6B6A0800-8DD2-4F45-A4DC-1A988E99600B}">
          <p14:sldIdLst>
            <p14:sldId id="2076138535"/>
            <p14:sldId id="2147470461"/>
            <p14:sldId id="2076138543"/>
            <p14:sldId id="2076138508"/>
            <p14:sldId id="2147470462"/>
            <p14:sldId id="2147470463"/>
            <p14:sldId id="2076138545"/>
          </p14:sldIdLst>
        </p14:section>
        <p14:section name="2.3 Prepare for Azure migration" id="{7E5B6FE6-CBE7-4747-BAA2-598B6AB64BEB}">
          <p14:sldIdLst>
            <p14:sldId id="2076138546"/>
            <p14:sldId id="2076138601"/>
          </p14:sldIdLst>
        </p14:section>
        <p14:section name="Summary" id="{BDA73F25-DAA9-4C52-B857-5E2EF885CC34}">
          <p14:sldIdLst>
            <p14:sldId id="2076136950"/>
          </p14:sldIdLst>
        </p14:section>
        <p14:section name="Module 3 - Migrate to SQL in Azure Virtual Machine" id="{9CAB4601-C91B-45DB-BF3A-16C39A10A168}">
          <p14:sldIdLst>
            <p14:sldId id="2076136684"/>
          </p14:sldIdLst>
        </p14:section>
        <p14:section name="3.1 Overview" id="{9CB27E3E-CA6B-4189-97DE-CB2D83374D46}">
          <p14:sldIdLst>
            <p14:sldId id="2076136834"/>
            <p14:sldId id="2076138575"/>
          </p14:sldIdLst>
        </p14:section>
        <p14:section name="3.2 Deploy SQL Server in Azure Virtual Machine" id="{DFF984EA-CB52-403D-9269-CA507E5FF771}">
          <p14:sldIdLst>
            <p14:sldId id="2076138548"/>
            <p14:sldId id="2076138472"/>
          </p14:sldIdLst>
        </p14:section>
        <p14:section name="3.3 Offline database migration" id="{88BEDEB0-F822-4084-8991-11DABC5EE008}">
          <p14:sldIdLst>
            <p14:sldId id="2076138550"/>
            <p14:sldId id="2076138551"/>
            <p14:sldId id="2147470506"/>
          </p14:sldIdLst>
        </p14:section>
        <p14:section name="3.4 Online database migration" id="{2DDC94EB-013D-44CD-BD67-37BB93D50750}">
          <p14:sldIdLst>
            <p14:sldId id="2147470467"/>
          </p14:sldIdLst>
        </p14:section>
        <p14:section name="3.5 Migrate other objects" id="{B5F1692D-04C6-4547-B143-483D5DF3A440}">
          <p14:sldIdLst>
            <p14:sldId id="2076138553"/>
          </p14:sldIdLst>
        </p14:section>
        <p14:section name="3.6 Customer stories" id="{1923DDF6-4134-47B4-837A-44E1A739A0EA}">
          <p14:sldIdLst>
            <p14:sldId id="2147470503"/>
            <p14:sldId id="2147470504"/>
          </p14:sldIdLst>
        </p14:section>
        <p14:section name="3.7 Summary" id="{ED0C5694-B48C-49C9-83DC-C4F58B86FD9A}">
          <p14:sldIdLst>
            <p14:sldId id="2076138372"/>
          </p14:sldIdLst>
        </p14:section>
        <p14:section name="Module 4 - Optimize SQL in Azure Virtual Machine" id="{EC4ECAD4-594A-47A1-B8C9-78F7D8EC430C}">
          <p14:sldIdLst>
            <p14:sldId id="2076136685"/>
          </p14:sldIdLst>
        </p14:section>
        <p14:section name="4.1 Overview" id="{3CA6777D-D474-4CF1-AF0D-00755F87809D}">
          <p14:sldIdLst>
            <p14:sldId id="2076136819"/>
          </p14:sldIdLst>
        </p14:section>
        <p14:section name="4.2 Using the SQL IaaS extension" id="{6461E961-165B-45C5-877E-318CAD5793C3}">
          <p14:sldIdLst>
            <p14:sldId id="2076138556"/>
            <p14:sldId id="2076138475"/>
          </p14:sldIdLst>
        </p14:section>
        <p14:section name="4.3 Implement best practices" id="{50F4B17D-63F4-4BBC-803F-8C78F5D7CEA6}">
          <p14:sldIdLst>
            <p14:sldId id="2076138558"/>
            <p14:sldId id="2076138559"/>
            <p14:sldId id="2147470495"/>
          </p14:sldIdLst>
        </p14:section>
        <p14:section name="4.4 Setup and configure HADR" id="{02B104E6-17DD-4A72-8B99-C9326FC4E29D}">
          <p14:sldIdLst>
            <p14:sldId id="2076138564"/>
            <p14:sldId id="2147470475"/>
            <p14:sldId id="2076138604"/>
            <p14:sldId id="2076138565"/>
            <p14:sldId id="2076138566"/>
            <p14:sldId id="2123258965"/>
            <p14:sldId id="283"/>
            <p14:sldId id="2123258966"/>
            <p14:sldId id="2076138603"/>
          </p14:sldIdLst>
        </p14:section>
        <p14:section name="4.5 Verify your application" id="{00A816A0-3B16-42E7-BDF7-DBCADF03553F}">
          <p14:sldIdLst>
            <p14:sldId id="2076138572"/>
            <p14:sldId id="2076138571"/>
          </p14:sldIdLst>
        </p14:section>
        <p14:section name="4.6 Use the power of Azure" id="{5F277B90-9A2C-49AC-A175-E0C465CE46A9}">
          <p14:sldIdLst>
            <p14:sldId id="2076138567"/>
            <p14:sldId id="2076138569"/>
            <p14:sldId id="2076138568"/>
            <p14:sldId id="2076138477"/>
          </p14:sldIdLst>
        </p14:section>
        <p14:section name="4.7 Summary" id="{E813E393-E1B8-4FDE-8F06-66CDB238B56A}">
          <p14:sldIdLst>
            <p14:sldId id="2076138373"/>
          </p14:sldIdLst>
        </p14:section>
        <p14:section name="Module 5 - Migrate to Azure SQL Managed Instance" id="{5F16D6A7-5646-445E-AA3A-7F49FA3839CD}">
          <p14:sldIdLst>
            <p14:sldId id="2076136686"/>
          </p14:sldIdLst>
        </p14:section>
        <p14:section name="5.1 Overiew" id="{D118B504-B7A7-3E46-B890-0FCB6BEDC32C}">
          <p14:sldIdLst>
            <p14:sldId id="2147470476"/>
            <p14:sldId id="2147470477"/>
          </p14:sldIdLst>
        </p14:section>
        <p14:section name="5.2 Deploy Azure SQL Managed Instance" id="{03DE29BC-0415-A543-8E41-5CDBAF24E2DB}">
          <p14:sldIdLst>
            <p14:sldId id="2147470478"/>
            <p14:sldId id="2076138510"/>
          </p14:sldIdLst>
        </p14:section>
        <p14:section name="5.3. Offline migration" id="{F0DFF94A-FDBC-3649-ADB5-D17953F78E87}">
          <p14:sldIdLst>
            <p14:sldId id="2147470480"/>
          </p14:sldIdLst>
        </p14:section>
        <p14:section name="5.4 Online migration" id="{42BD6EFB-5C27-4CAA-AD18-19D5324BEEEA}">
          <p14:sldIdLst>
            <p14:sldId id="2147470481"/>
            <p14:sldId id="2147470459"/>
            <p14:sldId id="2076138512"/>
            <p14:sldId id="2147470507"/>
          </p14:sldIdLst>
        </p14:section>
        <p14:section name="5.5 Migrate other objects" id="{C2911333-9832-4640-A782-F97C0A8B1221}">
          <p14:sldIdLst>
            <p14:sldId id="2147470482"/>
          </p14:sldIdLst>
        </p14:section>
        <p14:section name="5.6 Customer Stories" id="{E25AB6AD-7978-7743-A8F2-FEC540940CE3}">
          <p14:sldIdLst>
            <p14:sldId id="2076138599"/>
            <p14:sldId id="2147470464"/>
          </p14:sldIdLst>
        </p14:section>
        <p14:section name="5.7 Summary" id="{F1FCAEE1-1C0A-4E1A-AB19-D02ED7855932}">
          <p14:sldIdLst>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076138578"/>
          </p14:sldIdLst>
        </p14:section>
        <p14:section name="6.2 Explore Azure SQL Managed Instance" id="{D95F9564-B6A7-4398-92FE-F9B21F34A4EB}">
          <p14:sldIdLst>
            <p14:sldId id="2147470483"/>
            <p14:sldId id="2147470479"/>
            <p14:sldId id="2076138594"/>
          </p14:sldIdLst>
        </p14:section>
        <p14:section name="6.3 Implement best practices" id="{38BFA032-C540-45F2-878B-97F091087A55}">
          <p14:sldIdLst>
            <p14:sldId id="2147470485"/>
            <p14:sldId id="2076138582"/>
            <p14:sldId id="2076138596"/>
          </p14:sldIdLst>
        </p14:section>
        <p14:section name="6.4 Verify application" id="{F5B067DB-131C-48D0-AC65-68B6247E94AF}">
          <p14:sldIdLst>
            <p14:sldId id="2076138585"/>
            <p14:sldId id="2076138598"/>
          </p14:sldIdLst>
        </p14:section>
        <p14:section name="6.5 Configure HADR" id="{9EF5A8FD-503C-4FB3-997D-362D0C7FDCE4}">
          <p14:sldIdLst>
            <p14:sldId id="2076138583"/>
            <p14:sldId id="2076138597"/>
          </p14:sldIdLst>
        </p14:section>
        <p14:section name="6.6 Use the power of Azure" id="{11C195D9-98DD-4F64-AF73-A82C8476F837}">
          <p14:sldIdLst>
            <p14:sldId id="2076138584"/>
            <p14:sldId id="2147470484"/>
          </p14:sldIdLst>
        </p14:section>
        <p14:section name="6.7 Summary" id="{80FAC623-AC61-4C69-96ED-1091056ACD1A}">
          <p14:sldIdLst>
            <p14:sldId id="2076138586"/>
          </p14:sldIdLst>
        </p14:section>
        <p14:section name="Module 7 - Migrate Azure SQL Virtual Machine to Managed instanceto PaaS" id="{22A79280-1DE7-43F9-BC8D-7C633A7B1401}">
          <p14:sldIdLst>
            <p14:sldId id="2076138532"/>
          </p14:sldIdLst>
        </p14:section>
        <p14:section name="7.1 Overview" id="{9560B6D6-55B3-4C59-A354-8B51072ABE61}">
          <p14:sldIdLst>
            <p14:sldId id="2076138587"/>
          </p14:sldIdLst>
        </p14:section>
        <p14:section name="7.2 Assess" id="{23D66856-C01F-4C91-A681-EBD31A57918F}">
          <p14:sldIdLst>
            <p14:sldId id="2147470496"/>
            <p14:sldId id="2076138589"/>
          </p14:sldIdLst>
        </p14:section>
        <p14:section name="7.3 Migrate" id="{230778AE-7A4A-4093-95D4-D2D243B49AF4}">
          <p14:sldIdLst>
            <p14:sldId id="2147470487"/>
            <p14:sldId id="2076138595"/>
            <p14:sldId id="2147470509"/>
          </p14:sldIdLst>
        </p14:section>
        <p14:section name="7.4 Optimize and manage" id="{92CDC54F-5637-4C1B-9F3C-FBE840042582}">
          <p14:sldIdLst>
            <p14:sldId id="2147470488"/>
          </p14:sldIdLst>
        </p14:section>
        <p14:section name="Call to Action" id="{ECC403E9-B512-435B-923C-56C523904530}">
          <p14:sldIdLst>
            <p14:sldId id="2076138605"/>
            <p14:sldId id="2076138381"/>
            <p14:sldId id="2076136970"/>
            <p14:sldId id="2123258961"/>
            <p14:sldId id="2147470502"/>
            <p14:sldId id="207613837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E6FF"/>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7C4908-27AA-40AD-9DF7-92B440BC0216}" v="382" dt="2021-12-02T19:17:48.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77" autoAdjust="0"/>
  </p:normalViewPr>
  <p:slideViewPr>
    <p:cSldViewPr snapToGrid="0">
      <p:cViewPr varScale="1">
        <p:scale>
          <a:sx n="79" d="100"/>
          <a:sy n="79" d="100"/>
        </p:scale>
        <p:origin x="1338" y="9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microsoft.com/office/2015/10/relationships/revisionInfo" Target="revisionInfo.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slide" Target="slides/slide121.xml"/><Relationship Id="rId5" Type="http://schemas.openxmlformats.org/officeDocument/2006/relationships/customXml" Target="../customXml/item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viewProps" Target="viewProps.xml"/><Relationship Id="rId139" Type="http://schemas.microsoft.com/office/2018/10/relationships/authors" Target="author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notesMaster" Target="notesMasters/notesMaster1.xml"/><Relationship Id="rId135" Type="http://schemas.openxmlformats.org/officeDocument/2006/relationships/theme" Target="theme/theme1.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handoutMaster" Target="handoutMasters/handoutMaster1.xml"/><Relationship Id="rId136" Type="http://schemas.openxmlformats.org/officeDocument/2006/relationships/tableStyles" Target="tableStyle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commentAuthors" Target="commentAuthors.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4" Type="http://schemas.openxmlformats.org/officeDocument/2006/relationships/customXml" Target="../customXml/item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1D7C4908-27AA-40AD-9DF7-92B440BC0216}"/>
    <pc:docChg chg="undo custSel addSld delSld modSld sldOrd modSection">
      <pc:chgData name="Bob Ward" userId="6da7c2dd-8e2e-469f-a216-c384312e2a2d" providerId="ADAL" clId="{1D7C4908-27AA-40AD-9DF7-92B440BC0216}" dt="2021-12-04T16:54:01.245" v="1862" actId="680"/>
      <pc:docMkLst>
        <pc:docMk/>
      </pc:docMkLst>
      <pc:sldChg chg="del">
        <pc:chgData name="Bob Ward" userId="6da7c2dd-8e2e-469f-a216-c384312e2a2d" providerId="ADAL" clId="{1D7C4908-27AA-40AD-9DF7-92B440BC0216}" dt="2021-12-02T18:22:38.848" v="609" actId="47"/>
        <pc:sldMkLst>
          <pc:docMk/>
          <pc:sldMk cId="3164954379" sldId="272"/>
        </pc:sldMkLst>
      </pc:sldChg>
      <pc:sldChg chg="mod modShow modNotesTx">
        <pc:chgData name="Bob Ward" userId="6da7c2dd-8e2e-469f-a216-c384312e2a2d" providerId="ADAL" clId="{1D7C4908-27AA-40AD-9DF7-92B440BC0216}" dt="2021-12-02T19:06:00.659" v="1250" actId="729"/>
        <pc:sldMkLst>
          <pc:docMk/>
          <pc:sldMk cId="36060862" sldId="283"/>
        </pc:sldMkLst>
      </pc:sldChg>
      <pc:sldChg chg="modNotesTx">
        <pc:chgData name="Bob Ward" userId="6da7c2dd-8e2e-469f-a216-c384312e2a2d" providerId="ADAL" clId="{1D7C4908-27AA-40AD-9DF7-92B440BC0216}" dt="2021-12-02T18:58:58.633" v="1196" actId="6549"/>
        <pc:sldMkLst>
          <pc:docMk/>
          <pc:sldMk cId="45210017" sldId="3699"/>
        </pc:sldMkLst>
      </pc:sldChg>
      <pc:sldChg chg="mod modShow modNotesTx">
        <pc:chgData name="Bob Ward" userId="6da7c2dd-8e2e-469f-a216-c384312e2a2d" providerId="ADAL" clId="{1D7C4908-27AA-40AD-9DF7-92B440BC0216}" dt="2021-12-02T18:58:46.826" v="1192" actId="6549"/>
        <pc:sldMkLst>
          <pc:docMk/>
          <pc:sldMk cId="2247031836" sldId="8204"/>
        </pc:sldMkLst>
      </pc:sldChg>
      <pc:sldChg chg="mod modShow modNotesTx">
        <pc:chgData name="Bob Ward" userId="6da7c2dd-8e2e-469f-a216-c384312e2a2d" providerId="ADAL" clId="{1D7C4908-27AA-40AD-9DF7-92B440BC0216}" dt="2021-12-02T18:58:41.244" v="1190" actId="6549"/>
        <pc:sldMkLst>
          <pc:docMk/>
          <pc:sldMk cId="3361791612" sldId="8229"/>
        </pc:sldMkLst>
      </pc:sldChg>
      <pc:sldChg chg="modCm modNotesTx">
        <pc:chgData name="Bob Ward" userId="6da7c2dd-8e2e-469f-a216-c384312e2a2d" providerId="ADAL" clId="{1D7C4908-27AA-40AD-9DF7-92B440BC0216}" dt="2021-12-02T18:58:44.537" v="1191" actId="6549"/>
        <pc:sldMkLst>
          <pc:docMk/>
          <pc:sldMk cId="3193874046" sldId="8245"/>
        </pc:sldMkLst>
      </pc:sldChg>
      <pc:sldChg chg="modNotesTx">
        <pc:chgData name="Bob Ward" userId="6da7c2dd-8e2e-469f-a216-c384312e2a2d" providerId="ADAL" clId="{1D7C4908-27AA-40AD-9DF7-92B440BC0216}" dt="2021-12-02T18:55:28.838" v="1068" actId="20577"/>
        <pc:sldMkLst>
          <pc:docMk/>
          <pc:sldMk cId="1074979928" sldId="2076136683"/>
        </pc:sldMkLst>
      </pc:sldChg>
      <pc:sldChg chg="modNotesTx">
        <pc:chgData name="Bob Ward" userId="6da7c2dd-8e2e-469f-a216-c384312e2a2d" providerId="ADAL" clId="{1D7C4908-27AA-40AD-9DF7-92B440BC0216}" dt="2021-12-02T19:00:16.812" v="1216" actId="6549"/>
        <pc:sldMkLst>
          <pc:docMk/>
          <pc:sldMk cId="4220055585" sldId="2076136684"/>
        </pc:sldMkLst>
      </pc:sldChg>
      <pc:sldChg chg="modNotesTx">
        <pc:chgData name="Bob Ward" userId="6da7c2dd-8e2e-469f-a216-c384312e2a2d" providerId="ADAL" clId="{1D7C4908-27AA-40AD-9DF7-92B440BC0216}" dt="2021-12-02T19:05:01.527" v="1234" actId="6549"/>
        <pc:sldMkLst>
          <pc:docMk/>
          <pc:sldMk cId="2027520936" sldId="2076136685"/>
        </pc:sldMkLst>
      </pc:sldChg>
      <pc:sldChg chg="modNotesTx">
        <pc:chgData name="Bob Ward" userId="6da7c2dd-8e2e-469f-a216-c384312e2a2d" providerId="ADAL" clId="{1D7C4908-27AA-40AD-9DF7-92B440BC0216}" dt="2021-12-02T19:06:53.041" v="1264" actId="6549"/>
        <pc:sldMkLst>
          <pc:docMk/>
          <pc:sldMk cId="472963580" sldId="2076136686"/>
        </pc:sldMkLst>
      </pc:sldChg>
      <pc:sldChg chg="modNotesTx">
        <pc:chgData name="Bob Ward" userId="6da7c2dd-8e2e-469f-a216-c384312e2a2d" providerId="ADAL" clId="{1D7C4908-27AA-40AD-9DF7-92B440BC0216}" dt="2021-12-02T19:07:47.683" v="1277" actId="6549"/>
        <pc:sldMkLst>
          <pc:docMk/>
          <pc:sldMk cId="3710408201" sldId="2076136687"/>
        </pc:sldMkLst>
      </pc:sldChg>
      <pc:sldChg chg="modNotesTx">
        <pc:chgData name="Bob Ward" userId="6da7c2dd-8e2e-469f-a216-c384312e2a2d" providerId="ADAL" clId="{1D7C4908-27AA-40AD-9DF7-92B440BC0216}" dt="2021-12-02T18:59:08.636" v="1199" actId="6549"/>
        <pc:sldMkLst>
          <pc:docMk/>
          <pc:sldMk cId="920750874" sldId="2076136818"/>
        </pc:sldMkLst>
      </pc:sldChg>
      <pc:sldChg chg="modSp mod modNotesTx">
        <pc:chgData name="Bob Ward" userId="6da7c2dd-8e2e-469f-a216-c384312e2a2d" providerId="ADAL" clId="{1D7C4908-27AA-40AD-9DF7-92B440BC0216}" dt="2021-12-02T19:05:06.819" v="1236" actId="6549"/>
        <pc:sldMkLst>
          <pc:docMk/>
          <pc:sldMk cId="1126246336" sldId="2076136819"/>
        </pc:sldMkLst>
        <pc:spChg chg="mod">
          <ac:chgData name="Bob Ward" userId="6da7c2dd-8e2e-469f-a216-c384312e2a2d" providerId="ADAL" clId="{1D7C4908-27AA-40AD-9DF7-92B440BC0216}" dt="2021-12-02T17:20:46.595" v="340" actId="20577"/>
          <ac:spMkLst>
            <pc:docMk/>
            <pc:sldMk cId="1126246336" sldId="2076136819"/>
            <ac:spMk id="21" creationId="{DA960C8B-A457-4C43-A451-F52F9CDB0C91}"/>
          </ac:spMkLst>
        </pc:spChg>
      </pc:sldChg>
      <pc:sldChg chg="modNotesTx">
        <pc:chgData name="Bob Ward" userId="6da7c2dd-8e2e-469f-a216-c384312e2a2d" providerId="ADAL" clId="{1D7C4908-27AA-40AD-9DF7-92B440BC0216}" dt="2021-12-02T19:00:19.902" v="1217" actId="6549"/>
        <pc:sldMkLst>
          <pc:docMk/>
          <pc:sldMk cId="448936715" sldId="2076136834"/>
        </pc:sldMkLst>
      </pc:sldChg>
      <pc:sldChg chg="modNotesTx">
        <pc:chgData name="Bob Ward" userId="6da7c2dd-8e2e-469f-a216-c384312e2a2d" providerId="ADAL" clId="{1D7C4908-27AA-40AD-9DF7-92B440BC0216}" dt="2021-12-02T18:58:50.007" v="1193" actId="6549"/>
        <pc:sldMkLst>
          <pc:docMk/>
          <pc:sldMk cId="585401332" sldId="2076136929"/>
        </pc:sldMkLst>
      </pc:sldChg>
      <pc:sldChg chg="modNotesTx">
        <pc:chgData name="Bob Ward" userId="6da7c2dd-8e2e-469f-a216-c384312e2a2d" providerId="ADAL" clId="{1D7C4908-27AA-40AD-9DF7-92B440BC0216}" dt="2021-12-02T18:55:31.328" v="1071" actId="20577"/>
        <pc:sldMkLst>
          <pc:docMk/>
          <pc:sldMk cId="801419009" sldId="2076136930"/>
        </pc:sldMkLst>
      </pc:sldChg>
      <pc:sldChg chg="mod modShow modNotesTx">
        <pc:chgData name="Bob Ward" userId="6da7c2dd-8e2e-469f-a216-c384312e2a2d" providerId="ADAL" clId="{1D7C4908-27AA-40AD-9DF7-92B440BC0216}" dt="2021-12-02T18:58:36.521" v="1188" actId="6549"/>
        <pc:sldMkLst>
          <pc:docMk/>
          <pc:sldMk cId="1128790396" sldId="2076136946"/>
        </pc:sldMkLst>
      </pc:sldChg>
      <pc:sldChg chg="modNotesTx">
        <pc:chgData name="Bob Ward" userId="6da7c2dd-8e2e-469f-a216-c384312e2a2d" providerId="ADAL" clId="{1D7C4908-27AA-40AD-9DF7-92B440BC0216}" dt="2021-12-02T19:00:10.556" v="1214" actId="6549"/>
        <pc:sldMkLst>
          <pc:docMk/>
          <pc:sldMk cId="1778874180" sldId="2076136950"/>
        </pc:sldMkLst>
      </pc:sldChg>
      <pc:sldChg chg="modSp mod">
        <pc:chgData name="Bob Ward" userId="6da7c2dd-8e2e-469f-a216-c384312e2a2d" providerId="ADAL" clId="{1D7C4908-27AA-40AD-9DF7-92B440BC0216}" dt="2021-12-02T19:09:47.313" v="1301" actId="113"/>
        <pc:sldMkLst>
          <pc:docMk/>
          <pc:sldMk cId="1872176067" sldId="2076136970"/>
        </pc:sldMkLst>
        <pc:spChg chg="mod">
          <ac:chgData name="Bob Ward" userId="6da7c2dd-8e2e-469f-a216-c384312e2a2d" providerId="ADAL" clId="{1D7C4908-27AA-40AD-9DF7-92B440BC0216}" dt="2021-12-02T19:09:47.313" v="1301" actId="113"/>
          <ac:spMkLst>
            <pc:docMk/>
            <pc:sldMk cId="1872176067" sldId="2076136970"/>
            <ac:spMk id="3" creationId="{E1E44850-DEF8-4BA0-8562-65DD89126C8D}"/>
          </ac:spMkLst>
        </pc:spChg>
      </pc:sldChg>
      <pc:sldChg chg="modNotesTx">
        <pc:chgData name="Bob Ward" userId="6da7c2dd-8e2e-469f-a216-c384312e2a2d" providerId="ADAL" clId="{1D7C4908-27AA-40AD-9DF7-92B440BC0216}" dt="2021-12-02T18:59:26.003" v="1204" actId="6549"/>
        <pc:sldMkLst>
          <pc:docMk/>
          <pc:sldMk cId="1716301184" sldId="2076136975"/>
        </pc:sldMkLst>
      </pc:sldChg>
      <pc:sldChg chg="modNotesTx">
        <pc:chgData name="Bob Ward" userId="6da7c2dd-8e2e-469f-a216-c384312e2a2d" providerId="ADAL" clId="{1D7C4908-27AA-40AD-9DF7-92B440BC0216}" dt="2021-12-02T18:59:22.807" v="1202" actId="6549"/>
        <pc:sldMkLst>
          <pc:docMk/>
          <pc:sldMk cId="3587154527" sldId="2076136989"/>
        </pc:sldMkLst>
      </pc:sldChg>
      <pc:sldChg chg="addSp delSp modSp mod modAnim modNotesTx">
        <pc:chgData name="Bob Ward" userId="6da7c2dd-8e2e-469f-a216-c384312e2a2d" providerId="ADAL" clId="{1D7C4908-27AA-40AD-9DF7-92B440BC0216}" dt="2021-12-02T18:57:38.138" v="1183" actId="20577"/>
        <pc:sldMkLst>
          <pc:docMk/>
          <pc:sldMk cId="4148658093" sldId="2076137340"/>
        </pc:sldMkLst>
        <pc:spChg chg="mod">
          <ac:chgData name="Bob Ward" userId="6da7c2dd-8e2e-469f-a216-c384312e2a2d" providerId="ADAL" clId="{1D7C4908-27AA-40AD-9DF7-92B440BC0216}" dt="2021-12-02T18:50:46.313" v="1005" actId="20577"/>
          <ac:spMkLst>
            <pc:docMk/>
            <pc:sldMk cId="4148658093" sldId="2076137340"/>
            <ac:spMk id="17" creationId="{8510C836-FE08-2249-AE73-F42DD0B87F62}"/>
          </ac:spMkLst>
        </pc:spChg>
        <pc:spChg chg="mod">
          <ac:chgData name="Bob Ward" userId="6da7c2dd-8e2e-469f-a216-c384312e2a2d" providerId="ADAL" clId="{1D7C4908-27AA-40AD-9DF7-92B440BC0216}" dt="2021-12-02T18:50:05.154" v="978" actId="20577"/>
          <ac:spMkLst>
            <pc:docMk/>
            <pc:sldMk cId="4148658093" sldId="2076137340"/>
            <ac:spMk id="18" creationId="{DE80D3AE-5666-2447-8338-D1F8D478DAD9}"/>
          </ac:spMkLst>
        </pc:spChg>
        <pc:spChg chg="mod">
          <ac:chgData name="Bob Ward" userId="6da7c2dd-8e2e-469f-a216-c384312e2a2d" providerId="ADAL" clId="{1D7C4908-27AA-40AD-9DF7-92B440BC0216}" dt="2021-12-02T18:51:03.998" v="1029" actId="20577"/>
          <ac:spMkLst>
            <pc:docMk/>
            <pc:sldMk cId="4148658093" sldId="2076137340"/>
            <ac:spMk id="19" creationId="{68568D9A-5CCC-604E-997B-8F0BBB05D0F0}"/>
          </ac:spMkLst>
        </pc:spChg>
        <pc:spChg chg="mod">
          <ac:chgData name="Bob Ward" userId="6da7c2dd-8e2e-469f-a216-c384312e2a2d" providerId="ADAL" clId="{1D7C4908-27AA-40AD-9DF7-92B440BC0216}" dt="2021-12-02T18:49:47.032" v="964" actId="20577"/>
          <ac:spMkLst>
            <pc:docMk/>
            <pc:sldMk cId="4148658093" sldId="2076137340"/>
            <ac:spMk id="20" creationId="{856B0D57-B3B1-3449-BAB4-7577E98D74C0}"/>
          </ac:spMkLst>
        </pc:spChg>
        <pc:spChg chg="add del mod">
          <ac:chgData name="Bob Ward" userId="6da7c2dd-8e2e-469f-a216-c384312e2a2d" providerId="ADAL" clId="{1D7C4908-27AA-40AD-9DF7-92B440BC0216}" dt="2021-12-02T17:05:12.092" v="27"/>
          <ac:spMkLst>
            <pc:docMk/>
            <pc:sldMk cId="4148658093" sldId="2076137340"/>
            <ac:spMk id="22" creationId="{525D9850-454C-424C-A139-C6D1985CA517}"/>
          </ac:spMkLst>
        </pc:spChg>
        <pc:picChg chg="add del mod">
          <ac:chgData name="Bob Ward" userId="6da7c2dd-8e2e-469f-a216-c384312e2a2d" providerId="ADAL" clId="{1D7C4908-27AA-40AD-9DF7-92B440BC0216}" dt="2021-12-02T17:05:12.092" v="27"/>
          <ac:picMkLst>
            <pc:docMk/>
            <pc:sldMk cId="4148658093" sldId="2076137340"/>
            <ac:picMk id="21" creationId="{908C23E2-5BFF-40E4-AA32-E2665DCED01E}"/>
          </ac:picMkLst>
        </pc:picChg>
      </pc:sldChg>
      <pc:sldChg chg="modNotesTx">
        <pc:chgData name="Bob Ward" userId="6da7c2dd-8e2e-469f-a216-c384312e2a2d" providerId="ADAL" clId="{1D7C4908-27AA-40AD-9DF7-92B440BC0216}" dt="2021-12-02T19:07:42.657" v="1276" actId="6549"/>
        <pc:sldMkLst>
          <pc:docMk/>
          <pc:sldMk cId="333827013" sldId="2076138367"/>
        </pc:sldMkLst>
      </pc:sldChg>
      <pc:sldChg chg="modNotesTx">
        <pc:chgData name="Bob Ward" userId="6da7c2dd-8e2e-469f-a216-c384312e2a2d" providerId="ADAL" clId="{1D7C4908-27AA-40AD-9DF7-92B440BC0216}" dt="2021-12-02T18:59:04.915" v="1198" actId="6549"/>
        <pc:sldMkLst>
          <pc:docMk/>
          <pc:sldMk cId="3891734803" sldId="2076138370"/>
        </pc:sldMkLst>
      </pc:sldChg>
      <pc:sldChg chg="modCm">
        <pc:chgData name="Bob Ward" userId="6da7c2dd-8e2e-469f-a216-c384312e2a2d" providerId="ADAL" clId="{1D7C4908-27AA-40AD-9DF7-92B440BC0216}" dt="2021-12-02T17:04:05.657" v="21"/>
        <pc:sldMkLst>
          <pc:docMk/>
          <pc:sldMk cId="2047805803" sldId="2076138372"/>
        </pc:sldMkLst>
      </pc:sldChg>
      <pc:sldChg chg="modNotesTx">
        <pc:chgData name="Bob Ward" userId="6da7c2dd-8e2e-469f-a216-c384312e2a2d" providerId="ADAL" clId="{1D7C4908-27AA-40AD-9DF7-92B440BC0216}" dt="2021-12-02T19:06:50.493" v="1263" actId="20577"/>
        <pc:sldMkLst>
          <pc:docMk/>
          <pc:sldMk cId="2061293200" sldId="2076138373"/>
        </pc:sldMkLst>
      </pc:sldChg>
      <pc:sldChg chg="modNotesTx">
        <pc:chgData name="Bob Ward" userId="6da7c2dd-8e2e-469f-a216-c384312e2a2d" providerId="ADAL" clId="{1D7C4908-27AA-40AD-9DF7-92B440BC0216}" dt="2021-12-02T18:55:12.939" v="1058" actId="6549"/>
        <pc:sldMkLst>
          <pc:docMk/>
          <pc:sldMk cId="2651755647" sldId="2076138386"/>
        </pc:sldMkLst>
      </pc:sldChg>
      <pc:sldChg chg="mod modShow">
        <pc:chgData name="Bob Ward" userId="6da7c2dd-8e2e-469f-a216-c384312e2a2d" providerId="ADAL" clId="{1D7C4908-27AA-40AD-9DF7-92B440BC0216}" dt="2021-12-02T18:46:06.913" v="846" actId="729"/>
        <pc:sldMkLst>
          <pc:docMk/>
          <pc:sldMk cId="2704736614" sldId="2076138403"/>
        </pc:sldMkLst>
      </pc:sldChg>
      <pc:sldChg chg="del">
        <pc:chgData name="Bob Ward" userId="6da7c2dd-8e2e-469f-a216-c384312e2a2d" providerId="ADAL" clId="{1D7C4908-27AA-40AD-9DF7-92B440BC0216}" dt="2021-11-25T15:20:05.884" v="11" actId="47"/>
        <pc:sldMkLst>
          <pc:docMk/>
          <pc:sldMk cId="339100589" sldId="2076138448"/>
        </pc:sldMkLst>
      </pc:sldChg>
      <pc:sldChg chg="modNotesTx">
        <pc:chgData name="Bob Ward" userId="6da7c2dd-8e2e-469f-a216-c384312e2a2d" providerId="ADAL" clId="{1D7C4908-27AA-40AD-9DF7-92B440BC0216}" dt="2021-12-03T20:26:31.703" v="1789" actId="20577"/>
        <pc:sldMkLst>
          <pc:docMk/>
          <pc:sldMk cId="1931333518" sldId="2076138472"/>
        </pc:sldMkLst>
      </pc:sldChg>
      <pc:sldChg chg="modNotesTx">
        <pc:chgData name="Bob Ward" userId="6da7c2dd-8e2e-469f-a216-c384312e2a2d" providerId="ADAL" clId="{1D7C4908-27AA-40AD-9DF7-92B440BC0216}" dt="2021-12-03T21:34:02.014" v="1820" actId="20577"/>
        <pc:sldMkLst>
          <pc:docMk/>
          <pc:sldMk cId="1083639272" sldId="2076138475"/>
        </pc:sldMkLst>
      </pc:sldChg>
      <pc:sldChg chg="modNotesTx">
        <pc:chgData name="Bob Ward" userId="6da7c2dd-8e2e-469f-a216-c384312e2a2d" providerId="ADAL" clId="{1D7C4908-27AA-40AD-9DF7-92B440BC0216}" dt="2021-12-02T19:06:46.195" v="1262" actId="6549"/>
        <pc:sldMkLst>
          <pc:docMk/>
          <pc:sldMk cId="839021198" sldId="2076138477"/>
        </pc:sldMkLst>
      </pc:sldChg>
      <pc:sldChg chg="modNotesTx">
        <pc:chgData name="Bob Ward" userId="6da7c2dd-8e2e-469f-a216-c384312e2a2d" providerId="ADAL" clId="{1D7C4908-27AA-40AD-9DF7-92B440BC0216}" dt="2021-12-02T22:50:56.168" v="1718" actId="20577"/>
        <pc:sldMkLst>
          <pc:docMk/>
          <pc:sldMk cId="4007434958" sldId="2076138508"/>
        </pc:sldMkLst>
      </pc:sldChg>
      <pc:sldChg chg="modNotesTx">
        <pc:chgData name="Bob Ward" userId="6da7c2dd-8e2e-469f-a216-c384312e2a2d" providerId="ADAL" clId="{1D7C4908-27AA-40AD-9DF7-92B440BC0216}" dt="2021-12-02T19:07:05.988" v="1268" actId="6549"/>
        <pc:sldMkLst>
          <pc:docMk/>
          <pc:sldMk cId="2154468942" sldId="2076138510"/>
        </pc:sldMkLst>
      </pc:sldChg>
      <pc:sldChg chg="modNotesTx">
        <pc:chgData name="Bob Ward" userId="6da7c2dd-8e2e-469f-a216-c384312e2a2d" providerId="ADAL" clId="{1D7C4908-27AA-40AD-9DF7-92B440BC0216}" dt="2021-12-02T19:07:22.151" v="1271" actId="6549"/>
        <pc:sldMkLst>
          <pc:docMk/>
          <pc:sldMk cId="2843070939" sldId="2076138512"/>
        </pc:sldMkLst>
      </pc:sldChg>
      <pc:sldChg chg="del">
        <pc:chgData name="Bob Ward" userId="6da7c2dd-8e2e-469f-a216-c384312e2a2d" providerId="ADAL" clId="{1D7C4908-27AA-40AD-9DF7-92B440BC0216}" dt="2021-11-25T15:20:12.338" v="12" actId="47"/>
        <pc:sldMkLst>
          <pc:docMk/>
          <pc:sldMk cId="1550029889" sldId="2076138524"/>
        </pc:sldMkLst>
      </pc:sldChg>
      <pc:sldChg chg="modNotesTx">
        <pc:chgData name="Bob Ward" userId="6da7c2dd-8e2e-469f-a216-c384312e2a2d" providerId="ADAL" clId="{1D7C4908-27AA-40AD-9DF7-92B440BC0216}" dt="2021-12-02T19:08:53.922" v="1293" actId="6549"/>
        <pc:sldMkLst>
          <pc:docMk/>
          <pc:sldMk cId="1662635962" sldId="2076138532"/>
        </pc:sldMkLst>
      </pc:sldChg>
      <pc:sldChg chg="modNotesTx">
        <pc:chgData name="Bob Ward" userId="6da7c2dd-8e2e-469f-a216-c384312e2a2d" providerId="ADAL" clId="{1D7C4908-27AA-40AD-9DF7-92B440BC0216}" dt="2021-12-04T16:50:52.184" v="1859" actId="20577"/>
        <pc:sldMkLst>
          <pc:docMk/>
          <pc:sldMk cId="1934299433" sldId="2076138534"/>
        </pc:sldMkLst>
      </pc:sldChg>
      <pc:sldChg chg="modNotesTx">
        <pc:chgData name="Bob Ward" userId="6da7c2dd-8e2e-469f-a216-c384312e2a2d" providerId="ADAL" clId="{1D7C4908-27AA-40AD-9DF7-92B440BC0216}" dt="2021-12-02T17:36:33.614" v="596" actId="6549"/>
        <pc:sldMkLst>
          <pc:docMk/>
          <pc:sldMk cId="650229830" sldId="2076138535"/>
        </pc:sldMkLst>
      </pc:sldChg>
      <pc:sldChg chg="modCm modNotesTx">
        <pc:chgData name="Bob Ward" userId="6da7c2dd-8e2e-469f-a216-c384312e2a2d" providerId="ADAL" clId="{1D7C4908-27AA-40AD-9DF7-92B440BC0216}" dt="2021-12-02T18:55:19.498" v="1059" actId="6549"/>
        <pc:sldMkLst>
          <pc:docMk/>
          <pc:sldMk cId="3403715530" sldId="2076138536"/>
        </pc:sldMkLst>
      </pc:sldChg>
      <pc:sldChg chg="modNotesTx">
        <pc:chgData name="Bob Ward" userId="6da7c2dd-8e2e-469f-a216-c384312e2a2d" providerId="ADAL" clId="{1D7C4908-27AA-40AD-9DF7-92B440BC0216}" dt="2021-12-02T18:55:21.925" v="1062" actId="20577"/>
        <pc:sldMkLst>
          <pc:docMk/>
          <pc:sldMk cId="483941219" sldId="2076138538"/>
        </pc:sldMkLst>
      </pc:sldChg>
      <pc:sldChg chg="modNotesTx">
        <pc:chgData name="Bob Ward" userId="6da7c2dd-8e2e-469f-a216-c384312e2a2d" providerId="ADAL" clId="{1D7C4908-27AA-40AD-9DF7-92B440BC0216}" dt="2021-12-02T18:59:36.600" v="1206" actId="6549"/>
        <pc:sldMkLst>
          <pc:docMk/>
          <pc:sldMk cId="3024106069" sldId="2076138543"/>
        </pc:sldMkLst>
      </pc:sldChg>
      <pc:sldChg chg="modNotesTx">
        <pc:chgData name="Bob Ward" userId="6da7c2dd-8e2e-469f-a216-c384312e2a2d" providerId="ADAL" clId="{1D7C4908-27AA-40AD-9DF7-92B440BC0216}" dt="2021-12-02T22:50:52.837" v="1708" actId="20577"/>
        <pc:sldMkLst>
          <pc:docMk/>
          <pc:sldMk cId="2857861188" sldId="2076138545"/>
        </pc:sldMkLst>
      </pc:sldChg>
      <pc:sldChg chg="modNotesTx">
        <pc:chgData name="Bob Ward" userId="6da7c2dd-8e2e-469f-a216-c384312e2a2d" providerId="ADAL" clId="{1D7C4908-27AA-40AD-9DF7-92B440BC0216}" dt="2021-12-02T19:00:03.221" v="1211" actId="6549"/>
        <pc:sldMkLst>
          <pc:docMk/>
          <pc:sldMk cId="3930663935" sldId="2076138546"/>
        </pc:sldMkLst>
      </pc:sldChg>
      <pc:sldChg chg="addSp modSp mod modAnim modNotesTx">
        <pc:chgData name="Bob Ward" userId="6da7c2dd-8e2e-469f-a216-c384312e2a2d" providerId="ADAL" clId="{1D7C4908-27AA-40AD-9DF7-92B440BC0216}" dt="2021-12-02T19:02:19.510" v="1223"/>
        <pc:sldMkLst>
          <pc:docMk/>
          <pc:sldMk cId="656389379" sldId="2076138548"/>
        </pc:sldMkLst>
        <pc:spChg chg="mod">
          <ac:chgData name="Bob Ward" userId="6da7c2dd-8e2e-469f-a216-c384312e2a2d" providerId="ADAL" clId="{1D7C4908-27AA-40AD-9DF7-92B440BC0216}" dt="2021-12-02T17:34:46.370" v="595" actId="113"/>
          <ac:spMkLst>
            <pc:docMk/>
            <pc:sldMk cId="656389379" sldId="2076138548"/>
            <ac:spMk id="11" creationId="{A7EB25AA-33DA-4449-8CB6-B27890DC1509}"/>
          </ac:spMkLst>
        </pc:spChg>
        <pc:spChg chg="add mod">
          <ac:chgData name="Bob Ward" userId="6da7c2dd-8e2e-469f-a216-c384312e2a2d" providerId="ADAL" clId="{1D7C4908-27AA-40AD-9DF7-92B440BC0216}" dt="2021-12-02T17:05:24.505" v="29" actId="1076"/>
          <ac:spMkLst>
            <pc:docMk/>
            <pc:sldMk cId="656389379" sldId="2076138548"/>
            <ac:spMk id="17" creationId="{2CF9F598-CB05-40FC-A8F0-2BAF2BBBCAAB}"/>
          </ac:spMkLst>
        </pc:spChg>
        <pc:spChg chg="add mod">
          <ac:chgData name="Bob Ward" userId="6da7c2dd-8e2e-469f-a216-c384312e2a2d" providerId="ADAL" clId="{1D7C4908-27AA-40AD-9DF7-92B440BC0216}" dt="2021-12-02T17:36:48.250" v="597" actId="1076"/>
          <ac:spMkLst>
            <pc:docMk/>
            <pc:sldMk cId="656389379" sldId="2076138548"/>
            <ac:spMk id="18" creationId="{E7D31945-D8A1-4A54-919C-07F4149642E7}"/>
          </ac:spMkLst>
        </pc:spChg>
        <pc:picChg chg="add mod">
          <ac:chgData name="Bob Ward" userId="6da7c2dd-8e2e-469f-a216-c384312e2a2d" providerId="ADAL" clId="{1D7C4908-27AA-40AD-9DF7-92B440BC0216}" dt="2021-12-02T17:05:24.505" v="29" actId="1076"/>
          <ac:picMkLst>
            <pc:docMk/>
            <pc:sldMk cId="656389379" sldId="2076138548"/>
            <ac:picMk id="16" creationId="{542AD7F0-5378-44B0-AB8B-CF0D9127E443}"/>
          </ac:picMkLst>
        </pc:picChg>
      </pc:sldChg>
      <pc:sldChg chg="modNotesTx">
        <pc:chgData name="Bob Ward" userId="6da7c2dd-8e2e-469f-a216-c384312e2a2d" providerId="ADAL" clId="{1D7C4908-27AA-40AD-9DF7-92B440BC0216}" dt="2021-12-03T21:33:50.506" v="1810" actId="20577"/>
        <pc:sldMkLst>
          <pc:docMk/>
          <pc:sldMk cId="1875998101" sldId="2076138551"/>
        </pc:sldMkLst>
      </pc:sldChg>
      <pc:sldChg chg="modNotesTx">
        <pc:chgData name="Bob Ward" userId="6da7c2dd-8e2e-469f-a216-c384312e2a2d" providerId="ADAL" clId="{1D7C4908-27AA-40AD-9DF7-92B440BC0216}" dt="2021-12-02T19:04:54.537" v="1233" actId="6549"/>
        <pc:sldMkLst>
          <pc:docMk/>
          <pc:sldMk cId="1514474715" sldId="2076138553"/>
        </pc:sldMkLst>
      </pc:sldChg>
      <pc:sldChg chg="del">
        <pc:chgData name="Bob Ward" userId="6da7c2dd-8e2e-469f-a216-c384312e2a2d" providerId="ADAL" clId="{1D7C4908-27AA-40AD-9DF7-92B440BC0216}" dt="2021-12-02T18:19:50.880" v="608" actId="47"/>
        <pc:sldMkLst>
          <pc:docMk/>
          <pc:sldMk cId="790317483" sldId="2076138554"/>
        </pc:sldMkLst>
      </pc:sldChg>
      <pc:sldChg chg="modNotesTx">
        <pc:chgData name="Bob Ward" userId="6da7c2dd-8e2e-469f-a216-c384312e2a2d" providerId="ADAL" clId="{1D7C4908-27AA-40AD-9DF7-92B440BC0216}" dt="2021-12-02T19:05:10.492" v="1237" actId="6549"/>
        <pc:sldMkLst>
          <pc:docMk/>
          <pc:sldMk cId="3210278962" sldId="2076138556"/>
        </pc:sldMkLst>
      </pc:sldChg>
      <pc:sldChg chg="addSp modSp mod modAnim modNotesTx">
        <pc:chgData name="Bob Ward" userId="6da7c2dd-8e2e-469f-a216-c384312e2a2d" providerId="ADAL" clId="{1D7C4908-27AA-40AD-9DF7-92B440BC0216}" dt="2021-12-02T19:05:13.316" v="1238" actId="6549"/>
        <pc:sldMkLst>
          <pc:docMk/>
          <pc:sldMk cId="3084256229" sldId="2076138558"/>
        </pc:sldMkLst>
        <pc:spChg chg="add mod">
          <ac:chgData name="Bob Ward" userId="6da7c2dd-8e2e-469f-a216-c384312e2a2d" providerId="ADAL" clId="{1D7C4908-27AA-40AD-9DF7-92B440BC0216}" dt="2021-12-02T17:15:14.992" v="259" actId="122"/>
          <ac:spMkLst>
            <pc:docMk/>
            <pc:sldMk cId="3084256229" sldId="2076138558"/>
            <ac:spMk id="4" creationId="{DB05EA9F-F1DC-4656-BF45-C68F480C7C8F}"/>
          </ac:spMkLst>
        </pc:spChg>
        <pc:spChg chg="add mod">
          <ac:chgData name="Bob Ward" userId="6da7c2dd-8e2e-469f-a216-c384312e2a2d" providerId="ADAL" clId="{1D7C4908-27AA-40AD-9DF7-92B440BC0216}" dt="2021-12-02T17:16:35.923" v="297" actId="1076"/>
          <ac:spMkLst>
            <pc:docMk/>
            <pc:sldMk cId="3084256229" sldId="2076138558"/>
            <ac:spMk id="16" creationId="{7298FD34-87BF-4ED1-B6EA-A59132D073B1}"/>
          </ac:spMkLst>
        </pc:spChg>
        <pc:picChg chg="add mod">
          <ac:chgData name="Bob Ward" userId="6da7c2dd-8e2e-469f-a216-c384312e2a2d" providerId="ADAL" clId="{1D7C4908-27AA-40AD-9DF7-92B440BC0216}" dt="2021-12-02T17:14:59.751" v="226" actId="1076"/>
          <ac:picMkLst>
            <pc:docMk/>
            <pc:sldMk cId="3084256229" sldId="2076138558"/>
            <ac:picMk id="3" creationId="{49140D62-15EB-4B45-AA67-ABD1A89ACC5E}"/>
          </ac:picMkLst>
        </pc:picChg>
      </pc:sldChg>
      <pc:sldChg chg="addSp delSp modSp mod delAnim modAnim modNotesTx">
        <pc:chgData name="Bob Ward" userId="6da7c2dd-8e2e-469f-a216-c384312e2a2d" providerId="ADAL" clId="{1D7C4908-27AA-40AD-9DF7-92B440BC0216}" dt="2021-12-02T19:05:16.347" v="1239" actId="6549"/>
        <pc:sldMkLst>
          <pc:docMk/>
          <pc:sldMk cId="2463424989" sldId="2076138559"/>
        </pc:sldMkLst>
        <pc:spChg chg="add mod">
          <ac:chgData name="Bob Ward" userId="6da7c2dd-8e2e-469f-a216-c384312e2a2d" providerId="ADAL" clId="{1D7C4908-27AA-40AD-9DF7-92B440BC0216}" dt="2021-12-02T17:10:37.302" v="59" actId="1076"/>
          <ac:spMkLst>
            <pc:docMk/>
            <pc:sldMk cId="2463424989" sldId="2076138559"/>
            <ac:spMk id="3" creationId="{9E156200-E09A-4CC1-B68C-B4B686DE4DC3}"/>
          </ac:spMkLst>
        </pc:spChg>
        <pc:spChg chg="mod">
          <ac:chgData name="Bob Ward" userId="6da7c2dd-8e2e-469f-a216-c384312e2a2d" providerId="ADAL" clId="{1D7C4908-27AA-40AD-9DF7-92B440BC0216}" dt="2021-12-02T17:12:25.629" v="74" actId="113"/>
          <ac:spMkLst>
            <pc:docMk/>
            <pc:sldMk cId="2463424989" sldId="2076138559"/>
            <ac:spMk id="5" creationId="{340318B5-8238-4CC6-9AD6-096BF14CE259}"/>
          </ac:spMkLst>
        </pc:spChg>
        <pc:graphicFrameChg chg="add mod">
          <ac:chgData name="Bob Ward" userId="6da7c2dd-8e2e-469f-a216-c384312e2a2d" providerId="ADAL" clId="{1D7C4908-27AA-40AD-9DF7-92B440BC0216}" dt="2021-12-02T18:45:31.576" v="844" actId="20577"/>
          <ac:graphicFrameMkLst>
            <pc:docMk/>
            <pc:sldMk cId="2463424989" sldId="2076138559"/>
            <ac:graphicFrameMk id="12" creationId="{E3CEFDC9-1293-4238-802A-981327D007B6}"/>
          </ac:graphicFrameMkLst>
        </pc:graphicFrameChg>
        <pc:picChg chg="add del mod">
          <ac:chgData name="Bob Ward" userId="6da7c2dd-8e2e-469f-a216-c384312e2a2d" providerId="ADAL" clId="{1D7C4908-27AA-40AD-9DF7-92B440BC0216}" dt="2021-12-02T17:09:10.022" v="47" actId="478"/>
          <ac:picMkLst>
            <pc:docMk/>
            <pc:sldMk cId="2463424989" sldId="2076138559"/>
            <ac:picMk id="13" creationId="{CD752546-8427-4A40-9453-1A1949E58C3A}"/>
          </ac:picMkLst>
        </pc:picChg>
        <pc:picChg chg="add mod">
          <ac:chgData name="Bob Ward" userId="6da7c2dd-8e2e-469f-a216-c384312e2a2d" providerId="ADAL" clId="{1D7C4908-27AA-40AD-9DF7-92B440BC0216}" dt="2021-12-02T17:10:57.853" v="64" actId="1076"/>
          <ac:picMkLst>
            <pc:docMk/>
            <pc:sldMk cId="2463424989" sldId="2076138559"/>
            <ac:picMk id="17" creationId="{CDF52260-13A7-4D0A-B294-EE8378E292B0}"/>
          </ac:picMkLst>
        </pc:picChg>
        <pc:picChg chg="add mod">
          <ac:chgData name="Bob Ward" userId="6da7c2dd-8e2e-469f-a216-c384312e2a2d" providerId="ADAL" clId="{1D7C4908-27AA-40AD-9DF7-92B440BC0216}" dt="2021-12-02T17:11:04.897" v="66" actId="1076"/>
          <ac:picMkLst>
            <pc:docMk/>
            <pc:sldMk cId="2463424989" sldId="2076138559"/>
            <ac:picMk id="19" creationId="{FD9621F9-3A68-4B7A-AF8F-A4341E0EA516}"/>
          </ac:picMkLst>
        </pc:picChg>
        <pc:picChg chg="add mod">
          <ac:chgData name="Bob Ward" userId="6da7c2dd-8e2e-469f-a216-c384312e2a2d" providerId="ADAL" clId="{1D7C4908-27AA-40AD-9DF7-92B440BC0216}" dt="2021-12-02T18:45:44.231" v="845" actId="1076"/>
          <ac:picMkLst>
            <pc:docMk/>
            <pc:sldMk cId="2463424989" sldId="2076138559"/>
            <ac:picMk id="21" creationId="{3C60227B-316F-4BDD-86D7-663BF632F1B4}"/>
          </ac:picMkLst>
        </pc:picChg>
      </pc:sldChg>
      <pc:sldChg chg="modNotesTx">
        <pc:chgData name="Bob Ward" userId="6da7c2dd-8e2e-469f-a216-c384312e2a2d" providerId="ADAL" clId="{1D7C4908-27AA-40AD-9DF7-92B440BC0216}" dt="2021-12-02T19:05:21.808" v="1241" actId="6549"/>
        <pc:sldMkLst>
          <pc:docMk/>
          <pc:sldMk cId="1611592303" sldId="2076138564"/>
        </pc:sldMkLst>
      </pc:sldChg>
      <pc:sldChg chg="modNotesTx">
        <pc:chgData name="Bob Ward" userId="6da7c2dd-8e2e-469f-a216-c384312e2a2d" providerId="ADAL" clId="{1D7C4908-27AA-40AD-9DF7-92B440BC0216}" dt="2021-12-02T19:05:31.287" v="1244" actId="6549"/>
        <pc:sldMkLst>
          <pc:docMk/>
          <pc:sldMk cId="904192031" sldId="2076138565"/>
        </pc:sldMkLst>
      </pc:sldChg>
      <pc:sldChg chg="modNotesTx">
        <pc:chgData name="Bob Ward" userId="6da7c2dd-8e2e-469f-a216-c384312e2a2d" providerId="ADAL" clId="{1D7C4908-27AA-40AD-9DF7-92B440BC0216}" dt="2021-12-02T19:05:35.874" v="1245" actId="6549"/>
        <pc:sldMkLst>
          <pc:docMk/>
          <pc:sldMk cId="94278558" sldId="2076138566"/>
        </pc:sldMkLst>
      </pc:sldChg>
      <pc:sldChg chg="modCm modNotesTx">
        <pc:chgData name="Bob Ward" userId="6da7c2dd-8e2e-469f-a216-c384312e2a2d" providerId="ADAL" clId="{1D7C4908-27AA-40AD-9DF7-92B440BC0216}" dt="2021-12-02T19:06:25.663" v="1255" actId="6549"/>
        <pc:sldMkLst>
          <pc:docMk/>
          <pc:sldMk cId="306946103" sldId="2076138567"/>
        </pc:sldMkLst>
      </pc:sldChg>
      <pc:sldChg chg="ord">
        <pc:chgData name="Bob Ward" userId="6da7c2dd-8e2e-469f-a216-c384312e2a2d" providerId="ADAL" clId="{1D7C4908-27AA-40AD-9DF7-92B440BC0216}" dt="2021-12-02T19:06:37.817" v="1258"/>
        <pc:sldMkLst>
          <pc:docMk/>
          <pc:sldMk cId="2901379615" sldId="2076138568"/>
        </pc:sldMkLst>
      </pc:sldChg>
      <pc:sldChg chg="modNotesTx">
        <pc:chgData name="Bob Ward" userId="6da7c2dd-8e2e-469f-a216-c384312e2a2d" providerId="ADAL" clId="{1D7C4908-27AA-40AD-9DF7-92B440BC0216}" dt="2021-12-02T19:06:28.692" v="1256" actId="6549"/>
        <pc:sldMkLst>
          <pc:docMk/>
          <pc:sldMk cId="3197377312" sldId="2076138569"/>
        </pc:sldMkLst>
      </pc:sldChg>
      <pc:sldChg chg="modNotesTx">
        <pc:chgData name="Bob Ward" userId="6da7c2dd-8e2e-469f-a216-c384312e2a2d" providerId="ADAL" clId="{1D7C4908-27AA-40AD-9DF7-92B440BC0216}" dt="2021-12-02T19:06:22.288" v="1254" actId="6549"/>
        <pc:sldMkLst>
          <pc:docMk/>
          <pc:sldMk cId="300177876" sldId="2076138571"/>
        </pc:sldMkLst>
      </pc:sldChg>
      <pc:sldChg chg="modNotesTx">
        <pc:chgData name="Bob Ward" userId="6da7c2dd-8e2e-469f-a216-c384312e2a2d" providerId="ADAL" clId="{1D7C4908-27AA-40AD-9DF7-92B440BC0216}" dt="2021-12-02T19:06:18.654" v="1253" actId="6549"/>
        <pc:sldMkLst>
          <pc:docMk/>
          <pc:sldMk cId="1606500440" sldId="2076138572"/>
        </pc:sldMkLst>
      </pc:sldChg>
      <pc:sldChg chg="modNotesTx">
        <pc:chgData name="Bob Ward" userId="6da7c2dd-8e2e-469f-a216-c384312e2a2d" providerId="ADAL" clId="{1D7C4908-27AA-40AD-9DF7-92B440BC0216}" dt="2021-12-02T19:00:23.770" v="1218" actId="6549"/>
        <pc:sldMkLst>
          <pc:docMk/>
          <pc:sldMk cId="1470622752" sldId="2076138575"/>
        </pc:sldMkLst>
      </pc:sldChg>
      <pc:sldChg chg="modNotesTx">
        <pc:chgData name="Bob Ward" userId="6da7c2dd-8e2e-469f-a216-c384312e2a2d" providerId="ADAL" clId="{1D7C4908-27AA-40AD-9DF7-92B440BC0216}" dt="2021-12-02T19:07:50.577" v="1278" actId="6549"/>
        <pc:sldMkLst>
          <pc:docMk/>
          <pc:sldMk cId="4089818542" sldId="2076138578"/>
        </pc:sldMkLst>
      </pc:sldChg>
      <pc:sldChg chg="modNotesTx">
        <pc:chgData name="Bob Ward" userId="6da7c2dd-8e2e-469f-a216-c384312e2a2d" providerId="ADAL" clId="{1D7C4908-27AA-40AD-9DF7-92B440BC0216}" dt="2021-12-02T19:08:05.369" v="1283" actId="6549"/>
        <pc:sldMkLst>
          <pc:docMk/>
          <pc:sldMk cId="885487663" sldId="2076138582"/>
        </pc:sldMkLst>
      </pc:sldChg>
      <pc:sldChg chg="modNotesTx">
        <pc:chgData name="Bob Ward" userId="6da7c2dd-8e2e-469f-a216-c384312e2a2d" providerId="ADAL" clId="{1D7C4908-27AA-40AD-9DF7-92B440BC0216}" dt="2021-12-02T19:08:31.843" v="1288" actId="6549"/>
        <pc:sldMkLst>
          <pc:docMk/>
          <pc:sldMk cId="241673411" sldId="2076138583"/>
        </pc:sldMkLst>
      </pc:sldChg>
      <pc:sldChg chg="modNotesTx">
        <pc:chgData name="Bob Ward" userId="6da7c2dd-8e2e-469f-a216-c384312e2a2d" providerId="ADAL" clId="{1D7C4908-27AA-40AD-9DF7-92B440BC0216}" dt="2021-12-02T19:08:39.957" v="1290" actId="6549"/>
        <pc:sldMkLst>
          <pc:docMk/>
          <pc:sldMk cId="153428108" sldId="2076138584"/>
        </pc:sldMkLst>
      </pc:sldChg>
      <pc:sldChg chg="modNotesTx">
        <pc:chgData name="Bob Ward" userId="6da7c2dd-8e2e-469f-a216-c384312e2a2d" providerId="ADAL" clId="{1D7C4908-27AA-40AD-9DF7-92B440BC0216}" dt="2021-12-02T19:08:26.351" v="1286" actId="6549"/>
        <pc:sldMkLst>
          <pc:docMk/>
          <pc:sldMk cId="2489333325" sldId="2076138585"/>
        </pc:sldMkLst>
      </pc:sldChg>
      <pc:sldChg chg="modNotesTx">
        <pc:chgData name="Bob Ward" userId="6da7c2dd-8e2e-469f-a216-c384312e2a2d" providerId="ADAL" clId="{1D7C4908-27AA-40AD-9DF7-92B440BC0216}" dt="2021-12-02T19:08:51.418" v="1292" actId="6549"/>
        <pc:sldMkLst>
          <pc:docMk/>
          <pc:sldMk cId="1004261070" sldId="2076138586"/>
        </pc:sldMkLst>
      </pc:sldChg>
      <pc:sldChg chg="modNotesTx">
        <pc:chgData name="Bob Ward" userId="6da7c2dd-8e2e-469f-a216-c384312e2a2d" providerId="ADAL" clId="{1D7C4908-27AA-40AD-9DF7-92B440BC0216}" dt="2021-12-02T19:08:56.352" v="1294" actId="6549"/>
        <pc:sldMkLst>
          <pc:docMk/>
          <pc:sldMk cId="4282078827" sldId="2076138587"/>
        </pc:sldMkLst>
      </pc:sldChg>
      <pc:sldChg chg="modNotesTx">
        <pc:chgData name="Bob Ward" userId="6da7c2dd-8e2e-469f-a216-c384312e2a2d" providerId="ADAL" clId="{1D7C4908-27AA-40AD-9DF7-92B440BC0216}" dt="2021-12-02T19:09:03.622" v="1296" actId="6549"/>
        <pc:sldMkLst>
          <pc:docMk/>
          <pc:sldMk cId="3440062566" sldId="2076138589"/>
        </pc:sldMkLst>
      </pc:sldChg>
      <pc:sldChg chg="modNotesTx">
        <pc:chgData name="Bob Ward" userId="6da7c2dd-8e2e-469f-a216-c384312e2a2d" providerId="ADAL" clId="{1D7C4908-27AA-40AD-9DF7-92B440BC0216}" dt="2021-12-02T19:07:58.542" v="1281" actId="6549"/>
        <pc:sldMkLst>
          <pc:docMk/>
          <pc:sldMk cId="3994404143" sldId="2076138594"/>
        </pc:sldMkLst>
      </pc:sldChg>
      <pc:sldChg chg="modNotesTx">
        <pc:chgData name="Bob Ward" userId="6da7c2dd-8e2e-469f-a216-c384312e2a2d" providerId="ADAL" clId="{1D7C4908-27AA-40AD-9DF7-92B440BC0216}" dt="2021-12-02T19:08:08.653" v="1284" actId="6549"/>
        <pc:sldMkLst>
          <pc:docMk/>
          <pc:sldMk cId="2708984625" sldId="2076138596"/>
        </pc:sldMkLst>
      </pc:sldChg>
      <pc:sldChg chg="modNotesTx">
        <pc:chgData name="Bob Ward" userId="6da7c2dd-8e2e-469f-a216-c384312e2a2d" providerId="ADAL" clId="{1D7C4908-27AA-40AD-9DF7-92B440BC0216}" dt="2021-12-02T19:08:35.640" v="1289" actId="6549"/>
        <pc:sldMkLst>
          <pc:docMk/>
          <pc:sldMk cId="1208285492" sldId="2076138597"/>
        </pc:sldMkLst>
      </pc:sldChg>
      <pc:sldChg chg="modNotesTx">
        <pc:chgData name="Bob Ward" userId="6da7c2dd-8e2e-469f-a216-c384312e2a2d" providerId="ADAL" clId="{1D7C4908-27AA-40AD-9DF7-92B440BC0216}" dt="2021-12-02T19:08:28.704" v="1287" actId="6549"/>
        <pc:sldMkLst>
          <pc:docMk/>
          <pc:sldMk cId="1702478409" sldId="2076138598"/>
        </pc:sldMkLst>
      </pc:sldChg>
      <pc:sldChg chg="addSp modSp mod modAnim modNotesTx">
        <pc:chgData name="Bob Ward" userId="6da7c2dd-8e2e-469f-a216-c384312e2a2d" providerId="ADAL" clId="{1D7C4908-27AA-40AD-9DF7-92B440BC0216}" dt="2021-12-02T19:07:28.347" v="1273" actId="6549"/>
        <pc:sldMkLst>
          <pc:docMk/>
          <pc:sldMk cId="1773974047" sldId="2076138599"/>
        </pc:sldMkLst>
        <pc:spChg chg="mod">
          <ac:chgData name="Bob Ward" userId="6da7c2dd-8e2e-469f-a216-c384312e2a2d" providerId="ADAL" clId="{1D7C4908-27AA-40AD-9DF7-92B440BC0216}" dt="2021-12-02T18:43:12.290" v="835" actId="20577"/>
          <ac:spMkLst>
            <pc:docMk/>
            <pc:sldMk cId="1773974047" sldId="2076138599"/>
            <ac:spMk id="5" creationId="{5A087486-0874-4757-8CA0-F9A8D4F9CC19}"/>
          </ac:spMkLst>
        </pc:spChg>
        <pc:picChg chg="add mod">
          <ac:chgData name="Bob Ward" userId="6da7c2dd-8e2e-469f-a216-c384312e2a2d" providerId="ADAL" clId="{1D7C4908-27AA-40AD-9DF7-92B440BC0216}" dt="2021-12-02T18:42:35.643" v="831" actId="1076"/>
          <ac:picMkLst>
            <pc:docMk/>
            <pc:sldMk cId="1773974047" sldId="2076138599"/>
            <ac:picMk id="6" creationId="{332C5239-4C5E-4DA1-A641-53BAAFB36A8B}"/>
          </ac:picMkLst>
        </pc:picChg>
        <pc:picChg chg="add mod">
          <ac:chgData name="Bob Ward" userId="6da7c2dd-8e2e-469f-a216-c384312e2a2d" providerId="ADAL" clId="{1D7C4908-27AA-40AD-9DF7-92B440BC0216}" dt="2021-12-02T18:40:53.363" v="797" actId="1076"/>
          <ac:picMkLst>
            <pc:docMk/>
            <pc:sldMk cId="1773974047" sldId="2076138599"/>
            <ac:picMk id="3074" creationId="{71EC9E78-B8F4-47C2-8DBB-7345685EF43D}"/>
          </ac:picMkLst>
        </pc:picChg>
        <pc:picChg chg="add mod">
          <ac:chgData name="Bob Ward" userId="6da7c2dd-8e2e-469f-a216-c384312e2a2d" providerId="ADAL" clId="{1D7C4908-27AA-40AD-9DF7-92B440BC0216}" dt="2021-12-02T18:43:24.430" v="840" actId="1076"/>
          <ac:picMkLst>
            <pc:docMk/>
            <pc:sldMk cId="1773974047" sldId="2076138599"/>
            <ac:picMk id="3076" creationId="{0C47E992-D817-42BC-BD9F-6625A1D51728}"/>
          </ac:picMkLst>
        </pc:picChg>
      </pc:sldChg>
      <pc:sldChg chg="modNotesTx">
        <pc:chgData name="Bob Ward" userId="6da7c2dd-8e2e-469f-a216-c384312e2a2d" providerId="ADAL" clId="{1D7C4908-27AA-40AD-9DF7-92B440BC0216}" dt="2021-12-02T19:00:06.970" v="1213" actId="6549"/>
        <pc:sldMkLst>
          <pc:docMk/>
          <pc:sldMk cId="1926904406" sldId="2076138601"/>
        </pc:sldMkLst>
      </pc:sldChg>
      <pc:sldChg chg="mod modShow modNotesTx">
        <pc:chgData name="Bob Ward" userId="6da7c2dd-8e2e-469f-a216-c384312e2a2d" providerId="ADAL" clId="{1D7C4908-27AA-40AD-9DF7-92B440BC0216}" dt="2021-12-02T19:06:14.629" v="1252" actId="729"/>
        <pc:sldMkLst>
          <pc:docMk/>
          <pc:sldMk cId="1486640740" sldId="2076138603"/>
        </pc:sldMkLst>
      </pc:sldChg>
      <pc:sldChg chg="modNotesTx">
        <pc:chgData name="Bob Ward" userId="6da7c2dd-8e2e-469f-a216-c384312e2a2d" providerId="ADAL" clId="{1D7C4908-27AA-40AD-9DF7-92B440BC0216}" dt="2021-12-02T19:05:28.634" v="1243" actId="6549"/>
        <pc:sldMkLst>
          <pc:docMk/>
          <pc:sldMk cId="4258868488" sldId="2076138604"/>
        </pc:sldMkLst>
      </pc:sldChg>
      <pc:sldChg chg="modNotesTx">
        <pc:chgData name="Bob Ward" userId="6da7c2dd-8e2e-469f-a216-c384312e2a2d" providerId="ADAL" clId="{1D7C4908-27AA-40AD-9DF7-92B440BC0216}" dt="2021-12-02T19:09:13.392" v="1299" actId="6549"/>
        <pc:sldMkLst>
          <pc:docMk/>
          <pc:sldMk cId="4936335" sldId="2076138605"/>
        </pc:sldMkLst>
      </pc:sldChg>
      <pc:sldChg chg="addSp modSp mod modAnim modCm modNotesTx">
        <pc:chgData name="Bob Ward" userId="6da7c2dd-8e2e-469f-a216-c384312e2a2d" providerId="ADAL" clId="{1D7C4908-27AA-40AD-9DF7-92B440BC0216}" dt="2021-12-02T19:17:48.624" v="1358" actId="207"/>
        <pc:sldMkLst>
          <pc:docMk/>
          <pc:sldMk cId="2724919344" sldId="2076138608"/>
        </pc:sldMkLst>
        <pc:spChg chg="mod">
          <ac:chgData name="Bob Ward" userId="6da7c2dd-8e2e-469f-a216-c384312e2a2d" providerId="ADAL" clId="{1D7C4908-27AA-40AD-9DF7-92B440BC0216}" dt="2021-12-02T19:17:24.253" v="1355" actId="2711"/>
          <ac:spMkLst>
            <pc:docMk/>
            <pc:sldMk cId="2724919344" sldId="2076138608"/>
            <ac:spMk id="9" creationId="{4A68FE2E-23C9-446D-88FF-4810B07DC97D}"/>
          </ac:spMkLst>
        </pc:spChg>
        <pc:spChg chg="add mod">
          <ac:chgData name="Bob Ward" userId="6da7c2dd-8e2e-469f-a216-c384312e2a2d" providerId="ADAL" clId="{1D7C4908-27AA-40AD-9DF7-92B440BC0216}" dt="2021-12-02T19:17:48.624" v="1358" actId="207"/>
          <ac:spMkLst>
            <pc:docMk/>
            <pc:sldMk cId="2724919344" sldId="2076138608"/>
            <ac:spMk id="15" creationId="{E217A140-E12C-452A-B19F-077C09FCC806}"/>
          </ac:spMkLst>
        </pc:spChg>
      </pc:sldChg>
      <pc:sldChg chg="del">
        <pc:chgData name="Bob Ward" userId="6da7c2dd-8e2e-469f-a216-c384312e2a2d" providerId="ADAL" clId="{1D7C4908-27AA-40AD-9DF7-92B440BC0216}" dt="2021-12-02T18:47:50.851" v="848" actId="47"/>
        <pc:sldMkLst>
          <pc:docMk/>
          <pc:sldMk cId="2201342814" sldId="2123258947"/>
        </pc:sldMkLst>
      </pc:sldChg>
      <pc:sldChg chg="modNotesTx">
        <pc:chgData name="Bob Ward" userId="6da7c2dd-8e2e-469f-a216-c384312e2a2d" providerId="ADAL" clId="{1D7C4908-27AA-40AD-9DF7-92B440BC0216}" dt="2021-12-02T18:58:27.403" v="1184" actId="6549"/>
        <pc:sldMkLst>
          <pc:docMk/>
          <pc:sldMk cId="2102860162" sldId="2123258957"/>
        </pc:sldMkLst>
      </pc:sldChg>
      <pc:sldChg chg="mod modShow modNotesTx">
        <pc:chgData name="Bob Ward" userId="6da7c2dd-8e2e-469f-a216-c384312e2a2d" providerId="ADAL" clId="{1D7C4908-27AA-40AD-9DF7-92B440BC0216}" dt="2021-12-02T19:05:49.244" v="1246" actId="6549"/>
        <pc:sldMkLst>
          <pc:docMk/>
          <pc:sldMk cId="3489575110" sldId="2123258965"/>
        </pc:sldMkLst>
      </pc:sldChg>
      <pc:sldChg chg="mod modShow modNotesTx">
        <pc:chgData name="Bob Ward" userId="6da7c2dd-8e2e-469f-a216-c384312e2a2d" providerId="ADAL" clId="{1D7C4908-27AA-40AD-9DF7-92B440BC0216}" dt="2021-12-02T19:05:56.163" v="1249" actId="6549"/>
        <pc:sldMkLst>
          <pc:docMk/>
          <pc:sldMk cId="75890747" sldId="2123258966"/>
        </pc:sldMkLst>
      </pc:sldChg>
      <pc:sldChg chg="modNotesTx">
        <pc:chgData name="Bob Ward" userId="6da7c2dd-8e2e-469f-a216-c384312e2a2d" providerId="ADAL" clId="{1D7C4908-27AA-40AD-9DF7-92B440BC0216}" dt="2021-12-02T18:55:25.192" v="1065" actId="20577"/>
        <pc:sldMkLst>
          <pc:docMk/>
          <pc:sldMk cId="587295178" sldId="2123258970"/>
        </pc:sldMkLst>
      </pc:sldChg>
      <pc:sldChg chg="modNotesTx">
        <pc:chgData name="Bob Ward" userId="6da7c2dd-8e2e-469f-a216-c384312e2a2d" providerId="ADAL" clId="{1D7C4908-27AA-40AD-9DF7-92B440BC0216}" dt="2021-12-02T18:55:54.371" v="1076" actId="6549"/>
        <pc:sldMkLst>
          <pc:docMk/>
          <pc:sldMk cId="3511648489" sldId="2123258971"/>
        </pc:sldMkLst>
      </pc:sldChg>
      <pc:sldChg chg="modNotesTx">
        <pc:chgData name="Bob Ward" userId="6da7c2dd-8e2e-469f-a216-c384312e2a2d" providerId="ADAL" clId="{1D7C4908-27AA-40AD-9DF7-92B440BC0216}" dt="2021-12-02T18:59:11.350" v="1200" actId="6549"/>
        <pc:sldMkLst>
          <pc:docMk/>
          <pc:sldMk cId="383044419" sldId="2147470460"/>
        </pc:sldMkLst>
      </pc:sldChg>
      <pc:sldChg chg="modNotesTx">
        <pc:chgData name="Bob Ward" userId="6da7c2dd-8e2e-469f-a216-c384312e2a2d" providerId="ADAL" clId="{1D7C4908-27AA-40AD-9DF7-92B440BC0216}" dt="2021-12-02T18:59:33.225" v="1205" actId="6549"/>
        <pc:sldMkLst>
          <pc:docMk/>
          <pc:sldMk cId="802966843" sldId="2147470461"/>
        </pc:sldMkLst>
      </pc:sldChg>
      <pc:sldChg chg="modNotesTx">
        <pc:chgData name="Bob Ward" userId="6da7c2dd-8e2e-469f-a216-c384312e2a2d" providerId="ADAL" clId="{1D7C4908-27AA-40AD-9DF7-92B440BC0216}" dt="2021-12-02T18:59:44.096" v="1208" actId="6549"/>
        <pc:sldMkLst>
          <pc:docMk/>
          <pc:sldMk cId="3275560825" sldId="2147470462"/>
        </pc:sldMkLst>
      </pc:sldChg>
      <pc:sldChg chg="modNotesTx">
        <pc:chgData name="Bob Ward" userId="6da7c2dd-8e2e-469f-a216-c384312e2a2d" providerId="ADAL" clId="{1D7C4908-27AA-40AD-9DF7-92B440BC0216}" dt="2021-12-02T18:59:56.607" v="1209" actId="6549"/>
        <pc:sldMkLst>
          <pc:docMk/>
          <pc:sldMk cId="3443413534" sldId="2147470463"/>
        </pc:sldMkLst>
      </pc:sldChg>
      <pc:sldChg chg="modNotesTx">
        <pc:chgData name="Bob Ward" userId="6da7c2dd-8e2e-469f-a216-c384312e2a2d" providerId="ADAL" clId="{1D7C4908-27AA-40AD-9DF7-92B440BC0216}" dt="2021-12-02T19:07:32.051" v="1275" actId="6549"/>
        <pc:sldMkLst>
          <pc:docMk/>
          <pc:sldMk cId="3866612310" sldId="2147470464"/>
        </pc:sldMkLst>
      </pc:sldChg>
      <pc:sldChg chg="modNotesTx">
        <pc:chgData name="Bob Ward" userId="6da7c2dd-8e2e-469f-a216-c384312e2a2d" providerId="ADAL" clId="{1D7C4908-27AA-40AD-9DF7-92B440BC0216}" dt="2021-12-02T18:58:52.585" v="1194" actId="6549"/>
        <pc:sldMkLst>
          <pc:docMk/>
          <pc:sldMk cId="2577041605" sldId="2147470465"/>
        </pc:sldMkLst>
      </pc:sldChg>
      <pc:sldChg chg="modNotesTx">
        <pc:chgData name="Bob Ward" userId="6da7c2dd-8e2e-469f-a216-c384312e2a2d" providerId="ADAL" clId="{1D7C4908-27AA-40AD-9DF7-92B440BC0216}" dt="2021-12-02T19:04:51.898" v="1232" actId="6549"/>
        <pc:sldMkLst>
          <pc:docMk/>
          <pc:sldMk cId="265961613" sldId="2147470467"/>
        </pc:sldMkLst>
      </pc:sldChg>
      <pc:sldChg chg="modNotesTx">
        <pc:chgData name="Bob Ward" userId="6da7c2dd-8e2e-469f-a216-c384312e2a2d" providerId="ADAL" clId="{1D7C4908-27AA-40AD-9DF7-92B440BC0216}" dt="2021-12-02T18:58:55.256" v="1195" actId="6549"/>
        <pc:sldMkLst>
          <pc:docMk/>
          <pc:sldMk cId="1592953165" sldId="2147470471"/>
        </pc:sldMkLst>
      </pc:sldChg>
      <pc:sldChg chg="modNotesTx">
        <pc:chgData name="Bob Ward" userId="6da7c2dd-8e2e-469f-a216-c384312e2a2d" providerId="ADAL" clId="{1D7C4908-27AA-40AD-9DF7-92B440BC0216}" dt="2021-12-02T18:59:01.570" v="1197" actId="6549"/>
        <pc:sldMkLst>
          <pc:docMk/>
          <pc:sldMk cId="3996869286" sldId="2147470473"/>
        </pc:sldMkLst>
      </pc:sldChg>
      <pc:sldChg chg="addSp modSp add del mod modAnim delCm modNotesTx">
        <pc:chgData name="Bob Ward" userId="6da7c2dd-8e2e-469f-a216-c384312e2a2d" providerId="ADAL" clId="{1D7C4908-27AA-40AD-9DF7-92B440BC0216}" dt="2021-12-02T18:55:46.494" v="1075" actId="6549"/>
        <pc:sldMkLst>
          <pc:docMk/>
          <pc:sldMk cId="2859438342" sldId="2147470474"/>
        </pc:sldMkLst>
        <pc:spChg chg="mod">
          <ac:chgData name="Bob Ward" userId="6da7c2dd-8e2e-469f-a216-c384312e2a2d" providerId="ADAL" clId="{1D7C4908-27AA-40AD-9DF7-92B440BC0216}" dt="2021-12-02T18:44:47.620" v="842" actId="255"/>
          <ac:spMkLst>
            <pc:docMk/>
            <pc:sldMk cId="2859438342" sldId="2147470474"/>
            <ac:spMk id="5" creationId="{49997960-CA69-4DB6-87A3-A7E0E616A9F7}"/>
          </ac:spMkLst>
        </pc:spChg>
        <pc:spChg chg="mod">
          <ac:chgData name="Bob Ward" userId="6da7c2dd-8e2e-469f-a216-c384312e2a2d" providerId="ADAL" clId="{1D7C4908-27AA-40AD-9DF7-92B440BC0216}" dt="2021-12-02T18:45:12.154" v="843" actId="113"/>
          <ac:spMkLst>
            <pc:docMk/>
            <pc:sldMk cId="2859438342" sldId="2147470474"/>
            <ac:spMk id="11" creationId="{9D85EEE7-89A5-47BA-BA64-306B854545EA}"/>
          </ac:spMkLst>
        </pc:spChg>
        <pc:spChg chg="mod">
          <ac:chgData name="Bob Ward" userId="6da7c2dd-8e2e-469f-a216-c384312e2a2d" providerId="ADAL" clId="{1D7C4908-27AA-40AD-9DF7-92B440BC0216}" dt="2021-12-02T18:52:04.013" v="1032" actId="1076"/>
          <ac:spMkLst>
            <pc:docMk/>
            <pc:sldMk cId="2859438342" sldId="2147470474"/>
            <ac:spMk id="28" creationId="{2C4F0A63-DBD1-466A-8E21-CAAFA6FFBCCB}"/>
          </ac:spMkLst>
        </pc:spChg>
        <pc:picChg chg="add mod">
          <ac:chgData name="Bob Ward" userId="6da7c2dd-8e2e-469f-a216-c384312e2a2d" providerId="ADAL" clId="{1D7C4908-27AA-40AD-9DF7-92B440BC0216}" dt="2021-12-02T18:52:18.403" v="1035" actId="1076"/>
          <ac:picMkLst>
            <pc:docMk/>
            <pc:sldMk cId="2859438342" sldId="2147470474"/>
            <ac:picMk id="23" creationId="{D60BAF13-ACB3-4F3C-8FAD-0653AA25C2A3}"/>
          </ac:picMkLst>
        </pc:picChg>
      </pc:sldChg>
      <pc:sldChg chg="modNotesTx">
        <pc:chgData name="Bob Ward" userId="6da7c2dd-8e2e-469f-a216-c384312e2a2d" providerId="ADAL" clId="{1D7C4908-27AA-40AD-9DF7-92B440BC0216}" dt="2021-12-02T19:05:24.779" v="1242" actId="6549"/>
        <pc:sldMkLst>
          <pc:docMk/>
          <pc:sldMk cId="3105326137" sldId="2147470475"/>
        </pc:sldMkLst>
      </pc:sldChg>
      <pc:sldChg chg="modNotesTx">
        <pc:chgData name="Bob Ward" userId="6da7c2dd-8e2e-469f-a216-c384312e2a2d" providerId="ADAL" clId="{1D7C4908-27AA-40AD-9DF7-92B440BC0216}" dt="2021-12-02T19:06:56.453" v="1265" actId="6549"/>
        <pc:sldMkLst>
          <pc:docMk/>
          <pc:sldMk cId="2742143914" sldId="2147470476"/>
        </pc:sldMkLst>
      </pc:sldChg>
      <pc:sldChg chg="modNotesTx">
        <pc:chgData name="Bob Ward" userId="6da7c2dd-8e2e-469f-a216-c384312e2a2d" providerId="ADAL" clId="{1D7C4908-27AA-40AD-9DF7-92B440BC0216}" dt="2021-12-02T19:06:58.862" v="1266" actId="6549"/>
        <pc:sldMkLst>
          <pc:docMk/>
          <pc:sldMk cId="2813524353" sldId="2147470477"/>
        </pc:sldMkLst>
      </pc:sldChg>
      <pc:sldChg chg="modNotesTx">
        <pc:chgData name="Bob Ward" userId="6da7c2dd-8e2e-469f-a216-c384312e2a2d" providerId="ADAL" clId="{1D7C4908-27AA-40AD-9DF7-92B440BC0216}" dt="2021-12-02T19:07:01.807" v="1267" actId="6549"/>
        <pc:sldMkLst>
          <pc:docMk/>
          <pc:sldMk cId="2294586465" sldId="2147470478"/>
        </pc:sldMkLst>
      </pc:sldChg>
      <pc:sldChg chg="modNotesTx">
        <pc:chgData name="Bob Ward" userId="6da7c2dd-8e2e-469f-a216-c384312e2a2d" providerId="ADAL" clId="{1D7C4908-27AA-40AD-9DF7-92B440BC0216}" dt="2021-12-02T19:07:56.064" v="1280" actId="6549"/>
        <pc:sldMkLst>
          <pc:docMk/>
          <pc:sldMk cId="1787074172" sldId="2147470479"/>
        </pc:sldMkLst>
      </pc:sldChg>
      <pc:sldChg chg="modNotesTx">
        <pc:chgData name="Bob Ward" userId="6da7c2dd-8e2e-469f-a216-c384312e2a2d" providerId="ADAL" clId="{1D7C4908-27AA-40AD-9DF7-92B440BC0216}" dt="2021-12-02T19:07:14.497" v="1269" actId="6549"/>
        <pc:sldMkLst>
          <pc:docMk/>
          <pc:sldMk cId="3609381441" sldId="2147470480"/>
        </pc:sldMkLst>
      </pc:sldChg>
      <pc:sldChg chg="modNotesTx">
        <pc:chgData name="Bob Ward" userId="6da7c2dd-8e2e-469f-a216-c384312e2a2d" providerId="ADAL" clId="{1D7C4908-27AA-40AD-9DF7-92B440BC0216}" dt="2021-12-02T19:07:16.813" v="1270" actId="6549"/>
        <pc:sldMkLst>
          <pc:docMk/>
          <pc:sldMk cId="962043818" sldId="2147470481"/>
        </pc:sldMkLst>
      </pc:sldChg>
      <pc:sldChg chg="modNotesTx">
        <pc:chgData name="Bob Ward" userId="6da7c2dd-8e2e-469f-a216-c384312e2a2d" providerId="ADAL" clId="{1D7C4908-27AA-40AD-9DF7-92B440BC0216}" dt="2021-12-02T19:07:25.006" v="1272" actId="6549"/>
        <pc:sldMkLst>
          <pc:docMk/>
          <pc:sldMk cId="1583091077" sldId="2147470482"/>
        </pc:sldMkLst>
      </pc:sldChg>
      <pc:sldChg chg="modNotesTx">
        <pc:chgData name="Bob Ward" userId="6da7c2dd-8e2e-469f-a216-c384312e2a2d" providerId="ADAL" clId="{1D7C4908-27AA-40AD-9DF7-92B440BC0216}" dt="2021-12-02T19:07:53.609" v="1279" actId="6549"/>
        <pc:sldMkLst>
          <pc:docMk/>
          <pc:sldMk cId="2144358721" sldId="2147470483"/>
        </pc:sldMkLst>
      </pc:sldChg>
      <pc:sldChg chg="modNotesTx">
        <pc:chgData name="Bob Ward" userId="6da7c2dd-8e2e-469f-a216-c384312e2a2d" providerId="ADAL" clId="{1D7C4908-27AA-40AD-9DF7-92B440BC0216}" dt="2021-12-02T19:08:42.777" v="1291" actId="6549"/>
        <pc:sldMkLst>
          <pc:docMk/>
          <pc:sldMk cId="3890750134" sldId="2147470484"/>
        </pc:sldMkLst>
      </pc:sldChg>
      <pc:sldChg chg="modNotesTx">
        <pc:chgData name="Bob Ward" userId="6da7c2dd-8e2e-469f-a216-c384312e2a2d" providerId="ADAL" clId="{1D7C4908-27AA-40AD-9DF7-92B440BC0216}" dt="2021-12-02T19:08:02.351" v="1282" actId="6549"/>
        <pc:sldMkLst>
          <pc:docMk/>
          <pc:sldMk cId="1939979146" sldId="2147470485"/>
        </pc:sldMkLst>
      </pc:sldChg>
      <pc:sldChg chg="modNotesTx">
        <pc:chgData name="Bob Ward" userId="6da7c2dd-8e2e-469f-a216-c384312e2a2d" providerId="ADAL" clId="{1D7C4908-27AA-40AD-9DF7-92B440BC0216}" dt="2021-12-02T19:09:06.488" v="1297" actId="6549"/>
        <pc:sldMkLst>
          <pc:docMk/>
          <pc:sldMk cId="1770170874" sldId="2147470487"/>
        </pc:sldMkLst>
      </pc:sldChg>
      <pc:sldChg chg="modNotesTx">
        <pc:chgData name="Bob Ward" userId="6da7c2dd-8e2e-469f-a216-c384312e2a2d" providerId="ADAL" clId="{1D7C4908-27AA-40AD-9DF7-92B440BC0216}" dt="2021-12-02T19:09:09.147" v="1298" actId="6549"/>
        <pc:sldMkLst>
          <pc:docMk/>
          <pc:sldMk cId="2017139384" sldId="2147470488"/>
        </pc:sldMkLst>
      </pc:sldChg>
      <pc:sldChg chg="del">
        <pc:chgData name="Bob Ward" userId="6da7c2dd-8e2e-469f-a216-c384312e2a2d" providerId="ADAL" clId="{1D7C4908-27AA-40AD-9DF7-92B440BC0216}" dt="2021-12-02T19:06:40.108" v="1259" actId="47"/>
        <pc:sldMkLst>
          <pc:docMk/>
          <pc:sldMk cId="2110510688" sldId="2147470489"/>
        </pc:sldMkLst>
      </pc:sldChg>
      <pc:sldChg chg="del">
        <pc:chgData name="Bob Ward" userId="6da7c2dd-8e2e-469f-a216-c384312e2a2d" providerId="ADAL" clId="{1D7C4908-27AA-40AD-9DF7-92B440BC0216}" dt="2021-11-25T15:19:58.549" v="10" actId="47"/>
        <pc:sldMkLst>
          <pc:docMk/>
          <pc:sldMk cId="3975299152" sldId="2147470490"/>
        </pc:sldMkLst>
      </pc:sldChg>
      <pc:sldChg chg="del">
        <pc:chgData name="Bob Ward" userId="6da7c2dd-8e2e-469f-a216-c384312e2a2d" providerId="ADAL" clId="{1D7C4908-27AA-40AD-9DF7-92B440BC0216}" dt="2021-11-25T15:20:31.013" v="14" actId="47"/>
        <pc:sldMkLst>
          <pc:docMk/>
          <pc:sldMk cId="3419149987" sldId="2147470491"/>
        </pc:sldMkLst>
      </pc:sldChg>
      <pc:sldChg chg="del">
        <pc:chgData name="Bob Ward" userId="6da7c2dd-8e2e-469f-a216-c384312e2a2d" providerId="ADAL" clId="{1D7C4908-27AA-40AD-9DF7-92B440BC0216}" dt="2021-11-25T15:19:53.512" v="9" actId="47"/>
        <pc:sldMkLst>
          <pc:docMk/>
          <pc:sldMk cId="1769180391" sldId="2147470492"/>
        </pc:sldMkLst>
      </pc:sldChg>
      <pc:sldChg chg="mod modShow modNotesTx">
        <pc:chgData name="Bob Ward" userId="6da7c2dd-8e2e-469f-a216-c384312e2a2d" providerId="ADAL" clId="{1D7C4908-27AA-40AD-9DF7-92B440BC0216}" dt="2021-12-02T19:28:31.425" v="1489" actId="20577"/>
        <pc:sldMkLst>
          <pc:docMk/>
          <pc:sldMk cId="3680726282" sldId="2147470493"/>
        </pc:sldMkLst>
      </pc:sldChg>
      <pc:sldChg chg="modNotesTx">
        <pc:chgData name="Bob Ward" userId="6da7c2dd-8e2e-469f-a216-c384312e2a2d" providerId="ADAL" clId="{1D7C4908-27AA-40AD-9DF7-92B440BC0216}" dt="2021-12-02T19:05:18.814" v="1240" actId="6549"/>
        <pc:sldMkLst>
          <pc:docMk/>
          <pc:sldMk cId="2284639102" sldId="2147470495"/>
        </pc:sldMkLst>
      </pc:sldChg>
      <pc:sldChg chg="modNotesTx">
        <pc:chgData name="Bob Ward" userId="6da7c2dd-8e2e-469f-a216-c384312e2a2d" providerId="ADAL" clId="{1D7C4908-27AA-40AD-9DF7-92B440BC0216}" dt="2021-12-02T19:08:59.444" v="1295" actId="6549"/>
        <pc:sldMkLst>
          <pc:docMk/>
          <pc:sldMk cId="2413625753" sldId="2147470496"/>
        </pc:sldMkLst>
      </pc:sldChg>
      <pc:sldChg chg="del">
        <pc:chgData name="Bob Ward" userId="6da7c2dd-8e2e-469f-a216-c384312e2a2d" providerId="ADAL" clId="{1D7C4908-27AA-40AD-9DF7-92B440BC0216}" dt="2021-11-25T15:19:37.935" v="5" actId="47"/>
        <pc:sldMkLst>
          <pc:docMk/>
          <pc:sldMk cId="3890562305" sldId="2147470497"/>
        </pc:sldMkLst>
      </pc:sldChg>
      <pc:sldChg chg="del">
        <pc:chgData name="Bob Ward" userId="6da7c2dd-8e2e-469f-a216-c384312e2a2d" providerId="ADAL" clId="{1D7C4908-27AA-40AD-9DF7-92B440BC0216}" dt="2021-11-25T15:20:24.802" v="13" actId="47"/>
        <pc:sldMkLst>
          <pc:docMk/>
          <pc:sldMk cId="3791458609" sldId="2147470498"/>
        </pc:sldMkLst>
      </pc:sldChg>
      <pc:sldChg chg="del">
        <pc:chgData name="Bob Ward" userId="6da7c2dd-8e2e-469f-a216-c384312e2a2d" providerId="ADAL" clId="{1D7C4908-27AA-40AD-9DF7-92B440BC0216}" dt="2021-11-25T15:20:40.671" v="15" actId="47"/>
        <pc:sldMkLst>
          <pc:docMk/>
          <pc:sldMk cId="3498793591" sldId="2147470499"/>
        </pc:sldMkLst>
      </pc:sldChg>
      <pc:sldChg chg="del">
        <pc:chgData name="Bob Ward" userId="6da7c2dd-8e2e-469f-a216-c384312e2a2d" providerId="ADAL" clId="{1D7C4908-27AA-40AD-9DF7-92B440BC0216}" dt="2021-11-25T15:19:07.460" v="4" actId="47"/>
        <pc:sldMkLst>
          <pc:docMk/>
          <pc:sldMk cId="1509121019" sldId="2147470503"/>
        </pc:sldMkLst>
      </pc:sldChg>
      <pc:sldChg chg="addSp modSp add mod modNotesTx">
        <pc:chgData name="Bob Ward" userId="6da7c2dd-8e2e-469f-a216-c384312e2a2d" providerId="ADAL" clId="{1D7C4908-27AA-40AD-9DF7-92B440BC0216}" dt="2021-12-02T18:36:08.629" v="780" actId="1076"/>
        <pc:sldMkLst>
          <pc:docMk/>
          <pc:sldMk cId="2645917567" sldId="2147470503"/>
        </pc:sldMkLst>
        <pc:spChg chg="mod">
          <ac:chgData name="Bob Ward" userId="6da7c2dd-8e2e-469f-a216-c384312e2a2d" providerId="ADAL" clId="{1D7C4908-27AA-40AD-9DF7-92B440BC0216}" dt="2021-12-02T18:36:01.726" v="777" actId="20577"/>
          <ac:spMkLst>
            <pc:docMk/>
            <pc:sldMk cId="2645917567" sldId="2147470503"/>
            <ac:spMk id="5" creationId="{B6F4445A-DD79-4A93-ACD4-EE7307B24C99}"/>
          </ac:spMkLst>
        </pc:spChg>
        <pc:picChg chg="add mod">
          <ac:chgData name="Bob Ward" userId="6da7c2dd-8e2e-469f-a216-c384312e2a2d" providerId="ADAL" clId="{1D7C4908-27AA-40AD-9DF7-92B440BC0216}" dt="2021-12-02T18:28:08.409" v="704" actId="1076"/>
          <ac:picMkLst>
            <pc:docMk/>
            <pc:sldMk cId="2645917567" sldId="2147470503"/>
            <ac:picMk id="2050" creationId="{8F677DC4-E913-492D-928E-23AF1058892D}"/>
          </ac:picMkLst>
        </pc:picChg>
        <pc:picChg chg="add mod">
          <ac:chgData name="Bob Ward" userId="6da7c2dd-8e2e-469f-a216-c384312e2a2d" providerId="ADAL" clId="{1D7C4908-27AA-40AD-9DF7-92B440BC0216}" dt="2021-12-02T18:36:05.663" v="779" actId="1076"/>
          <ac:picMkLst>
            <pc:docMk/>
            <pc:sldMk cId="2645917567" sldId="2147470503"/>
            <ac:picMk id="2052" creationId="{22B460E6-85F1-450E-8F56-B627F5F66DD3}"/>
          </ac:picMkLst>
        </pc:picChg>
        <pc:picChg chg="add mod">
          <ac:chgData name="Bob Ward" userId="6da7c2dd-8e2e-469f-a216-c384312e2a2d" providerId="ADAL" clId="{1D7C4908-27AA-40AD-9DF7-92B440BC0216}" dt="2021-12-02T18:36:08.629" v="780" actId="1076"/>
          <ac:picMkLst>
            <pc:docMk/>
            <pc:sldMk cId="2645917567" sldId="2147470503"/>
            <ac:picMk id="2054" creationId="{4F56A239-6D0C-42A9-9F93-098F3C5136EB}"/>
          </ac:picMkLst>
        </pc:picChg>
      </pc:sldChg>
      <pc:sldChg chg="addSp delSp modSp new mod modAnim modNotesTx">
        <pc:chgData name="Bob Ward" userId="6da7c2dd-8e2e-469f-a216-c384312e2a2d" providerId="ADAL" clId="{1D7C4908-27AA-40AD-9DF7-92B440BC0216}" dt="2021-12-02T19:03:22.305" v="1229" actId="113"/>
        <pc:sldMkLst>
          <pc:docMk/>
          <pc:sldMk cId="302775310" sldId="2147470504"/>
        </pc:sldMkLst>
        <pc:spChg chg="add del mod">
          <ac:chgData name="Bob Ward" userId="6da7c2dd-8e2e-469f-a216-c384312e2a2d" providerId="ADAL" clId="{1D7C4908-27AA-40AD-9DF7-92B440BC0216}" dt="2021-12-02T18:30:42.592" v="741" actId="478"/>
          <ac:spMkLst>
            <pc:docMk/>
            <pc:sldMk cId="302775310" sldId="2147470504"/>
            <ac:spMk id="2" creationId="{671FDB18-13A0-48F6-A339-7DE846B19DF4}"/>
          </ac:spMkLst>
        </pc:spChg>
        <pc:spChg chg="add mod">
          <ac:chgData name="Bob Ward" userId="6da7c2dd-8e2e-469f-a216-c384312e2a2d" providerId="ADAL" clId="{1D7C4908-27AA-40AD-9DF7-92B440BC0216}" dt="2021-12-02T18:35:37.317" v="771" actId="1076"/>
          <ac:spMkLst>
            <pc:docMk/>
            <pc:sldMk cId="302775310" sldId="2147470504"/>
            <ac:spMk id="4" creationId="{B6E9D647-AD65-40A5-87B7-2A937EB2BADD}"/>
          </ac:spMkLst>
        </pc:spChg>
        <pc:spChg chg="add mod">
          <ac:chgData name="Bob Ward" userId="6da7c2dd-8e2e-469f-a216-c384312e2a2d" providerId="ADAL" clId="{1D7C4908-27AA-40AD-9DF7-92B440BC0216}" dt="2021-12-02T18:30:52.241" v="744" actId="14100"/>
          <ac:spMkLst>
            <pc:docMk/>
            <pc:sldMk cId="302775310" sldId="2147470504"/>
            <ac:spMk id="7" creationId="{BC9FE685-CBE0-49C6-9BCD-0C8C978691B3}"/>
          </ac:spMkLst>
        </pc:spChg>
        <pc:spChg chg="add mod">
          <ac:chgData name="Bob Ward" userId="6da7c2dd-8e2e-469f-a216-c384312e2a2d" providerId="ADAL" clId="{1D7C4908-27AA-40AD-9DF7-92B440BC0216}" dt="2021-12-02T19:03:22.305" v="1229" actId="113"/>
          <ac:spMkLst>
            <pc:docMk/>
            <pc:sldMk cId="302775310" sldId="2147470504"/>
            <ac:spMk id="9" creationId="{A8D32DA8-9957-46D3-8EBC-BF0217655F8B}"/>
          </ac:spMkLst>
        </pc:spChg>
        <pc:picChg chg="add del">
          <ac:chgData name="Bob Ward" userId="6da7c2dd-8e2e-469f-a216-c384312e2a2d" providerId="ADAL" clId="{1D7C4908-27AA-40AD-9DF7-92B440BC0216}" dt="2021-12-02T18:23:19.698" v="612"/>
          <ac:picMkLst>
            <pc:docMk/>
            <pc:sldMk cId="302775310" sldId="2147470504"/>
            <ac:picMk id="1026" creationId="{54965AB3-AC78-4FCC-9815-E86871D4A32E}"/>
          </ac:picMkLst>
        </pc:picChg>
        <pc:picChg chg="add mod">
          <ac:chgData name="Bob Ward" userId="6da7c2dd-8e2e-469f-a216-c384312e2a2d" providerId="ADAL" clId="{1D7C4908-27AA-40AD-9DF7-92B440BC0216}" dt="2021-12-02T18:23:59.529" v="618" actId="1076"/>
          <ac:picMkLst>
            <pc:docMk/>
            <pc:sldMk cId="302775310" sldId="2147470504"/>
            <ac:picMk id="1028" creationId="{E1479B12-EDDF-4EAC-8DCC-445E54E42968}"/>
          </ac:picMkLst>
        </pc:picChg>
      </pc:sldChg>
      <pc:sldChg chg="add">
        <pc:chgData name="Bob Ward" userId="6da7c2dd-8e2e-469f-a216-c384312e2a2d" providerId="ADAL" clId="{1D7C4908-27AA-40AD-9DF7-92B440BC0216}" dt="2021-12-02T18:47:48.590" v="847"/>
        <pc:sldMkLst>
          <pc:docMk/>
          <pc:sldMk cId="646233710" sldId="2147470505"/>
        </pc:sldMkLst>
      </pc:sldChg>
      <pc:sldChg chg="new mod modShow">
        <pc:chgData name="Bob Ward" userId="6da7c2dd-8e2e-469f-a216-c384312e2a2d" providerId="ADAL" clId="{1D7C4908-27AA-40AD-9DF7-92B440BC0216}" dt="2021-12-03T20:25:07.765" v="1720" actId="729"/>
        <pc:sldMkLst>
          <pc:docMk/>
          <pc:sldMk cId="3900317819" sldId="2147470506"/>
        </pc:sldMkLst>
      </pc:sldChg>
      <pc:sldChg chg="new">
        <pc:chgData name="Bob Ward" userId="6da7c2dd-8e2e-469f-a216-c384312e2a2d" providerId="ADAL" clId="{1D7C4908-27AA-40AD-9DF7-92B440BC0216}" dt="2021-12-04T16:52:33.895" v="1860" actId="680"/>
        <pc:sldMkLst>
          <pc:docMk/>
          <pc:sldMk cId="1472804305" sldId="2147470507"/>
        </pc:sldMkLst>
      </pc:sldChg>
      <pc:sldChg chg="new">
        <pc:chgData name="Bob Ward" userId="6da7c2dd-8e2e-469f-a216-c384312e2a2d" providerId="ADAL" clId="{1D7C4908-27AA-40AD-9DF7-92B440BC0216}" dt="2021-12-04T16:53:13.530" v="1861" actId="680"/>
        <pc:sldMkLst>
          <pc:docMk/>
          <pc:sldMk cId="3538046083" sldId="2147470508"/>
        </pc:sldMkLst>
      </pc:sldChg>
      <pc:sldChg chg="new">
        <pc:chgData name="Bob Ward" userId="6da7c2dd-8e2e-469f-a216-c384312e2a2d" providerId="ADAL" clId="{1D7C4908-27AA-40AD-9DF7-92B440BC0216}" dt="2021-12-04T16:54:01.245" v="1862" actId="680"/>
        <pc:sldMkLst>
          <pc:docMk/>
          <pc:sldMk cId="1965416519" sldId="2147470509"/>
        </pc:sldMkLst>
      </pc:sldChg>
      <pc:sldMasterChg chg="delSldLayout">
        <pc:chgData name="Bob Ward" userId="6da7c2dd-8e2e-469f-a216-c384312e2a2d" providerId="ADAL" clId="{1D7C4908-27AA-40AD-9DF7-92B440BC0216}" dt="2021-11-25T15:20:31.013" v="14" actId="47"/>
        <pc:sldMasterMkLst>
          <pc:docMk/>
          <pc:sldMasterMk cId="4138635839" sldId="2147485013"/>
        </pc:sldMasterMkLst>
        <pc:sldLayoutChg chg="del">
          <pc:chgData name="Bob Ward" userId="6da7c2dd-8e2e-469f-a216-c384312e2a2d" providerId="ADAL" clId="{1D7C4908-27AA-40AD-9DF7-92B440BC0216}" dt="2021-11-25T15:20:31.013" v="14" actId="47"/>
          <pc:sldLayoutMkLst>
            <pc:docMk/>
            <pc:sldMasterMk cId="4138635839" sldId="2147485013"/>
            <pc:sldLayoutMk cId="1800314329" sldId="2147485351"/>
          </pc:sldLayoutMkLst>
        </pc:sldLayoutChg>
      </pc:sldMasterChg>
    </pc:docChg>
  </pc:docChgLst>
</pc:chgInfo>
</file>

<file path=ppt/comments/modernComment_2035_BE5EA67E.xml><?xml version="1.0" encoding="utf-8"?>
<p188:cmLst xmlns:a="http://schemas.openxmlformats.org/drawingml/2006/main" xmlns:r="http://schemas.openxmlformats.org/officeDocument/2006/relationships" xmlns:p188="http://schemas.microsoft.com/office/powerpoint/2018/8/main">
  <p188:cm id="{75177C6E-1B4E-4DBA-B213-076BC317CCBC}" authorId="{0B30EB1B-83CB-6D3E-A2B8-0CEFDD55FC8C}" status="resolved" created="2021-11-23T15:52:10.443">
    <pc:sldMkLst xmlns:pc="http://schemas.microsoft.com/office/powerpoint/2013/main/command">
      <pc:docMk/>
      <pc:sldMk cId="3193874046" sldId="8245"/>
    </pc:sldMkLst>
    <p188:replyLst>
      <p188:reply id="{1C1A785C-BC0E-4654-A77A-E8CFA8B89D65}" authorId="{DDE12FCE-8D43-C8B6-8CC9-2C2C1A56130B}" created="2021-11-23T16:21:59.825">
        <p188:txBody>
          <a:bodyPr/>
          <a:lstStyle/>
          <a:p>
            <a:r>
              <a:rPr lang="en-US"/>
              <a:t>Yeah Ajay's team built this slide. I actually do these together as you will see in the modules. I'll call this out and change the slide to reflect this</a:t>
            </a:r>
          </a:p>
        </p188:txBody>
      </p188:reply>
    </p188:replyLst>
    <p188:txBody>
      <a:bodyPr/>
      <a:lstStyle/>
      <a:p>
        <a:r>
          <a:rPr lang="en-US"/>
          <a:t>Secure comes last? Would think you would secure before optimizing</a:t>
        </a:r>
      </a:p>
    </p188:txBody>
  </p188:cm>
</p188:cmLst>
</file>

<file path=ppt/comments/modernComment_7BBF5B84_7A0F096B.xml><?xml version="1.0" encoding="utf-8"?>
<p188:cmLst xmlns:a="http://schemas.openxmlformats.org/drawingml/2006/main" xmlns:r="http://schemas.openxmlformats.org/officeDocument/2006/relationships" xmlns:p188="http://schemas.microsoft.com/office/powerpoint/2018/8/main">
  <p188:cm id="{EA014332-D04E-4156-A0A8-9FDA9AD5811D}" authorId="{0B30EB1B-83CB-6D3E-A2B8-0CEFDD55FC8C}" status="resolved" created="2021-11-23T15:53:27.605">
    <pc:sldMkLst xmlns:pc="http://schemas.microsoft.com/office/powerpoint/2013/main/command">
      <pc:docMk/>
      <pc:sldMk cId="2047805803" sldId="2076138372"/>
    </pc:sldMkLst>
    <p188:replyLst>
      <p188:reply id="{3BDAC5E3-79EB-49E1-A0FA-1D93E5AF9D73}" authorId="{DDE12FCE-8D43-C8B6-8CC9-2C2C1A56130B}" created="2021-11-23T16:23:41.749">
        <p188:txBody>
          <a:bodyPr/>
          <a:lstStyle/>
          <a:p>
            <a:r>
              <a:rPr lang="en-US"/>
              <a:t>It is mentioned on slide 12 and now part of the Azure Migrate experience. Even though I don't show it I should call it out again</a:t>
            </a:r>
          </a:p>
        </p188:txBody>
      </p188:reply>
      <p188:reply id="{3CC6E22B-87EA-47D3-880F-2AFBE96AF443}" authorId="{DDE12FCE-8D43-C8B6-8CC9-2C2C1A56130B}" created="2021-11-23T16:47:28.891">
        <p188:txBody>
          <a:bodyPr/>
          <a:lstStyle/>
          <a:p>
            <a:r>
              <a:rPr lang="en-US"/>
              <a:t>ok so I've added Azure Migrate for offline which uses something called the Server Migration tool. I added Azure Site Recovery for online which isn't technically a migration tool but integrated with things like AG and FCI so could be used for an online migration scenario. The Migration folks are emphasizing the Server Migration tool for offline "lift and shift" of VMs or bare metal</a:t>
            </a:r>
          </a:p>
        </p188:txBody>
      </p188:reply>
    </p188:replyLst>
    <p188:txBody>
      <a:bodyPr/>
      <a:lstStyle/>
      <a:p>
        <a:r>
          <a:rPr lang="en-US"/>
          <a:t>What about Azure Site Recovery?</a:t>
        </a:r>
      </a:p>
    </p188:txBody>
  </p188:cm>
</p188:cmLst>
</file>

<file path=ppt/comments/modernComment_7BBF5C28_CAE093CA.xml><?xml version="1.0" encoding="utf-8"?>
<p188:cmLst xmlns:a="http://schemas.openxmlformats.org/drawingml/2006/main" xmlns:r="http://schemas.openxmlformats.org/officeDocument/2006/relationships" xmlns:p188="http://schemas.microsoft.com/office/powerpoint/2018/8/main">
  <p188:cm id="{F2CCF03A-80E0-48C6-8D47-3A71E434FF40}" authorId="{0B30EB1B-83CB-6D3E-A2B8-0CEFDD55FC8C}" status="resolved" created="2021-11-23T15:49:59.449">
    <ac:deMkLst xmlns:ac="http://schemas.microsoft.com/office/drawing/2013/main/command">
      <pc:docMk xmlns:pc="http://schemas.microsoft.com/office/powerpoint/2013/main/command"/>
      <pc:sldMk xmlns:pc="http://schemas.microsoft.com/office/powerpoint/2013/main/command" cId="3403715530" sldId="2076138536"/>
      <ac:picMk id="70" creationId="{115BEE75-3BCC-4478-9719-9EAAB4D002E5}"/>
    </ac:deMkLst>
    <p188:replyLst>
      <p188:reply id="{E56E73FE-37EF-41A1-9027-8F8EB0D9C837}" authorId="{DDE12FCE-8D43-C8B6-8CC9-2C2C1A56130B}" created="2021-11-23T15:56:03.707">
        <p188:txBody>
          <a:bodyPr/>
          <a:lstStyle/>
          <a:p>
            <a:r>
              <a:rPr lang="en-US"/>
              <a:t>Yeah I know just looking at the silde it is confusing. Those are module numbers so 2 is correct</a:t>
            </a:r>
          </a:p>
        </p188:txBody>
      </p188:reply>
      <p188:reply id="{2E9F5B87-C86D-4430-A0BB-83A6C330E1B2}" authorId="{0B30EB1B-83CB-6D3E-A2B8-0CEFDD55FC8C}" created="2021-11-23T15:59:17.112">
        <p188:txBody>
          <a:bodyPr/>
          <a:lstStyle/>
          <a:p>
            <a:r>
              <a:rPr lang="en-US"/>
              <a:t>Ohhh</a:t>
            </a:r>
          </a:p>
        </p188:txBody>
      </p188:reply>
    </p188:replyLst>
    <p188:txBody>
      <a:bodyPr/>
      <a:lstStyle/>
      <a:p>
        <a:r>
          <a:rPr lang="en-US"/>
          <a:t>Should this be a 1?</a:t>
        </a:r>
      </a:p>
    </p188:txBody>
  </p188:cm>
</p188:cmLst>
</file>

<file path=ppt/comments/modernComment_7BBF5C47_124BA037.xml><?xml version="1.0" encoding="utf-8"?>
<p188:cmLst xmlns:a="http://schemas.openxmlformats.org/drawingml/2006/main" xmlns:r="http://schemas.openxmlformats.org/officeDocument/2006/relationships" xmlns:p188="http://schemas.microsoft.com/office/powerpoint/2018/8/main">
  <p188:cm id="{76F10DAD-FEBC-4764-AB24-F69F59C6D75D}" authorId="{0B30EB1B-83CB-6D3E-A2B8-0CEFDD55FC8C}" status="resolved" created="2021-11-23T15:54:13.045">
    <ac:deMkLst xmlns:ac="http://schemas.microsoft.com/office/drawing/2013/main/command">
      <pc:docMk xmlns:pc="http://schemas.microsoft.com/office/powerpoint/2013/main/command"/>
      <pc:sldMk xmlns:pc="http://schemas.microsoft.com/office/powerpoint/2013/main/command" cId="306946103" sldId="2076138567"/>
      <ac:picMk id="4" creationId="{896ACD7C-4C86-4443-9C26-75C429DB4C6E}"/>
    </ac:deMkLst>
    <p188:replyLst>
      <p188:reply id="{32278D00-9BC8-418C-852B-2C149000C639}" authorId="{DDE12FCE-8D43-C8B6-8CC9-2C2C1A56130B}" created="2021-11-23T16:49:48.418">
        <p188:txBody>
          <a:bodyPr/>
          <a:lstStyle/>
          <a:p>
            <a:r>
              <a:rPr lang="en-US"/>
              <a:t>recropped from our workshop. Let me know if that looks better</a:t>
            </a:r>
          </a:p>
        </p188:txBody>
      </p188:reply>
    </p188:replyLst>
    <p188:txBody>
      <a:bodyPr/>
      <a:lstStyle/>
      <a:p>
        <a:r>
          <a:rPr lang="en-US"/>
          <a:t>Image looks distorted</a:t>
        </a:r>
      </a:p>
    </p188:txBody>
  </p188:cm>
</p188:cmLst>
</file>

<file path=ppt/comments/modernComment_7BBF5C70_A26AF830.xml><?xml version="1.0" encoding="utf-8"?>
<p188:cmLst xmlns:a="http://schemas.openxmlformats.org/drawingml/2006/main" xmlns:r="http://schemas.openxmlformats.org/officeDocument/2006/relationships" xmlns:p188="http://schemas.microsoft.com/office/powerpoint/2018/8/main">
  <p188:cm id="{C6BA9B2C-DDE9-4E56-AF81-92D3121E0DEB}" authorId="{0B30EB1B-83CB-6D3E-A2B8-0CEFDD55FC8C}" status="resolved" created="2021-11-23T15:51:19.003">
    <ac:txMkLst xmlns:ac="http://schemas.microsoft.com/office/drawing/2013/main/command">
      <pc:docMk xmlns:pc="http://schemas.microsoft.com/office/powerpoint/2013/main/command"/>
      <pc:sldMk xmlns:pc="http://schemas.microsoft.com/office/powerpoint/2013/main/command" cId="2724919344" sldId="2076138608"/>
      <ac:spMk id="9" creationId="{4A68FE2E-23C9-446D-88FF-4810B07DC97D}"/>
      <ac:txMk cp="10" len="8">
        <ac:context len="32" hash="1710391062"/>
      </ac:txMk>
    </ac:txMkLst>
    <p188:pos x="3125164" y="154329"/>
    <p188:replyLst>
      <p188:reply id="{E380C953-07C2-4AC6-AE9C-8663E0616D9E}" authorId="{DDE12FCE-8D43-C8B6-8CC9-2C2C1A56130B}" created="2021-11-23T16:21:26.262">
        <p188:txBody>
          <a:bodyPr/>
          <a:lstStyle/>
          <a:p>
            <a:r>
              <a:rPr lang="en-US"/>
              <a:t>I was referring to this for VMs https://azure.microsoft.com/en-us/pricing/reserved-vm-instances/ Are they the same?</a:t>
            </a:r>
          </a:p>
        </p188:txBody>
      </p188:reply>
    </p188:replyLst>
    <p188:txBody>
      <a:bodyPr/>
      <a:lstStyle/>
      <a:p>
        <a:r>
          <a:rPr lang="en-US"/>
          <a:t>AFAIK this is called Reserved Capacity https://azure.microsoft.com/en-us/pricing/reserved-capacity/</a:t>
        </a:r>
      </a:p>
    </p188:txBody>
  </p188:cm>
</p188:cmLst>
</file>

<file path=ppt/diagrams/_rels/data11.xml.rels><?xml version="1.0" encoding="UTF-8" standalone="yes"?>
<Relationships xmlns="http://schemas.openxmlformats.org/package/2006/relationships"><Relationship Id="rId1" Type="http://schemas.openxmlformats.org/officeDocument/2006/relationships/hyperlink" Target="https://docs.microsoft.com/en-us/azure/virtual-machines/dv2-dsv2-series-memory#dsv2-series-11-15"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dirty="0"/>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dirty="0"/>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dirty="0"/>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dirty="0"/>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702039-859D-4220-8859-8680D0E7B8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1B8B6D-6F91-4711-BF40-C3C82CF7F28C}">
      <dgm:prSet phldrT="[Text]" phldr="0"/>
      <dgm:spPr/>
      <dgm:t>
        <a:bodyPr/>
        <a:lstStyle/>
        <a:p>
          <a:r>
            <a:rPr lang="en-US" dirty="0"/>
            <a:t>What is it?</a:t>
          </a:r>
        </a:p>
      </dgm:t>
    </dgm:pt>
    <dgm:pt modelId="{919B507A-FAC4-4B1B-8011-020B38C08E31}" type="parTrans" cxnId="{93EC018B-C953-41B1-AFD9-6B154716381C}">
      <dgm:prSet/>
      <dgm:spPr/>
      <dgm:t>
        <a:bodyPr/>
        <a:lstStyle/>
        <a:p>
          <a:endParaRPr lang="en-US"/>
        </a:p>
      </dgm:t>
    </dgm:pt>
    <dgm:pt modelId="{1564C5F7-A701-4B1B-AB4F-04E3245DBF75}" type="sibTrans" cxnId="{93EC018B-C953-41B1-AFD9-6B154716381C}">
      <dgm:prSet/>
      <dgm:spPr/>
      <dgm:t>
        <a:bodyPr/>
        <a:lstStyle/>
        <a:p>
          <a:endParaRPr lang="en-US"/>
        </a:p>
      </dgm:t>
    </dgm:pt>
    <dgm:pt modelId="{0084023C-75D2-4AB7-9364-D8C4A508A7F0}">
      <dgm:prSet phldrT="[Text]" phldr="0"/>
      <dgm:spPr/>
      <dgm:t>
        <a:bodyPr/>
        <a:lstStyle/>
        <a:p>
          <a:r>
            <a:rPr lang="en-US" dirty="0"/>
            <a:t>How do I use it?</a:t>
          </a:r>
        </a:p>
      </dgm:t>
    </dgm:pt>
    <dgm:pt modelId="{03BE0CB7-93B4-457F-B2F2-A7A37EBFFEB8}" type="parTrans" cxnId="{A5762C8C-9203-4D06-ADD6-F1D27ED282F5}">
      <dgm:prSet/>
      <dgm:spPr/>
      <dgm:t>
        <a:bodyPr/>
        <a:lstStyle/>
        <a:p>
          <a:endParaRPr lang="en-US"/>
        </a:p>
      </dgm:t>
    </dgm:pt>
    <dgm:pt modelId="{698EEAC1-3108-42EA-8142-123A552DD2A0}" type="sibTrans" cxnId="{A5762C8C-9203-4D06-ADD6-F1D27ED282F5}">
      <dgm:prSet/>
      <dgm:spPr/>
      <dgm:t>
        <a:bodyPr/>
        <a:lstStyle/>
        <a:p>
          <a:endParaRPr lang="en-US"/>
        </a:p>
      </dgm:t>
    </dgm:pt>
    <dgm:pt modelId="{9D53D83C-D256-43CE-8244-DB9FBEDA1675}">
      <dgm:prSet phldrT="[Text]" phldr="0"/>
      <dgm:spPr/>
      <dgm:t>
        <a:bodyPr/>
        <a:lstStyle/>
        <a:p>
          <a:r>
            <a:rPr lang="en-US" dirty="0"/>
            <a:t>What are the benefits?</a:t>
          </a:r>
        </a:p>
      </dgm:t>
    </dgm:pt>
    <dgm:pt modelId="{373E4A69-D14B-43EE-A5AB-CA2F528065BF}" type="parTrans" cxnId="{D477AEEF-80B4-4564-8B0E-7C3DA74BE1DF}">
      <dgm:prSet/>
      <dgm:spPr/>
      <dgm:t>
        <a:bodyPr/>
        <a:lstStyle/>
        <a:p>
          <a:endParaRPr lang="en-US"/>
        </a:p>
      </dgm:t>
    </dgm:pt>
    <dgm:pt modelId="{978E2B74-D59E-49DD-B9B3-E1E8E106D69F}" type="sibTrans" cxnId="{D477AEEF-80B4-4564-8B0E-7C3DA74BE1DF}">
      <dgm:prSet/>
      <dgm:spPr/>
      <dgm:t>
        <a:bodyPr/>
        <a:lstStyle/>
        <a:p>
          <a:endParaRPr lang="en-US"/>
        </a:p>
      </dgm:t>
    </dgm:pt>
    <dgm:pt modelId="{D2325B55-4ADE-4CBD-BA6E-88E21202F026}">
      <dgm:prSet phldrT="[Text]" phldr="0"/>
      <dgm:spPr/>
      <dgm:t>
        <a:bodyPr/>
        <a:lstStyle/>
        <a:p>
          <a:r>
            <a:rPr lang="en-US" dirty="0"/>
            <a:t>Azure portal management</a:t>
          </a:r>
        </a:p>
      </dgm:t>
    </dgm:pt>
    <dgm:pt modelId="{F7F98140-4293-403C-BC5A-CA872D646BAE}" type="parTrans" cxnId="{0110ABF0-3957-4C7C-A103-74378BEC8446}">
      <dgm:prSet/>
      <dgm:spPr/>
      <dgm:t>
        <a:bodyPr/>
        <a:lstStyle/>
        <a:p>
          <a:endParaRPr lang="en-US"/>
        </a:p>
      </dgm:t>
    </dgm:pt>
    <dgm:pt modelId="{58246576-9CA0-4E96-810A-F424067F0919}" type="sibTrans" cxnId="{0110ABF0-3957-4C7C-A103-74378BEC8446}">
      <dgm:prSet/>
      <dgm:spPr/>
      <dgm:t>
        <a:bodyPr/>
        <a:lstStyle/>
        <a:p>
          <a:endParaRPr lang="en-US"/>
        </a:p>
      </dgm:t>
    </dgm:pt>
    <dgm:pt modelId="{531C8F4D-197E-4039-992E-628CF6803A78}">
      <dgm:prSet phldrT="[Text]" phldr="0"/>
      <dgm:spPr/>
      <dgm:t>
        <a:bodyPr/>
        <a:lstStyle/>
        <a:p>
          <a:r>
            <a:rPr lang="en-US" dirty="0"/>
            <a:t>Automatic Updates</a:t>
          </a:r>
        </a:p>
      </dgm:t>
    </dgm:pt>
    <dgm:pt modelId="{0AD3FD74-41DD-4325-92B3-45C3577C2CE8}" type="parTrans" cxnId="{AD7B69DC-1AA6-474F-8F6D-1CBC9344BBDE}">
      <dgm:prSet/>
      <dgm:spPr/>
      <dgm:t>
        <a:bodyPr/>
        <a:lstStyle/>
        <a:p>
          <a:endParaRPr lang="en-US"/>
        </a:p>
      </dgm:t>
    </dgm:pt>
    <dgm:pt modelId="{EC4E905B-E4B5-4B61-A89D-E66FBEDD5290}" type="sibTrans" cxnId="{AD7B69DC-1AA6-474F-8F6D-1CBC9344BBDE}">
      <dgm:prSet/>
      <dgm:spPr/>
      <dgm:t>
        <a:bodyPr/>
        <a:lstStyle/>
        <a:p>
          <a:endParaRPr lang="en-US"/>
        </a:p>
      </dgm:t>
    </dgm:pt>
    <dgm:pt modelId="{3013FE10-4E31-4EC2-8B6F-28AD70ABBD36}">
      <dgm:prSet phldrT="[Text]" phldr="0"/>
      <dgm:spPr/>
      <dgm:t>
        <a:bodyPr/>
        <a:lstStyle/>
        <a:p>
          <a:r>
            <a:rPr lang="en-US" dirty="0"/>
            <a:t>Azure Hybrid Benefit (AHB)</a:t>
          </a:r>
        </a:p>
      </dgm:t>
    </dgm:pt>
    <dgm:pt modelId="{A796BF85-3534-4919-B090-6C6118861AC0}" type="parTrans" cxnId="{97BB97C2-157B-4373-87AD-9FF1E2EE9473}">
      <dgm:prSet/>
      <dgm:spPr/>
      <dgm:t>
        <a:bodyPr/>
        <a:lstStyle/>
        <a:p>
          <a:endParaRPr lang="en-US"/>
        </a:p>
      </dgm:t>
    </dgm:pt>
    <dgm:pt modelId="{01E45CE7-A031-4F62-9BDF-134BA4197D20}" type="sibTrans" cxnId="{97BB97C2-157B-4373-87AD-9FF1E2EE9473}">
      <dgm:prSet/>
      <dgm:spPr/>
      <dgm:t>
        <a:bodyPr/>
        <a:lstStyle/>
        <a:p>
          <a:endParaRPr lang="en-US"/>
        </a:p>
      </dgm:t>
    </dgm:pt>
    <dgm:pt modelId="{B3048E20-8659-49C5-9D8F-10D0B0138320}">
      <dgm:prSet phldrT="[Text]" phldr="0"/>
      <dgm:spPr/>
      <dgm:t>
        <a:bodyPr/>
        <a:lstStyle/>
        <a:p>
          <a:r>
            <a:rPr lang="en-US" dirty="0"/>
            <a:t>Recommendations in the portal</a:t>
          </a:r>
        </a:p>
      </dgm:t>
    </dgm:pt>
    <dgm:pt modelId="{63A08929-DF7C-485C-BCD8-5B000C9FB84E}" type="parTrans" cxnId="{0992BF83-D576-4DBD-A6E0-8B551D58482E}">
      <dgm:prSet/>
      <dgm:spPr/>
      <dgm:t>
        <a:bodyPr/>
        <a:lstStyle/>
        <a:p>
          <a:endParaRPr lang="en-US"/>
        </a:p>
      </dgm:t>
    </dgm:pt>
    <dgm:pt modelId="{9DAEEFFC-25E6-40DB-9146-F00F383CA8C3}" type="sibTrans" cxnId="{0992BF83-D576-4DBD-A6E0-8B551D58482E}">
      <dgm:prSet/>
      <dgm:spPr/>
      <dgm:t>
        <a:bodyPr/>
        <a:lstStyle/>
        <a:p>
          <a:endParaRPr lang="en-US"/>
        </a:p>
      </dgm:t>
    </dgm:pt>
    <dgm:pt modelId="{4002553D-5B35-413E-A7B6-59A588612F61}">
      <dgm:prSet phldrT="[Text]" phldr="0"/>
      <dgm:spPr/>
      <dgm:t>
        <a:bodyPr/>
        <a:lstStyle/>
        <a:p>
          <a:r>
            <a:rPr lang="en-US" dirty="0"/>
            <a:t>Full</a:t>
          </a:r>
        </a:p>
      </dgm:t>
    </dgm:pt>
    <dgm:pt modelId="{67484B9D-E009-467D-83DF-AEF78BD4168F}" type="parTrans" cxnId="{ED142CB8-BE24-490E-A761-3AACF5964D43}">
      <dgm:prSet/>
      <dgm:spPr/>
      <dgm:t>
        <a:bodyPr/>
        <a:lstStyle/>
        <a:p>
          <a:endParaRPr lang="en-US"/>
        </a:p>
      </dgm:t>
    </dgm:pt>
    <dgm:pt modelId="{DEAFBB17-E44E-44B8-B765-8DEF6FA11459}" type="sibTrans" cxnId="{ED142CB8-BE24-490E-A761-3AACF5964D43}">
      <dgm:prSet/>
      <dgm:spPr/>
      <dgm:t>
        <a:bodyPr/>
        <a:lstStyle/>
        <a:p>
          <a:endParaRPr lang="en-US"/>
        </a:p>
      </dgm:t>
    </dgm:pt>
    <dgm:pt modelId="{F0270842-A4BA-4007-A99F-2D9ADCEF7E4A}">
      <dgm:prSet phldrT="[Text]" phldr="0"/>
      <dgm:spPr/>
      <dgm:t>
        <a:bodyPr/>
        <a:lstStyle/>
        <a:p>
          <a:r>
            <a:rPr lang="en-US" dirty="0"/>
            <a:t>Lightweight</a:t>
          </a:r>
        </a:p>
      </dgm:t>
    </dgm:pt>
    <dgm:pt modelId="{DA0AFADE-91CF-441B-A339-5E23759AB520}" type="parTrans" cxnId="{98882144-F8A1-4EB1-A6A0-62DD32426CCB}">
      <dgm:prSet/>
      <dgm:spPr/>
      <dgm:t>
        <a:bodyPr/>
        <a:lstStyle/>
        <a:p>
          <a:endParaRPr lang="en-US"/>
        </a:p>
      </dgm:t>
    </dgm:pt>
    <dgm:pt modelId="{59DACCAA-6557-479E-A56B-40AAC0456F52}" type="sibTrans" cxnId="{98882144-F8A1-4EB1-A6A0-62DD32426CCB}">
      <dgm:prSet/>
      <dgm:spPr/>
      <dgm:t>
        <a:bodyPr/>
        <a:lstStyle/>
        <a:p>
          <a:endParaRPr lang="en-US"/>
        </a:p>
      </dgm:t>
    </dgm:pt>
    <dgm:pt modelId="{65FF12D9-B396-46D4-8A18-EF259CA60C57}">
      <dgm:prSet phldrT="[Text]" phldr="0"/>
      <dgm:spPr/>
      <dgm:t>
        <a:bodyPr/>
        <a:lstStyle/>
        <a:p>
          <a:r>
            <a:rPr lang="en-US" dirty="0"/>
            <a:t>Built-in from the marketplace</a:t>
          </a:r>
        </a:p>
      </dgm:t>
    </dgm:pt>
    <dgm:pt modelId="{235F1368-F7B1-4996-9F5A-EB24C3C8AB89}" type="parTrans" cxnId="{588E82E1-3FBA-445E-9ABF-94B362645804}">
      <dgm:prSet/>
      <dgm:spPr/>
      <dgm:t>
        <a:bodyPr/>
        <a:lstStyle/>
        <a:p>
          <a:endParaRPr lang="en-US"/>
        </a:p>
      </dgm:t>
    </dgm:pt>
    <dgm:pt modelId="{BCFEA976-C29B-42FA-9988-B6577B7FBE8E}" type="sibTrans" cxnId="{588E82E1-3FBA-445E-9ABF-94B362645804}">
      <dgm:prSet/>
      <dgm:spPr/>
      <dgm:t>
        <a:bodyPr/>
        <a:lstStyle/>
        <a:p>
          <a:endParaRPr lang="en-US"/>
        </a:p>
      </dgm:t>
    </dgm:pt>
    <dgm:pt modelId="{D06CC8C6-1E3C-4C89-8BBC-564ECB20DED8}">
      <dgm:prSet phldrT="[Text]" phldr="0"/>
      <dgm:spPr/>
      <dgm:t>
        <a:bodyPr/>
        <a:lstStyle/>
        <a:p>
          <a:r>
            <a:rPr lang="en-US" dirty="0"/>
            <a:t>NoAgent</a:t>
          </a:r>
        </a:p>
      </dgm:t>
    </dgm:pt>
    <dgm:pt modelId="{6C99C99D-A904-464A-924A-A54282D0FCD8}" type="parTrans" cxnId="{C9125633-F3A5-428C-B87C-990068041ADE}">
      <dgm:prSet/>
      <dgm:spPr/>
      <dgm:t>
        <a:bodyPr/>
        <a:lstStyle/>
        <a:p>
          <a:endParaRPr lang="en-US"/>
        </a:p>
      </dgm:t>
    </dgm:pt>
    <dgm:pt modelId="{973423F4-CD7A-4E4E-A2DC-50E5B318C042}" type="sibTrans" cxnId="{C9125633-F3A5-428C-B87C-990068041ADE}">
      <dgm:prSet/>
      <dgm:spPr/>
      <dgm:t>
        <a:bodyPr/>
        <a:lstStyle/>
        <a:p>
          <a:endParaRPr lang="en-US"/>
        </a:p>
      </dgm:t>
    </dgm:pt>
    <dgm:pt modelId="{903D7B32-F8B7-42D9-AC46-C634BE251772}">
      <dgm:prSet phldrT="[Text]" phldr="0"/>
      <dgm:spPr/>
      <dgm:t>
        <a:bodyPr/>
        <a:lstStyle/>
        <a:p>
          <a:r>
            <a:rPr lang="en-US" dirty="0"/>
            <a:t>Register: single or in bulk</a:t>
          </a:r>
        </a:p>
      </dgm:t>
    </dgm:pt>
    <dgm:pt modelId="{EC62EB98-C1AC-4421-B550-112EB0C9033A}" type="parTrans" cxnId="{F0D0E6E5-C2AF-4D17-8531-B8821463AD87}">
      <dgm:prSet/>
      <dgm:spPr/>
      <dgm:t>
        <a:bodyPr/>
        <a:lstStyle/>
        <a:p>
          <a:endParaRPr lang="en-US"/>
        </a:p>
      </dgm:t>
    </dgm:pt>
    <dgm:pt modelId="{31975C33-DE18-402D-9639-8A876F2E2AFF}" type="sibTrans" cxnId="{F0D0E6E5-C2AF-4D17-8531-B8821463AD87}">
      <dgm:prSet/>
      <dgm:spPr/>
      <dgm:t>
        <a:bodyPr/>
        <a:lstStyle/>
        <a:p>
          <a:endParaRPr lang="en-US"/>
        </a:p>
      </dgm:t>
    </dgm:pt>
    <dgm:pt modelId="{7C138374-6252-41C5-9D3A-2CD0B7F0722C}">
      <dgm:prSet phldrT="[Text]" phldr="0"/>
      <dgm:spPr/>
      <dgm:t>
        <a:bodyPr/>
        <a:lstStyle/>
        <a:p>
          <a:r>
            <a:rPr lang="en-US" dirty="0"/>
            <a:t>Modes</a:t>
          </a:r>
        </a:p>
      </dgm:t>
    </dgm:pt>
    <dgm:pt modelId="{8D763E28-1A70-486A-94F4-54C19D4F4629}" type="parTrans" cxnId="{F86ACA41-1F3B-4A10-A002-5F5FF0C1E469}">
      <dgm:prSet/>
      <dgm:spPr/>
      <dgm:t>
        <a:bodyPr/>
        <a:lstStyle/>
        <a:p>
          <a:endParaRPr lang="en-US"/>
        </a:p>
      </dgm:t>
    </dgm:pt>
    <dgm:pt modelId="{53DE6776-DE02-4CD2-AC2D-789D9BE58C60}" type="sibTrans" cxnId="{F86ACA41-1F3B-4A10-A002-5F5FF0C1E469}">
      <dgm:prSet/>
      <dgm:spPr/>
      <dgm:t>
        <a:bodyPr/>
        <a:lstStyle/>
        <a:p>
          <a:endParaRPr lang="en-US"/>
        </a:p>
      </dgm:t>
    </dgm:pt>
    <dgm:pt modelId="{F05F977F-71DF-4D3D-B93F-A6B1A33DBE7F}">
      <dgm:prSet phldrT="[Text]" phldr="0"/>
      <dgm:spPr/>
      <dgm:t>
        <a:bodyPr/>
        <a:lstStyle/>
        <a:p>
          <a:r>
            <a:rPr lang="en-US" dirty="0"/>
            <a:t>An Azure </a:t>
          </a:r>
          <a:r>
            <a:rPr lang="en-US" b="1" dirty="0"/>
            <a:t>virtual machine extension </a:t>
          </a:r>
          <a:r>
            <a:rPr lang="en-US" dirty="0"/>
            <a:t>to automate management and administrative tasks</a:t>
          </a:r>
        </a:p>
      </dgm:t>
    </dgm:pt>
    <dgm:pt modelId="{DC6AA4D6-5164-49E9-B200-28BFF42EC1A8}" type="parTrans" cxnId="{BBBFE704-D302-4E18-A998-C0624E7694F0}">
      <dgm:prSet/>
      <dgm:spPr/>
      <dgm:t>
        <a:bodyPr/>
        <a:lstStyle/>
        <a:p>
          <a:endParaRPr lang="en-US"/>
        </a:p>
      </dgm:t>
    </dgm:pt>
    <dgm:pt modelId="{6146FB3A-4C55-40BB-AC98-6D270DBCA5F3}" type="sibTrans" cxnId="{BBBFE704-D302-4E18-A998-C0624E7694F0}">
      <dgm:prSet/>
      <dgm:spPr/>
      <dgm:t>
        <a:bodyPr/>
        <a:lstStyle/>
        <a:p>
          <a:endParaRPr lang="en-US"/>
        </a:p>
      </dgm:t>
    </dgm:pt>
    <dgm:pt modelId="{F814C1A4-4B0D-4218-ADBA-15ED41E74934}">
      <dgm:prSet phldrT="[Text]" phldr="0"/>
      <dgm:spPr/>
      <dgm:t>
        <a:bodyPr/>
        <a:lstStyle/>
        <a:p>
          <a:r>
            <a:rPr lang="en-US" dirty="0"/>
            <a:t>Automatic Backups</a:t>
          </a:r>
        </a:p>
      </dgm:t>
    </dgm:pt>
    <dgm:pt modelId="{CBD240BD-7F1E-4AE9-A4A1-E3890DCCE76E}" type="parTrans" cxnId="{F4D5E40C-7CCA-44E8-ADC1-01383AAE632C}">
      <dgm:prSet/>
      <dgm:spPr/>
      <dgm:t>
        <a:bodyPr/>
        <a:lstStyle/>
        <a:p>
          <a:endParaRPr lang="en-US"/>
        </a:p>
      </dgm:t>
    </dgm:pt>
    <dgm:pt modelId="{0C79C47B-6388-422D-BD03-EC46232259D4}" type="sibTrans" cxnId="{F4D5E40C-7CCA-44E8-ADC1-01383AAE632C}">
      <dgm:prSet/>
      <dgm:spPr/>
      <dgm:t>
        <a:bodyPr/>
        <a:lstStyle/>
        <a:p>
          <a:endParaRPr lang="en-US"/>
        </a:p>
      </dgm:t>
    </dgm:pt>
    <dgm:pt modelId="{785AF1DE-B207-421B-9423-5A2E2914C7CF}">
      <dgm:prSet phldrT="[Text]" phldr="0"/>
      <dgm:spPr/>
      <dgm:t>
        <a:bodyPr/>
        <a:lstStyle/>
        <a:p>
          <a:r>
            <a:rPr lang="en-US" dirty="0"/>
            <a:t>Azure Key Vault integration</a:t>
          </a:r>
        </a:p>
      </dgm:t>
    </dgm:pt>
    <dgm:pt modelId="{2DD27F5A-9482-4D01-BC00-B09BD5083E2D}" type="parTrans" cxnId="{C607E101-2528-48DE-A7C0-737C92DE1F64}">
      <dgm:prSet/>
      <dgm:spPr/>
      <dgm:t>
        <a:bodyPr/>
        <a:lstStyle/>
        <a:p>
          <a:endParaRPr lang="en-US"/>
        </a:p>
      </dgm:t>
    </dgm:pt>
    <dgm:pt modelId="{3B6FFCBC-DD0E-41FF-864C-A87AC4B35E2A}" type="sibTrans" cxnId="{C607E101-2528-48DE-A7C0-737C92DE1F64}">
      <dgm:prSet/>
      <dgm:spPr/>
      <dgm:t>
        <a:bodyPr/>
        <a:lstStyle/>
        <a:p>
          <a:endParaRPr lang="en-US"/>
        </a:p>
      </dgm:t>
    </dgm:pt>
    <dgm:pt modelId="{042B491A-9D79-42A0-B498-A64D0EB8469F}" type="pres">
      <dgm:prSet presAssocID="{2E702039-859D-4220-8859-8680D0E7B8BC}" presName="linear" presStyleCnt="0">
        <dgm:presLayoutVars>
          <dgm:animLvl val="lvl"/>
          <dgm:resizeHandles val="exact"/>
        </dgm:presLayoutVars>
      </dgm:prSet>
      <dgm:spPr/>
    </dgm:pt>
    <dgm:pt modelId="{F89D3DF8-E212-4C4B-8407-C7662BE66707}" type="pres">
      <dgm:prSet presAssocID="{901B8B6D-6F91-4711-BF40-C3C82CF7F28C}" presName="parentText" presStyleLbl="node1" presStyleIdx="0" presStyleCnt="4">
        <dgm:presLayoutVars>
          <dgm:chMax val="0"/>
          <dgm:bulletEnabled val="1"/>
        </dgm:presLayoutVars>
      </dgm:prSet>
      <dgm:spPr/>
    </dgm:pt>
    <dgm:pt modelId="{172C5AFA-7550-4D4E-90E9-747B608A8CD1}" type="pres">
      <dgm:prSet presAssocID="{901B8B6D-6F91-4711-BF40-C3C82CF7F28C}" presName="childText" presStyleLbl="revTx" presStyleIdx="0" presStyleCnt="4">
        <dgm:presLayoutVars>
          <dgm:bulletEnabled val="1"/>
        </dgm:presLayoutVars>
      </dgm:prSet>
      <dgm:spPr/>
    </dgm:pt>
    <dgm:pt modelId="{1EC8D2AD-52DA-4DC4-8A04-B4515FDC367D}" type="pres">
      <dgm:prSet presAssocID="{7C138374-6252-41C5-9D3A-2CD0B7F0722C}" presName="parentText" presStyleLbl="node1" presStyleIdx="1" presStyleCnt="4">
        <dgm:presLayoutVars>
          <dgm:chMax val="0"/>
          <dgm:bulletEnabled val="1"/>
        </dgm:presLayoutVars>
      </dgm:prSet>
      <dgm:spPr/>
    </dgm:pt>
    <dgm:pt modelId="{14892157-C910-4DA3-9A9E-2E683C30D34A}" type="pres">
      <dgm:prSet presAssocID="{7C138374-6252-41C5-9D3A-2CD0B7F0722C}" presName="childText" presStyleLbl="revTx" presStyleIdx="1" presStyleCnt="4">
        <dgm:presLayoutVars>
          <dgm:bulletEnabled val="1"/>
        </dgm:presLayoutVars>
      </dgm:prSet>
      <dgm:spPr/>
    </dgm:pt>
    <dgm:pt modelId="{DC4359B7-C06B-4434-8B4F-EFE4AB8230CB}" type="pres">
      <dgm:prSet presAssocID="{0084023C-75D2-4AB7-9364-D8C4A508A7F0}" presName="parentText" presStyleLbl="node1" presStyleIdx="2" presStyleCnt="4">
        <dgm:presLayoutVars>
          <dgm:chMax val="0"/>
          <dgm:bulletEnabled val="1"/>
        </dgm:presLayoutVars>
      </dgm:prSet>
      <dgm:spPr/>
    </dgm:pt>
    <dgm:pt modelId="{91855465-6A75-4791-801B-DE13D9FC2633}" type="pres">
      <dgm:prSet presAssocID="{0084023C-75D2-4AB7-9364-D8C4A508A7F0}" presName="childText" presStyleLbl="revTx" presStyleIdx="2" presStyleCnt="4">
        <dgm:presLayoutVars>
          <dgm:bulletEnabled val="1"/>
        </dgm:presLayoutVars>
      </dgm:prSet>
      <dgm:spPr/>
    </dgm:pt>
    <dgm:pt modelId="{E7C617B6-0CE6-4849-9B78-A313C0F943AF}" type="pres">
      <dgm:prSet presAssocID="{9D53D83C-D256-43CE-8244-DB9FBEDA1675}" presName="parentText" presStyleLbl="node1" presStyleIdx="3" presStyleCnt="4">
        <dgm:presLayoutVars>
          <dgm:chMax val="0"/>
          <dgm:bulletEnabled val="1"/>
        </dgm:presLayoutVars>
      </dgm:prSet>
      <dgm:spPr/>
    </dgm:pt>
    <dgm:pt modelId="{9D804585-3CD4-4FDD-AD48-791DC2F3A6B7}" type="pres">
      <dgm:prSet presAssocID="{9D53D83C-D256-43CE-8244-DB9FBEDA1675}" presName="childText" presStyleLbl="revTx" presStyleIdx="3" presStyleCnt="4">
        <dgm:presLayoutVars>
          <dgm:bulletEnabled val="1"/>
        </dgm:presLayoutVars>
      </dgm:prSet>
      <dgm:spPr/>
    </dgm:pt>
  </dgm:ptLst>
  <dgm:cxnLst>
    <dgm:cxn modelId="{C607E101-2528-48DE-A7C0-737C92DE1F64}" srcId="{9D53D83C-D256-43CE-8244-DB9FBEDA1675}" destId="{785AF1DE-B207-421B-9423-5A2E2914C7CF}" srcOrd="4" destOrd="0" parTransId="{2DD27F5A-9482-4D01-BC00-B09BD5083E2D}" sibTransId="{3B6FFCBC-DD0E-41FF-864C-A87AC4B35E2A}"/>
    <dgm:cxn modelId="{BBBFE704-D302-4E18-A998-C0624E7694F0}" srcId="{901B8B6D-6F91-4711-BF40-C3C82CF7F28C}" destId="{F05F977F-71DF-4D3D-B93F-A6B1A33DBE7F}" srcOrd="0" destOrd="0" parTransId="{DC6AA4D6-5164-49E9-B200-28BFF42EC1A8}" sibTransId="{6146FB3A-4C55-40BB-AC98-6D270DBCA5F3}"/>
    <dgm:cxn modelId="{EE3AFB06-922D-4675-B7E6-9619686D1B63}" type="presOf" srcId="{2E702039-859D-4220-8859-8680D0E7B8BC}" destId="{042B491A-9D79-42A0-B498-A64D0EB8469F}" srcOrd="0" destOrd="0" presId="urn:microsoft.com/office/officeart/2005/8/layout/vList2"/>
    <dgm:cxn modelId="{F4D5E40C-7CCA-44E8-ADC1-01383AAE632C}" srcId="{9D53D83C-D256-43CE-8244-DB9FBEDA1675}" destId="{F814C1A4-4B0D-4218-ADBA-15ED41E74934}" srcOrd="3" destOrd="0" parTransId="{CBD240BD-7F1E-4AE9-A4A1-E3890DCCE76E}" sibTransId="{0C79C47B-6388-422D-BD03-EC46232259D4}"/>
    <dgm:cxn modelId="{A688C71D-594F-4B57-83A7-EC22841C7E79}" type="presOf" srcId="{4002553D-5B35-413E-A7B6-59A588612F61}" destId="{14892157-C910-4DA3-9A9E-2E683C30D34A}" srcOrd="0" destOrd="0" presId="urn:microsoft.com/office/officeart/2005/8/layout/vList2"/>
    <dgm:cxn modelId="{384DDF20-1564-48EB-AA0B-46589FBEB09B}" type="presOf" srcId="{D06CC8C6-1E3C-4C89-8BBC-564ECB20DED8}" destId="{14892157-C910-4DA3-9A9E-2E683C30D34A}" srcOrd="0" destOrd="2" presId="urn:microsoft.com/office/officeart/2005/8/layout/vList2"/>
    <dgm:cxn modelId="{C9125633-F3A5-428C-B87C-990068041ADE}" srcId="{7C138374-6252-41C5-9D3A-2CD0B7F0722C}" destId="{D06CC8C6-1E3C-4C89-8BBC-564ECB20DED8}" srcOrd="2" destOrd="0" parTransId="{6C99C99D-A904-464A-924A-A54282D0FCD8}" sibTransId="{973423F4-CD7A-4E4E-A2DC-50E5B318C042}"/>
    <dgm:cxn modelId="{2DE8E438-0458-4706-B666-05938FB74CB7}" type="presOf" srcId="{9D53D83C-D256-43CE-8244-DB9FBEDA1675}" destId="{E7C617B6-0CE6-4849-9B78-A313C0F943AF}" srcOrd="0" destOrd="0" presId="urn:microsoft.com/office/officeart/2005/8/layout/vList2"/>
    <dgm:cxn modelId="{62D9F938-FB04-4A3D-9BF7-4757C7170B7B}" type="presOf" srcId="{65FF12D9-B396-46D4-8A18-EF259CA60C57}" destId="{91855465-6A75-4791-801B-DE13D9FC2633}" srcOrd="0" destOrd="0" presId="urn:microsoft.com/office/officeart/2005/8/layout/vList2"/>
    <dgm:cxn modelId="{67AFEA5D-EFEF-40E1-939D-8E5135C5653F}" type="presOf" srcId="{0084023C-75D2-4AB7-9364-D8C4A508A7F0}" destId="{DC4359B7-C06B-4434-8B4F-EFE4AB8230CB}" srcOrd="0" destOrd="0" presId="urn:microsoft.com/office/officeart/2005/8/layout/vList2"/>
    <dgm:cxn modelId="{A3D00C5E-EA34-4C6A-9DCF-57955F6AA9E5}" type="presOf" srcId="{D2325B55-4ADE-4CBD-BA6E-88E21202F026}" destId="{9D804585-3CD4-4FDD-AD48-791DC2F3A6B7}" srcOrd="0" destOrd="0" presId="urn:microsoft.com/office/officeart/2005/8/layout/vList2"/>
    <dgm:cxn modelId="{F86ACA41-1F3B-4A10-A002-5F5FF0C1E469}" srcId="{2E702039-859D-4220-8859-8680D0E7B8BC}" destId="{7C138374-6252-41C5-9D3A-2CD0B7F0722C}" srcOrd="1" destOrd="0" parTransId="{8D763E28-1A70-486A-94F4-54C19D4F4629}" sibTransId="{53DE6776-DE02-4CD2-AC2D-789D9BE58C60}"/>
    <dgm:cxn modelId="{98882144-F8A1-4EB1-A6A0-62DD32426CCB}" srcId="{7C138374-6252-41C5-9D3A-2CD0B7F0722C}" destId="{F0270842-A4BA-4007-A99F-2D9ADCEF7E4A}" srcOrd="1" destOrd="0" parTransId="{DA0AFADE-91CF-441B-A339-5E23759AB520}" sibTransId="{59DACCAA-6557-479E-A56B-40AAC0456F52}"/>
    <dgm:cxn modelId="{A2C0B744-1720-4A89-9BD0-A3B6E273B7CB}" type="presOf" srcId="{531C8F4D-197E-4039-992E-628CF6803A78}" destId="{9D804585-3CD4-4FDD-AD48-791DC2F3A6B7}" srcOrd="0" destOrd="2" presId="urn:microsoft.com/office/officeart/2005/8/layout/vList2"/>
    <dgm:cxn modelId="{EBFE4557-395A-4DBA-85C1-80ED2C231B96}" type="presOf" srcId="{F0270842-A4BA-4007-A99F-2D9ADCEF7E4A}" destId="{14892157-C910-4DA3-9A9E-2E683C30D34A}" srcOrd="0" destOrd="1" presId="urn:microsoft.com/office/officeart/2005/8/layout/vList2"/>
    <dgm:cxn modelId="{0992BF83-D576-4DBD-A6E0-8B551D58482E}" srcId="{9D53D83C-D256-43CE-8244-DB9FBEDA1675}" destId="{B3048E20-8659-49C5-9D8F-10D0B0138320}" srcOrd="5" destOrd="0" parTransId="{63A08929-DF7C-485C-BCD8-5B000C9FB84E}" sibTransId="{9DAEEFFC-25E6-40DB-9146-F00F383CA8C3}"/>
    <dgm:cxn modelId="{93EC018B-C953-41B1-AFD9-6B154716381C}" srcId="{2E702039-859D-4220-8859-8680D0E7B8BC}" destId="{901B8B6D-6F91-4711-BF40-C3C82CF7F28C}" srcOrd="0" destOrd="0" parTransId="{919B507A-FAC4-4B1B-8011-020B38C08E31}" sibTransId="{1564C5F7-A701-4B1B-AB4F-04E3245DBF75}"/>
    <dgm:cxn modelId="{A5762C8C-9203-4D06-ADD6-F1D27ED282F5}" srcId="{2E702039-859D-4220-8859-8680D0E7B8BC}" destId="{0084023C-75D2-4AB7-9364-D8C4A508A7F0}" srcOrd="2" destOrd="0" parTransId="{03BE0CB7-93B4-457F-B2F2-A7A37EBFFEB8}" sibTransId="{698EEAC1-3108-42EA-8142-123A552DD2A0}"/>
    <dgm:cxn modelId="{82580390-F332-4E8D-B8BB-B38D2633327E}" type="presOf" srcId="{3013FE10-4E31-4EC2-8B6F-28AD70ABBD36}" destId="{9D804585-3CD4-4FDD-AD48-791DC2F3A6B7}" srcOrd="0" destOrd="1" presId="urn:microsoft.com/office/officeart/2005/8/layout/vList2"/>
    <dgm:cxn modelId="{AD8D20AB-2B67-45EB-B8B8-94AC075DBE2E}" type="presOf" srcId="{F05F977F-71DF-4D3D-B93F-A6B1A33DBE7F}" destId="{172C5AFA-7550-4D4E-90E9-747B608A8CD1}" srcOrd="0" destOrd="0" presId="urn:microsoft.com/office/officeart/2005/8/layout/vList2"/>
    <dgm:cxn modelId="{ED142CB8-BE24-490E-A761-3AACF5964D43}" srcId="{7C138374-6252-41C5-9D3A-2CD0B7F0722C}" destId="{4002553D-5B35-413E-A7B6-59A588612F61}" srcOrd="0" destOrd="0" parTransId="{67484B9D-E009-467D-83DF-AEF78BD4168F}" sibTransId="{DEAFBB17-E44E-44B8-B765-8DEF6FA11459}"/>
    <dgm:cxn modelId="{97BB97C2-157B-4373-87AD-9FF1E2EE9473}" srcId="{9D53D83C-D256-43CE-8244-DB9FBEDA1675}" destId="{3013FE10-4E31-4EC2-8B6F-28AD70ABBD36}" srcOrd="1" destOrd="0" parTransId="{A796BF85-3534-4919-B090-6C6118861AC0}" sibTransId="{01E45CE7-A031-4F62-9BDF-134BA4197D20}"/>
    <dgm:cxn modelId="{E73BE5D1-6388-4697-B639-48D29EBBA3F1}" type="presOf" srcId="{7C138374-6252-41C5-9D3A-2CD0B7F0722C}" destId="{1EC8D2AD-52DA-4DC4-8A04-B4515FDC367D}" srcOrd="0" destOrd="0" presId="urn:microsoft.com/office/officeart/2005/8/layout/vList2"/>
    <dgm:cxn modelId="{95936BDA-0088-4FA7-A151-6848F3838947}" type="presOf" srcId="{B3048E20-8659-49C5-9D8F-10D0B0138320}" destId="{9D804585-3CD4-4FDD-AD48-791DC2F3A6B7}" srcOrd="0" destOrd="5" presId="urn:microsoft.com/office/officeart/2005/8/layout/vList2"/>
    <dgm:cxn modelId="{AD7B69DC-1AA6-474F-8F6D-1CBC9344BBDE}" srcId="{9D53D83C-D256-43CE-8244-DB9FBEDA1675}" destId="{531C8F4D-197E-4039-992E-628CF6803A78}" srcOrd="2" destOrd="0" parTransId="{0AD3FD74-41DD-4325-92B3-45C3577C2CE8}" sibTransId="{EC4E905B-E4B5-4B61-A89D-E66FBEDD5290}"/>
    <dgm:cxn modelId="{588E82E1-3FBA-445E-9ABF-94B362645804}" srcId="{0084023C-75D2-4AB7-9364-D8C4A508A7F0}" destId="{65FF12D9-B396-46D4-8A18-EF259CA60C57}" srcOrd="0" destOrd="0" parTransId="{235F1368-F7B1-4996-9F5A-EB24C3C8AB89}" sibTransId="{BCFEA976-C29B-42FA-9988-B6577B7FBE8E}"/>
    <dgm:cxn modelId="{C1BC80E5-86F9-4519-B6DF-2E41BD006329}" type="presOf" srcId="{903D7B32-F8B7-42D9-AC46-C634BE251772}" destId="{91855465-6A75-4791-801B-DE13D9FC2633}" srcOrd="0" destOrd="1" presId="urn:microsoft.com/office/officeart/2005/8/layout/vList2"/>
    <dgm:cxn modelId="{F0D0E6E5-C2AF-4D17-8531-B8821463AD87}" srcId="{0084023C-75D2-4AB7-9364-D8C4A508A7F0}" destId="{903D7B32-F8B7-42D9-AC46-C634BE251772}" srcOrd="1" destOrd="0" parTransId="{EC62EB98-C1AC-4421-B550-112EB0C9033A}" sibTransId="{31975C33-DE18-402D-9639-8A876F2E2AFF}"/>
    <dgm:cxn modelId="{D477AEEF-80B4-4564-8B0E-7C3DA74BE1DF}" srcId="{2E702039-859D-4220-8859-8680D0E7B8BC}" destId="{9D53D83C-D256-43CE-8244-DB9FBEDA1675}" srcOrd="3" destOrd="0" parTransId="{373E4A69-D14B-43EE-A5AB-CA2F528065BF}" sibTransId="{978E2B74-D59E-49DD-B9B3-E1E8E106D69F}"/>
    <dgm:cxn modelId="{0110ABF0-3957-4C7C-A103-74378BEC8446}" srcId="{9D53D83C-D256-43CE-8244-DB9FBEDA1675}" destId="{D2325B55-4ADE-4CBD-BA6E-88E21202F026}" srcOrd="0" destOrd="0" parTransId="{F7F98140-4293-403C-BC5A-CA872D646BAE}" sibTransId="{58246576-9CA0-4E96-810A-F424067F0919}"/>
    <dgm:cxn modelId="{774CC5F7-2EDD-4B78-BD77-F4E20BD9219B}" type="presOf" srcId="{785AF1DE-B207-421B-9423-5A2E2914C7CF}" destId="{9D804585-3CD4-4FDD-AD48-791DC2F3A6B7}" srcOrd="0" destOrd="4" presId="urn:microsoft.com/office/officeart/2005/8/layout/vList2"/>
    <dgm:cxn modelId="{A6C057FA-117D-4BB7-B1BA-EFFA1FFAD7EA}" type="presOf" srcId="{F814C1A4-4B0D-4218-ADBA-15ED41E74934}" destId="{9D804585-3CD4-4FDD-AD48-791DC2F3A6B7}" srcOrd="0" destOrd="3" presId="urn:microsoft.com/office/officeart/2005/8/layout/vList2"/>
    <dgm:cxn modelId="{DBAC3CFC-8DF0-43EE-9293-098F4A52F3B3}" type="presOf" srcId="{901B8B6D-6F91-4711-BF40-C3C82CF7F28C}" destId="{F89D3DF8-E212-4C4B-8407-C7662BE66707}" srcOrd="0" destOrd="0" presId="urn:microsoft.com/office/officeart/2005/8/layout/vList2"/>
    <dgm:cxn modelId="{92DE1032-3884-42F0-BC0B-8F4A28201D6B}" type="presParOf" srcId="{042B491A-9D79-42A0-B498-A64D0EB8469F}" destId="{F89D3DF8-E212-4C4B-8407-C7662BE66707}" srcOrd="0" destOrd="0" presId="urn:microsoft.com/office/officeart/2005/8/layout/vList2"/>
    <dgm:cxn modelId="{F72C77D4-1A14-440B-A785-634D1327795F}" type="presParOf" srcId="{042B491A-9D79-42A0-B498-A64D0EB8469F}" destId="{172C5AFA-7550-4D4E-90E9-747B608A8CD1}" srcOrd="1" destOrd="0" presId="urn:microsoft.com/office/officeart/2005/8/layout/vList2"/>
    <dgm:cxn modelId="{4F9F84AB-EA66-4EA9-A11C-8F70053A6ECE}" type="presParOf" srcId="{042B491A-9D79-42A0-B498-A64D0EB8469F}" destId="{1EC8D2AD-52DA-4DC4-8A04-B4515FDC367D}" srcOrd="2" destOrd="0" presId="urn:microsoft.com/office/officeart/2005/8/layout/vList2"/>
    <dgm:cxn modelId="{F3F28554-77F4-4B1B-9CA4-11A43FE4D190}" type="presParOf" srcId="{042B491A-9D79-42A0-B498-A64D0EB8469F}" destId="{14892157-C910-4DA3-9A9E-2E683C30D34A}" srcOrd="3" destOrd="0" presId="urn:microsoft.com/office/officeart/2005/8/layout/vList2"/>
    <dgm:cxn modelId="{918E7262-27B7-40C5-A33F-9A687629DCF8}" type="presParOf" srcId="{042B491A-9D79-42A0-B498-A64D0EB8469F}" destId="{DC4359B7-C06B-4434-8B4F-EFE4AB8230CB}" srcOrd="4" destOrd="0" presId="urn:microsoft.com/office/officeart/2005/8/layout/vList2"/>
    <dgm:cxn modelId="{2C0D6F3E-C89C-4D19-B7CF-E8E9B7E6B16F}" type="presParOf" srcId="{042B491A-9D79-42A0-B498-A64D0EB8469F}" destId="{91855465-6A75-4791-801B-DE13D9FC2633}" srcOrd="5" destOrd="0" presId="urn:microsoft.com/office/officeart/2005/8/layout/vList2"/>
    <dgm:cxn modelId="{B5BA6FC3-2257-43C5-93A7-BD3CE522F499}" type="presParOf" srcId="{042B491A-9D79-42A0-B498-A64D0EB8469F}" destId="{E7C617B6-0CE6-4849-9B78-A313C0F943AF}" srcOrd="6" destOrd="0" presId="urn:microsoft.com/office/officeart/2005/8/layout/vList2"/>
    <dgm:cxn modelId="{B92DDC57-A92C-4A65-A1F5-F34B5AC50E61}" type="presParOf" srcId="{042B491A-9D79-42A0-B498-A64D0EB8469F}" destId="{9D804585-3CD4-4FDD-AD48-791DC2F3A6B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504093D-DD24-4DFD-91AE-4BA44F5EF469}"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A5AA4BEA-9B72-449C-AF48-EF6DDC3E5E0F}">
      <dgm:prSet phldrT="[Text]"/>
      <dgm:spPr/>
      <dgm:t>
        <a:bodyPr/>
        <a:lstStyle/>
        <a:p>
          <a:r>
            <a:rPr lang="en-US" dirty="0"/>
            <a:t>Ebdsv5-series</a:t>
          </a:r>
        </a:p>
      </dgm:t>
      <dgm:extLst>
        <a:ext uri="{E40237B7-FDA0-4F09-8148-C483321AD2D9}">
          <dgm14:cNvPr xmlns:dgm14="http://schemas.microsoft.com/office/drawing/2010/diagram" id="0" name="">
            <a:hlinkClick xmlns:r="http://schemas.openxmlformats.org/officeDocument/2006/relationships" r:id="rId1"/>
          </dgm14:cNvPr>
        </a:ext>
      </dgm:extLst>
    </dgm:pt>
    <dgm:pt modelId="{E8556B70-CE9A-4011-AF1D-50D596962FE6}" type="parTrans" cxnId="{EA369E24-5D40-4C60-BFD7-DEADE5C8ABA0}">
      <dgm:prSet/>
      <dgm:spPr/>
      <dgm:t>
        <a:bodyPr/>
        <a:lstStyle/>
        <a:p>
          <a:endParaRPr lang="en-US"/>
        </a:p>
      </dgm:t>
    </dgm:pt>
    <dgm:pt modelId="{90DEC4A2-DB95-473C-902F-E95050A31818}" type="sibTrans" cxnId="{EA369E24-5D40-4C60-BFD7-DEADE5C8ABA0}">
      <dgm:prSet/>
      <dgm:spPr/>
      <dgm:t>
        <a:bodyPr/>
        <a:lstStyle/>
        <a:p>
          <a:endParaRPr lang="en-US"/>
        </a:p>
      </dgm:t>
    </dgm:pt>
    <dgm:pt modelId="{00A8A7F4-BA3C-43FC-B220-BAAFF8020A55}">
      <dgm:prSet phldrT="[Text]"/>
      <dgm:spPr/>
      <dgm:t>
        <a:bodyPr/>
        <a:lstStyle/>
        <a:p>
          <a:r>
            <a:rPr lang="en-US" dirty="0"/>
            <a:t>M-series</a:t>
          </a:r>
        </a:p>
      </dgm:t>
    </dgm:pt>
    <dgm:pt modelId="{2978C1CC-DF0B-41D3-983C-03B7D786E908}" type="sibTrans" cxnId="{3451B037-F762-4DA9-861D-B64ABD831506}">
      <dgm:prSet/>
      <dgm:spPr/>
      <dgm:t>
        <a:bodyPr/>
        <a:lstStyle/>
        <a:p>
          <a:endParaRPr lang="en-US"/>
        </a:p>
      </dgm:t>
    </dgm:pt>
    <dgm:pt modelId="{BAB3400E-05C4-419C-B109-90EA63F0DCC7}" type="parTrans" cxnId="{3451B037-F762-4DA9-861D-B64ABD831506}">
      <dgm:prSet/>
      <dgm:spPr/>
      <dgm:t>
        <a:bodyPr/>
        <a:lstStyle/>
        <a:p>
          <a:endParaRPr lang="en-US"/>
        </a:p>
      </dgm:t>
    </dgm:pt>
    <dgm:pt modelId="{FAF8E21E-CEF4-4C48-B24F-4B71654FFF9F}">
      <dgm:prSet phldrT="[Text]"/>
      <dgm:spPr/>
      <dgm:t>
        <a:bodyPr/>
        <a:lstStyle/>
        <a:p>
          <a:r>
            <a:rPr lang="en-US" dirty="0"/>
            <a:t>Highest memory and vCores available in Azure</a:t>
          </a:r>
        </a:p>
      </dgm:t>
    </dgm:pt>
    <dgm:pt modelId="{A1D8B2DB-600A-454A-A823-D1F0F36D3F02}" type="sibTrans" cxnId="{EE63E484-E203-4ECB-B03D-583BAB4B630A}">
      <dgm:prSet/>
      <dgm:spPr/>
      <dgm:t>
        <a:bodyPr/>
        <a:lstStyle/>
        <a:p>
          <a:endParaRPr lang="en-US"/>
        </a:p>
      </dgm:t>
    </dgm:pt>
    <dgm:pt modelId="{5621E95A-268C-4CCD-B74C-C3CE733EE1F7}" type="parTrans" cxnId="{EE63E484-E203-4ECB-B03D-583BAB4B630A}">
      <dgm:prSet/>
      <dgm:spPr/>
      <dgm:t>
        <a:bodyPr/>
        <a:lstStyle/>
        <a:p>
          <a:endParaRPr lang="en-US"/>
        </a:p>
      </dgm:t>
    </dgm:pt>
    <dgm:pt modelId="{FB5632C8-316F-48B6-9A46-D95BB02A918C}">
      <dgm:prSet/>
      <dgm:spPr/>
      <dgm:t>
        <a:bodyPr/>
        <a:lstStyle/>
        <a:p>
          <a:r>
            <a:rPr lang="en-US" dirty="0"/>
            <a:t>Once generally available, will offer best price-performance for SQL Server workloads</a:t>
          </a:r>
        </a:p>
      </dgm:t>
    </dgm:pt>
    <dgm:pt modelId="{44472CFF-C393-4DD1-84A5-5A23EB9426AC}" type="parTrans" cxnId="{D14B7E27-9504-4B3A-907E-5F1F52F8DF5F}">
      <dgm:prSet/>
      <dgm:spPr/>
      <dgm:t>
        <a:bodyPr/>
        <a:lstStyle/>
        <a:p>
          <a:endParaRPr lang="en-US"/>
        </a:p>
      </dgm:t>
    </dgm:pt>
    <dgm:pt modelId="{5D3E5DCA-7E85-485F-A8CD-26FEFE70DB06}" type="sibTrans" cxnId="{D14B7E27-9504-4B3A-907E-5F1F52F8DF5F}">
      <dgm:prSet/>
      <dgm:spPr/>
      <dgm:t>
        <a:bodyPr/>
        <a:lstStyle/>
        <a:p>
          <a:endParaRPr lang="en-US"/>
        </a:p>
      </dgm:t>
    </dgm:pt>
    <dgm:pt modelId="{9892459C-8511-4040-82F5-07643518F518}">
      <dgm:prSet/>
      <dgm:spPr/>
      <dgm:t>
        <a:bodyPr/>
        <a:lstStyle/>
        <a:p>
          <a:r>
            <a:rPr lang="en-US" dirty="0"/>
            <a:t>Edsv5-series</a:t>
          </a:r>
        </a:p>
      </dgm:t>
      <dgm:extLst>
        <a:ext uri="{E40237B7-FDA0-4F09-8148-C483321AD2D9}">
          <dgm14:cNvPr xmlns:dgm14="http://schemas.microsoft.com/office/drawing/2010/diagram" id="0" name="">
            <a:hlinkClick xmlns:r="http://schemas.openxmlformats.org/officeDocument/2006/relationships" r:id="rId1"/>
          </dgm14:cNvPr>
        </a:ext>
      </dgm:extLst>
    </dgm:pt>
    <dgm:pt modelId="{74FC4DFE-C850-4423-B11C-E12A2FE665C3}" type="parTrans" cxnId="{A1C29632-4DAB-482F-9D8B-A985E2E6595A}">
      <dgm:prSet/>
      <dgm:spPr/>
      <dgm:t>
        <a:bodyPr/>
        <a:lstStyle/>
        <a:p>
          <a:endParaRPr lang="en-US"/>
        </a:p>
      </dgm:t>
    </dgm:pt>
    <dgm:pt modelId="{1F9211D1-0318-46DE-B884-A0977B552D38}" type="sibTrans" cxnId="{A1C29632-4DAB-482F-9D8B-A985E2E6595A}">
      <dgm:prSet/>
      <dgm:spPr/>
      <dgm:t>
        <a:bodyPr/>
        <a:lstStyle/>
        <a:p>
          <a:endParaRPr lang="en-US"/>
        </a:p>
      </dgm:t>
    </dgm:pt>
    <dgm:pt modelId="{2107DBBE-F3C0-4420-A60B-261080C651D6}">
      <dgm:prSet/>
      <dgm:spPr/>
      <dgm:t>
        <a:bodyPr/>
        <a:lstStyle/>
        <a:p>
          <a:pPr rtl="0"/>
          <a:r>
            <a:rPr lang="en-US" dirty="0"/>
            <a:t>Best all-purpose SQL Server virtual machine</a:t>
          </a:r>
        </a:p>
      </dgm:t>
    </dgm:pt>
    <dgm:pt modelId="{89754905-1B65-4F61-9CC1-6870E892414E}" type="parTrans" cxnId="{9CD84468-5738-4BA5-A285-E8E0C2D17838}">
      <dgm:prSet/>
      <dgm:spPr/>
      <dgm:t>
        <a:bodyPr/>
        <a:lstStyle/>
        <a:p>
          <a:endParaRPr lang="en-US"/>
        </a:p>
      </dgm:t>
    </dgm:pt>
    <dgm:pt modelId="{9903905B-0D7B-4ED2-9C8F-96F5CFD923D7}" type="sibTrans" cxnId="{9CD84468-5738-4BA5-A285-E8E0C2D17838}">
      <dgm:prSet/>
      <dgm:spPr/>
      <dgm:t>
        <a:bodyPr/>
        <a:lstStyle/>
        <a:p>
          <a:endParaRPr lang="en-US"/>
        </a:p>
      </dgm:t>
    </dgm:pt>
    <dgm:pt modelId="{A7940B8C-DB5D-4733-B701-15430EE1186D}" type="pres">
      <dgm:prSet presAssocID="{A504093D-DD24-4DFD-91AE-4BA44F5EF469}" presName="Name0" presStyleCnt="0">
        <dgm:presLayoutVars>
          <dgm:dir/>
          <dgm:animLvl val="lvl"/>
          <dgm:resizeHandles/>
        </dgm:presLayoutVars>
      </dgm:prSet>
      <dgm:spPr/>
    </dgm:pt>
    <dgm:pt modelId="{7017F53D-9877-4634-8EAB-C391B34D12ED}" type="pres">
      <dgm:prSet presAssocID="{9892459C-8511-4040-82F5-07643518F518}" presName="linNode" presStyleCnt="0"/>
      <dgm:spPr/>
    </dgm:pt>
    <dgm:pt modelId="{731FD1A5-D57C-4F96-9A7C-30164C64DB83}" type="pres">
      <dgm:prSet presAssocID="{9892459C-8511-4040-82F5-07643518F518}" presName="parentShp" presStyleLbl="node1" presStyleIdx="0" presStyleCnt="3">
        <dgm:presLayoutVars>
          <dgm:bulletEnabled val="1"/>
        </dgm:presLayoutVars>
      </dgm:prSet>
      <dgm:spPr/>
    </dgm:pt>
    <dgm:pt modelId="{F3DF6479-288F-416A-835B-D3540F45CAFB}" type="pres">
      <dgm:prSet presAssocID="{9892459C-8511-4040-82F5-07643518F518}" presName="childShp" presStyleLbl="bgAccFollowNode1" presStyleIdx="0" presStyleCnt="3">
        <dgm:presLayoutVars>
          <dgm:bulletEnabled val="1"/>
        </dgm:presLayoutVars>
      </dgm:prSet>
      <dgm:spPr/>
    </dgm:pt>
    <dgm:pt modelId="{5754F7B7-6B21-4B9F-AD87-7153FA26D1AD}" type="pres">
      <dgm:prSet presAssocID="{1F9211D1-0318-46DE-B884-A0977B552D38}" presName="spacing" presStyleCnt="0"/>
      <dgm:spPr/>
    </dgm:pt>
    <dgm:pt modelId="{58D9BF1C-08E8-4DD9-A948-ADD676F18F91}" type="pres">
      <dgm:prSet presAssocID="{A5AA4BEA-9B72-449C-AF48-EF6DDC3E5E0F}" presName="linNode" presStyleCnt="0"/>
      <dgm:spPr/>
    </dgm:pt>
    <dgm:pt modelId="{0B950DC4-89DA-4584-BF57-697E3022D781}" type="pres">
      <dgm:prSet presAssocID="{A5AA4BEA-9B72-449C-AF48-EF6DDC3E5E0F}" presName="parentShp" presStyleLbl="node1" presStyleIdx="1" presStyleCnt="3">
        <dgm:presLayoutVars>
          <dgm:bulletEnabled val="1"/>
        </dgm:presLayoutVars>
      </dgm:prSet>
      <dgm:spPr/>
    </dgm:pt>
    <dgm:pt modelId="{381B7917-2764-4505-B708-38421696D7EF}" type="pres">
      <dgm:prSet presAssocID="{A5AA4BEA-9B72-449C-AF48-EF6DDC3E5E0F}" presName="childShp" presStyleLbl="bgAccFollowNode1" presStyleIdx="1" presStyleCnt="3">
        <dgm:presLayoutVars>
          <dgm:bulletEnabled val="1"/>
        </dgm:presLayoutVars>
      </dgm:prSet>
      <dgm:spPr/>
    </dgm:pt>
    <dgm:pt modelId="{B38E0FC5-7F79-412B-A81F-CF35EDC057BF}" type="pres">
      <dgm:prSet presAssocID="{90DEC4A2-DB95-473C-902F-E95050A31818}" presName="spacing" presStyleCnt="0"/>
      <dgm:spPr/>
    </dgm:pt>
    <dgm:pt modelId="{B48728C0-C594-4433-A025-2490DE2420C9}" type="pres">
      <dgm:prSet presAssocID="{00A8A7F4-BA3C-43FC-B220-BAAFF8020A55}" presName="linNode" presStyleCnt="0"/>
      <dgm:spPr/>
    </dgm:pt>
    <dgm:pt modelId="{897F9704-4C32-4985-910A-6DCEA651E3EC}" type="pres">
      <dgm:prSet presAssocID="{00A8A7F4-BA3C-43FC-B220-BAAFF8020A55}" presName="parentShp" presStyleLbl="node1" presStyleIdx="2" presStyleCnt="3">
        <dgm:presLayoutVars>
          <dgm:bulletEnabled val="1"/>
        </dgm:presLayoutVars>
      </dgm:prSet>
      <dgm:spPr/>
    </dgm:pt>
    <dgm:pt modelId="{23082C19-5204-434D-8915-027B5B65F013}" type="pres">
      <dgm:prSet presAssocID="{00A8A7F4-BA3C-43FC-B220-BAAFF8020A55}" presName="childShp" presStyleLbl="bgAccFollowNode1" presStyleIdx="2" presStyleCnt="3">
        <dgm:presLayoutVars>
          <dgm:bulletEnabled val="1"/>
        </dgm:presLayoutVars>
      </dgm:prSet>
      <dgm:spPr/>
    </dgm:pt>
  </dgm:ptLst>
  <dgm:cxnLst>
    <dgm:cxn modelId="{EA369E24-5D40-4C60-BFD7-DEADE5C8ABA0}" srcId="{A504093D-DD24-4DFD-91AE-4BA44F5EF469}" destId="{A5AA4BEA-9B72-449C-AF48-EF6DDC3E5E0F}" srcOrd="1" destOrd="0" parTransId="{E8556B70-CE9A-4011-AF1D-50D596962FE6}" sibTransId="{90DEC4A2-DB95-473C-902F-E95050A31818}"/>
    <dgm:cxn modelId="{D14B7E27-9504-4B3A-907E-5F1F52F8DF5F}" srcId="{A5AA4BEA-9B72-449C-AF48-EF6DDC3E5E0F}" destId="{FB5632C8-316F-48B6-9A46-D95BB02A918C}" srcOrd="0" destOrd="0" parTransId="{44472CFF-C393-4DD1-84A5-5A23EB9426AC}" sibTransId="{5D3E5DCA-7E85-485F-A8CD-26FEFE70DB06}"/>
    <dgm:cxn modelId="{A1C29632-4DAB-482F-9D8B-A985E2E6595A}" srcId="{A504093D-DD24-4DFD-91AE-4BA44F5EF469}" destId="{9892459C-8511-4040-82F5-07643518F518}" srcOrd="0" destOrd="0" parTransId="{74FC4DFE-C850-4423-B11C-E12A2FE665C3}" sibTransId="{1F9211D1-0318-46DE-B884-A0977B552D38}"/>
    <dgm:cxn modelId="{3451B037-F762-4DA9-861D-B64ABD831506}" srcId="{A504093D-DD24-4DFD-91AE-4BA44F5EF469}" destId="{00A8A7F4-BA3C-43FC-B220-BAAFF8020A55}" srcOrd="2" destOrd="0" parTransId="{BAB3400E-05C4-419C-B109-90EA63F0DCC7}" sibTransId="{2978C1CC-DF0B-41D3-983C-03B7D786E908}"/>
    <dgm:cxn modelId="{9CD84468-5738-4BA5-A285-E8E0C2D17838}" srcId="{9892459C-8511-4040-82F5-07643518F518}" destId="{2107DBBE-F3C0-4420-A60B-261080C651D6}" srcOrd="0" destOrd="0" parTransId="{89754905-1B65-4F61-9CC1-6870E892414E}" sibTransId="{9903905B-0D7B-4ED2-9C8F-96F5CFD923D7}"/>
    <dgm:cxn modelId="{EE63E484-E203-4ECB-B03D-583BAB4B630A}" srcId="{00A8A7F4-BA3C-43FC-B220-BAAFF8020A55}" destId="{FAF8E21E-CEF4-4C48-B24F-4B71654FFF9F}" srcOrd="0" destOrd="0" parTransId="{5621E95A-268C-4CCD-B74C-C3CE733EE1F7}" sibTransId="{A1D8B2DB-600A-454A-A823-D1F0F36D3F02}"/>
    <dgm:cxn modelId="{A52E0D90-E586-45FF-8AA3-721290C7ABAC}" type="presOf" srcId="{9892459C-8511-4040-82F5-07643518F518}" destId="{731FD1A5-D57C-4F96-9A7C-30164C64DB83}" srcOrd="0" destOrd="0" presId="urn:microsoft.com/office/officeart/2005/8/layout/vList6"/>
    <dgm:cxn modelId="{1B075EAF-5864-4558-AA44-5943853B66D1}" type="presOf" srcId="{A504093D-DD24-4DFD-91AE-4BA44F5EF469}" destId="{A7940B8C-DB5D-4733-B701-15430EE1186D}" srcOrd="0" destOrd="0" presId="urn:microsoft.com/office/officeart/2005/8/layout/vList6"/>
    <dgm:cxn modelId="{EA1658BF-50A1-4307-8ADF-AEBBD431F936}" type="presOf" srcId="{00A8A7F4-BA3C-43FC-B220-BAAFF8020A55}" destId="{897F9704-4C32-4985-910A-6DCEA651E3EC}" srcOrd="0" destOrd="0" presId="urn:microsoft.com/office/officeart/2005/8/layout/vList6"/>
    <dgm:cxn modelId="{878CDCE7-B2A5-4722-9B98-FE4D1678D4D7}" type="presOf" srcId="{A5AA4BEA-9B72-449C-AF48-EF6DDC3E5E0F}" destId="{0B950DC4-89DA-4584-BF57-697E3022D781}" srcOrd="0" destOrd="0" presId="urn:microsoft.com/office/officeart/2005/8/layout/vList6"/>
    <dgm:cxn modelId="{7667CDEA-1DB0-4593-83F7-4162C58C958D}" type="presOf" srcId="{FB5632C8-316F-48B6-9A46-D95BB02A918C}" destId="{381B7917-2764-4505-B708-38421696D7EF}" srcOrd="0" destOrd="0" presId="urn:microsoft.com/office/officeart/2005/8/layout/vList6"/>
    <dgm:cxn modelId="{29957BFC-24BD-474A-AFED-AEF084AC9CE5}" type="presOf" srcId="{2107DBBE-F3C0-4420-A60B-261080C651D6}" destId="{F3DF6479-288F-416A-835B-D3540F45CAFB}" srcOrd="0" destOrd="0" presId="urn:microsoft.com/office/officeart/2005/8/layout/vList6"/>
    <dgm:cxn modelId="{35A67DFF-B8C0-450C-9B36-F3DBA84A3EEF}" type="presOf" srcId="{FAF8E21E-CEF4-4C48-B24F-4B71654FFF9F}" destId="{23082C19-5204-434D-8915-027B5B65F013}" srcOrd="0" destOrd="0" presId="urn:microsoft.com/office/officeart/2005/8/layout/vList6"/>
    <dgm:cxn modelId="{D8C2B867-6BF8-4944-862A-A551276E90EA}" type="presParOf" srcId="{A7940B8C-DB5D-4733-B701-15430EE1186D}" destId="{7017F53D-9877-4634-8EAB-C391B34D12ED}" srcOrd="0" destOrd="0" presId="urn:microsoft.com/office/officeart/2005/8/layout/vList6"/>
    <dgm:cxn modelId="{B232A1B9-51CE-4167-BD5C-D7B557D5F907}" type="presParOf" srcId="{7017F53D-9877-4634-8EAB-C391B34D12ED}" destId="{731FD1A5-D57C-4F96-9A7C-30164C64DB83}" srcOrd="0" destOrd="0" presId="urn:microsoft.com/office/officeart/2005/8/layout/vList6"/>
    <dgm:cxn modelId="{298A01BD-8E40-4619-ABFA-9D101B13A7AE}" type="presParOf" srcId="{7017F53D-9877-4634-8EAB-C391B34D12ED}" destId="{F3DF6479-288F-416A-835B-D3540F45CAFB}" srcOrd="1" destOrd="0" presId="urn:microsoft.com/office/officeart/2005/8/layout/vList6"/>
    <dgm:cxn modelId="{A08E5228-AFA3-4A2C-97D1-809218051A6F}" type="presParOf" srcId="{A7940B8C-DB5D-4733-B701-15430EE1186D}" destId="{5754F7B7-6B21-4B9F-AD87-7153FA26D1AD}" srcOrd="1" destOrd="0" presId="urn:microsoft.com/office/officeart/2005/8/layout/vList6"/>
    <dgm:cxn modelId="{162394C4-2AA9-48C2-8FC5-5FAC722ABF16}" type="presParOf" srcId="{A7940B8C-DB5D-4733-B701-15430EE1186D}" destId="{58D9BF1C-08E8-4DD9-A948-ADD676F18F91}" srcOrd="2" destOrd="0" presId="urn:microsoft.com/office/officeart/2005/8/layout/vList6"/>
    <dgm:cxn modelId="{24814801-21A3-475D-B98D-C0467B4F46C8}" type="presParOf" srcId="{58D9BF1C-08E8-4DD9-A948-ADD676F18F91}" destId="{0B950DC4-89DA-4584-BF57-697E3022D781}" srcOrd="0" destOrd="0" presId="urn:microsoft.com/office/officeart/2005/8/layout/vList6"/>
    <dgm:cxn modelId="{42A508A7-7DEB-4C99-AEC3-D69718259359}" type="presParOf" srcId="{58D9BF1C-08E8-4DD9-A948-ADD676F18F91}" destId="{381B7917-2764-4505-B708-38421696D7EF}" srcOrd="1" destOrd="0" presId="urn:microsoft.com/office/officeart/2005/8/layout/vList6"/>
    <dgm:cxn modelId="{6D40103C-DEFA-47A1-BE27-11F787E54C0C}" type="presParOf" srcId="{A7940B8C-DB5D-4733-B701-15430EE1186D}" destId="{B38E0FC5-7F79-412B-A81F-CF35EDC057BF}" srcOrd="3" destOrd="0" presId="urn:microsoft.com/office/officeart/2005/8/layout/vList6"/>
    <dgm:cxn modelId="{894A7D74-5B1D-4982-B937-C67D99B90E4C}" type="presParOf" srcId="{A7940B8C-DB5D-4733-B701-15430EE1186D}" destId="{B48728C0-C594-4433-A025-2490DE2420C9}" srcOrd="4" destOrd="0" presId="urn:microsoft.com/office/officeart/2005/8/layout/vList6"/>
    <dgm:cxn modelId="{7D640DF3-C326-4876-A574-511D3244AE8C}" type="presParOf" srcId="{B48728C0-C594-4433-A025-2490DE2420C9}" destId="{897F9704-4C32-4985-910A-6DCEA651E3EC}" srcOrd="0" destOrd="0" presId="urn:microsoft.com/office/officeart/2005/8/layout/vList6"/>
    <dgm:cxn modelId="{73CA4BFA-DD32-4413-9327-A4A804596A90}" type="presParOf" srcId="{B48728C0-C594-4433-A025-2490DE2420C9}" destId="{23082C19-5204-434D-8915-027B5B65F013}" srcOrd="1" destOrd="0" presId="urn:microsoft.com/office/officeart/2005/8/layout/vList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FC95146-8418-4285-B5B3-BF3EF2B80B4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878128-9E1A-45B5-8C72-5E9B31530704}">
      <dgm:prSet phldrT="[Text]" phldr="0"/>
      <dgm:spPr/>
      <dgm:t>
        <a:bodyPr/>
        <a:lstStyle/>
        <a:p>
          <a:r>
            <a:rPr lang="en-US" dirty="0"/>
            <a:t>Locked pages in memory</a:t>
          </a:r>
        </a:p>
      </dgm:t>
    </dgm:pt>
    <dgm:pt modelId="{0912EC90-82AD-4B71-91EE-9053E653210D}" type="parTrans" cxnId="{A450DEAC-406D-4403-81B7-73952CC3466D}">
      <dgm:prSet/>
      <dgm:spPr/>
      <dgm:t>
        <a:bodyPr/>
        <a:lstStyle/>
        <a:p>
          <a:endParaRPr lang="en-US"/>
        </a:p>
      </dgm:t>
    </dgm:pt>
    <dgm:pt modelId="{0A38434B-1CD2-455A-A4D2-C7E573819514}" type="sibTrans" cxnId="{A450DEAC-406D-4403-81B7-73952CC3466D}">
      <dgm:prSet/>
      <dgm:spPr/>
      <dgm:t>
        <a:bodyPr/>
        <a:lstStyle/>
        <a:p>
          <a:endParaRPr lang="en-US"/>
        </a:p>
      </dgm:t>
    </dgm:pt>
    <dgm:pt modelId="{745EEA51-883E-4F02-869C-C1221E047A2C}">
      <dgm:prSet phldrT="[Text]" phldr="0"/>
      <dgm:spPr/>
      <dgm:t>
        <a:bodyPr/>
        <a:lstStyle/>
        <a:p>
          <a:r>
            <a:rPr lang="en-US" dirty="0"/>
            <a:t>Instant File Initialization</a:t>
          </a:r>
        </a:p>
      </dgm:t>
    </dgm:pt>
    <dgm:pt modelId="{045AB5DE-665F-4D2B-8176-3A8A8D0B82EF}" type="parTrans" cxnId="{FB18E109-A130-46C7-8613-A731CAB37FE7}">
      <dgm:prSet/>
      <dgm:spPr/>
      <dgm:t>
        <a:bodyPr/>
        <a:lstStyle/>
        <a:p>
          <a:endParaRPr lang="en-US"/>
        </a:p>
      </dgm:t>
    </dgm:pt>
    <dgm:pt modelId="{C34F5622-5E37-483A-90AE-8BCA4628E33C}" type="sibTrans" cxnId="{FB18E109-A130-46C7-8613-A731CAB37FE7}">
      <dgm:prSet/>
      <dgm:spPr/>
      <dgm:t>
        <a:bodyPr/>
        <a:lstStyle/>
        <a:p>
          <a:endParaRPr lang="en-US"/>
        </a:p>
      </dgm:t>
    </dgm:pt>
    <dgm:pt modelId="{FE146626-CFA4-4795-AAC8-5E71E763DF53}">
      <dgm:prSet phldrT="[Text]" phldr="0"/>
      <dgm:spPr/>
      <dgm:t>
        <a:bodyPr/>
        <a:lstStyle/>
        <a:p>
          <a:r>
            <a:rPr lang="en-US" dirty="0"/>
            <a:t>Multiple tempdb files</a:t>
          </a:r>
        </a:p>
      </dgm:t>
    </dgm:pt>
    <dgm:pt modelId="{6CD39D53-B3F5-4E1A-895C-0A7E334CDE1A}" type="parTrans" cxnId="{D3839B89-FB86-4824-AB4F-23388250B62F}">
      <dgm:prSet/>
      <dgm:spPr/>
      <dgm:t>
        <a:bodyPr/>
        <a:lstStyle/>
        <a:p>
          <a:endParaRPr lang="en-US"/>
        </a:p>
      </dgm:t>
    </dgm:pt>
    <dgm:pt modelId="{A76DD3CA-5736-4C3D-ABF2-5F1FBAFE0A10}" type="sibTrans" cxnId="{D3839B89-FB86-4824-AB4F-23388250B62F}">
      <dgm:prSet/>
      <dgm:spPr/>
      <dgm:t>
        <a:bodyPr/>
        <a:lstStyle/>
        <a:p>
          <a:endParaRPr lang="en-US"/>
        </a:p>
      </dgm:t>
    </dgm:pt>
    <dgm:pt modelId="{C6B6816E-C14B-4C6C-9D23-2B4C420C0D0D}">
      <dgm:prSet phldrT="[Text]" phldr="0"/>
      <dgm:spPr/>
      <dgm:t>
        <a:bodyPr/>
        <a:lstStyle/>
        <a:p>
          <a:r>
            <a:rPr lang="en-US" dirty="0"/>
            <a:t>SQL Assessment may help</a:t>
          </a:r>
        </a:p>
      </dgm:t>
    </dgm:pt>
    <dgm:pt modelId="{BC52B716-19A4-41A3-9740-38722FF6CECE}" type="parTrans" cxnId="{A23D98AA-3E98-4322-A79C-BF4A2752A13B}">
      <dgm:prSet/>
      <dgm:spPr/>
    </dgm:pt>
    <dgm:pt modelId="{0A33176C-CCE9-4A5E-9059-6C7CBAF9C825}" type="sibTrans" cxnId="{A23D98AA-3E98-4322-A79C-BF4A2752A13B}">
      <dgm:prSet/>
      <dgm:spPr/>
    </dgm:pt>
    <dgm:pt modelId="{D6774DFB-08F7-4044-929B-1911960C7C18}" type="pres">
      <dgm:prSet presAssocID="{5FC95146-8418-4285-B5B3-BF3EF2B80B43}" presName="diagram" presStyleCnt="0">
        <dgm:presLayoutVars>
          <dgm:dir/>
          <dgm:resizeHandles val="exact"/>
        </dgm:presLayoutVars>
      </dgm:prSet>
      <dgm:spPr/>
    </dgm:pt>
    <dgm:pt modelId="{61DB34EB-96C7-4410-9EBE-A1D00AE96759}" type="pres">
      <dgm:prSet presAssocID="{B4878128-9E1A-45B5-8C72-5E9B31530704}" presName="node" presStyleLbl="node1" presStyleIdx="0" presStyleCnt="4">
        <dgm:presLayoutVars>
          <dgm:bulletEnabled val="1"/>
        </dgm:presLayoutVars>
      </dgm:prSet>
      <dgm:spPr/>
    </dgm:pt>
    <dgm:pt modelId="{534F5810-17C2-4F7C-9E61-9BBED3A10B06}" type="pres">
      <dgm:prSet presAssocID="{0A38434B-1CD2-455A-A4D2-C7E573819514}" presName="sibTrans" presStyleCnt="0"/>
      <dgm:spPr/>
    </dgm:pt>
    <dgm:pt modelId="{4E7612C8-E8B0-426C-8D10-3FACDB6033C0}" type="pres">
      <dgm:prSet presAssocID="{745EEA51-883E-4F02-869C-C1221E047A2C}" presName="node" presStyleLbl="node1" presStyleIdx="1" presStyleCnt="4">
        <dgm:presLayoutVars>
          <dgm:bulletEnabled val="1"/>
        </dgm:presLayoutVars>
      </dgm:prSet>
      <dgm:spPr/>
    </dgm:pt>
    <dgm:pt modelId="{85A38362-A1F3-4ADE-A254-02BF20F6B70B}" type="pres">
      <dgm:prSet presAssocID="{C34F5622-5E37-483A-90AE-8BCA4628E33C}" presName="sibTrans" presStyleCnt="0"/>
      <dgm:spPr/>
    </dgm:pt>
    <dgm:pt modelId="{971766F5-BA08-4B03-826D-E0D00C4B8709}" type="pres">
      <dgm:prSet presAssocID="{FE146626-CFA4-4795-AAC8-5E71E763DF53}" presName="node" presStyleLbl="node1" presStyleIdx="2" presStyleCnt="4">
        <dgm:presLayoutVars>
          <dgm:bulletEnabled val="1"/>
        </dgm:presLayoutVars>
      </dgm:prSet>
      <dgm:spPr/>
    </dgm:pt>
    <dgm:pt modelId="{573E07F2-50DC-4BE4-9D9E-2826AB0602DC}" type="pres">
      <dgm:prSet presAssocID="{A76DD3CA-5736-4C3D-ABF2-5F1FBAFE0A10}" presName="sibTrans" presStyleCnt="0"/>
      <dgm:spPr/>
    </dgm:pt>
    <dgm:pt modelId="{95D966E6-C462-4232-9783-B6AAD0E4D4CF}" type="pres">
      <dgm:prSet presAssocID="{C6B6816E-C14B-4C6C-9D23-2B4C420C0D0D}" presName="node" presStyleLbl="node1" presStyleIdx="3" presStyleCnt="4">
        <dgm:presLayoutVars>
          <dgm:bulletEnabled val="1"/>
        </dgm:presLayoutVars>
      </dgm:prSet>
      <dgm:spPr/>
    </dgm:pt>
  </dgm:ptLst>
  <dgm:cxnLst>
    <dgm:cxn modelId="{FB18E109-A130-46C7-8613-A731CAB37FE7}" srcId="{5FC95146-8418-4285-B5B3-BF3EF2B80B43}" destId="{745EEA51-883E-4F02-869C-C1221E047A2C}" srcOrd="1" destOrd="0" parTransId="{045AB5DE-665F-4D2B-8176-3A8A8D0B82EF}" sibTransId="{C34F5622-5E37-483A-90AE-8BCA4628E33C}"/>
    <dgm:cxn modelId="{B7779219-A172-46A5-BE6E-37685E3A77DD}" type="presOf" srcId="{C6B6816E-C14B-4C6C-9D23-2B4C420C0D0D}" destId="{95D966E6-C462-4232-9783-B6AAD0E4D4CF}" srcOrd="0" destOrd="0" presId="urn:microsoft.com/office/officeart/2005/8/layout/default"/>
    <dgm:cxn modelId="{6D742028-437A-47C7-A447-65EC8C5C74CC}" type="presOf" srcId="{5FC95146-8418-4285-B5B3-BF3EF2B80B43}" destId="{D6774DFB-08F7-4044-929B-1911960C7C18}" srcOrd="0" destOrd="0" presId="urn:microsoft.com/office/officeart/2005/8/layout/default"/>
    <dgm:cxn modelId="{3BC6D472-4E6B-46B8-AECE-38C0B35EB258}" type="presOf" srcId="{FE146626-CFA4-4795-AAC8-5E71E763DF53}" destId="{971766F5-BA08-4B03-826D-E0D00C4B8709}" srcOrd="0" destOrd="0" presId="urn:microsoft.com/office/officeart/2005/8/layout/default"/>
    <dgm:cxn modelId="{D3839B89-FB86-4824-AB4F-23388250B62F}" srcId="{5FC95146-8418-4285-B5B3-BF3EF2B80B43}" destId="{FE146626-CFA4-4795-AAC8-5E71E763DF53}" srcOrd="2" destOrd="0" parTransId="{6CD39D53-B3F5-4E1A-895C-0A7E334CDE1A}" sibTransId="{A76DD3CA-5736-4C3D-ABF2-5F1FBAFE0A10}"/>
    <dgm:cxn modelId="{10E04D9C-7FEB-49E5-B18D-D4106383C45B}" type="presOf" srcId="{B4878128-9E1A-45B5-8C72-5E9B31530704}" destId="{61DB34EB-96C7-4410-9EBE-A1D00AE96759}" srcOrd="0" destOrd="0" presId="urn:microsoft.com/office/officeart/2005/8/layout/default"/>
    <dgm:cxn modelId="{A23D98AA-3E98-4322-A79C-BF4A2752A13B}" srcId="{5FC95146-8418-4285-B5B3-BF3EF2B80B43}" destId="{C6B6816E-C14B-4C6C-9D23-2B4C420C0D0D}" srcOrd="3" destOrd="0" parTransId="{BC52B716-19A4-41A3-9740-38722FF6CECE}" sibTransId="{0A33176C-CCE9-4A5E-9059-6C7CBAF9C825}"/>
    <dgm:cxn modelId="{A450DEAC-406D-4403-81B7-73952CC3466D}" srcId="{5FC95146-8418-4285-B5B3-BF3EF2B80B43}" destId="{B4878128-9E1A-45B5-8C72-5E9B31530704}" srcOrd="0" destOrd="0" parTransId="{0912EC90-82AD-4B71-91EE-9053E653210D}" sibTransId="{0A38434B-1CD2-455A-A4D2-C7E573819514}"/>
    <dgm:cxn modelId="{3A47F6DA-2D86-4376-ACCC-2893CC3901E7}" type="presOf" srcId="{745EEA51-883E-4F02-869C-C1221E047A2C}" destId="{4E7612C8-E8B0-426C-8D10-3FACDB6033C0}" srcOrd="0" destOrd="0" presId="urn:microsoft.com/office/officeart/2005/8/layout/default"/>
    <dgm:cxn modelId="{C7423841-1B18-49E6-882D-F4922614A5D8}" type="presParOf" srcId="{D6774DFB-08F7-4044-929B-1911960C7C18}" destId="{61DB34EB-96C7-4410-9EBE-A1D00AE96759}" srcOrd="0" destOrd="0" presId="urn:microsoft.com/office/officeart/2005/8/layout/default"/>
    <dgm:cxn modelId="{C0EAE295-B376-46B5-85C1-84C97A13FCD5}" type="presParOf" srcId="{D6774DFB-08F7-4044-929B-1911960C7C18}" destId="{534F5810-17C2-4F7C-9E61-9BBED3A10B06}" srcOrd="1" destOrd="0" presId="urn:microsoft.com/office/officeart/2005/8/layout/default"/>
    <dgm:cxn modelId="{5BE44B72-7B89-4E9C-A4B3-06226851840A}" type="presParOf" srcId="{D6774DFB-08F7-4044-929B-1911960C7C18}" destId="{4E7612C8-E8B0-426C-8D10-3FACDB6033C0}" srcOrd="2" destOrd="0" presId="urn:microsoft.com/office/officeart/2005/8/layout/default"/>
    <dgm:cxn modelId="{6A798A8F-68CC-4798-B468-55334250DB82}" type="presParOf" srcId="{D6774DFB-08F7-4044-929B-1911960C7C18}" destId="{85A38362-A1F3-4ADE-A254-02BF20F6B70B}" srcOrd="3" destOrd="0" presId="urn:microsoft.com/office/officeart/2005/8/layout/default"/>
    <dgm:cxn modelId="{6CB3C8E1-F728-41B5-BE32-2C345A472EDC}" type="presParOf" srcId="{D6774DFB-08F7-4044-929B-1911960C7C18}" destId="{971766F5-BA08-4B03-826D-E0D00C4B8709}" srcOrd="4" destOrd="0" presId="urn:microsoft.com/office/officeart/2005/8/layout/default"/>
    <dgm:cxn modelId="{85B0CB48-8DDB-494F-81CD-34B5DA12F718}" type="presParOf" srcId="{D6774DFB-08F7-4044-929B-1911960C7C18}" destId="{573E07F2-50DC-4BE4-9D9E-2826AB0602DC}" srcOrd="5" destOrd="0" presId="urn:microsoft.com/office/officeart/2005/8/layout/default"/>
    <dgm:cxn modelId="{4E8DC544-DE5A-47E7-A488-0C2454B92D11}" type="presParOf" srcId="{D6774DFB-08F7-4044-929B-1911960C7C18}" destId="{95D966E6-C462-4232-9783-B6AAD0E4D4C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Sets and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dirty="0"/>
            <a:t>Azure Shared Disks, Premium File Shares,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and 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2C360640-8B73-4132-8E0B-47304DE3B534}">
      <dgm:prSet phldrT="[Text]" phldr="0"/>
      <dgm:spPr/>
      <dgm:t>
        <a:bodyPr/>
        <a:lstStyle/>
        <a:p>
          <a:r>
            <a:rPr lang="en-US" dirty="0"/>
            <a:t>Distributed Network Name</a:t>
          </a:r>
        </a:p>
      </dgm:t>
    </dgm:pt>
    <dgm:pt modelId="{D581488E-24E3-4D51-8B3A-A87BF2609B00}" type="parTrans" cxnId="{456B5E65-7368-49EC-BAD3-C2FCBDAAB61F}">
      <dgm:prSet/>
      <dgm:spPr/>
      <dgm:t>
        <a:bodyPr/>
        <a:lstStyle/>
        <a:p>
          <a:endParaRPr lang="en-US"/>
        </a:p>
      </dgm:t>
    </dgm:pt>
    <dgm:pt modelId="{D18ED3C1-1CF5-4A8C-9EF5-53509B6A3DB5}" type="sibTrans" cxnId="{456B5E65-7368-49EC-BAD3-C2FCBDAAB61F}">
      <dgm:prSet/>
      <dgm:spPr/>
      <dgm:t>
        <a:bodyPr/>
        <a:lstStyle/>
        <a:p>
          <a:endParaRPr lang="en-US"/>
        </a:p>
      </dgm:t>
    </dgm:pt>
    <dgm:pt modelId="{1D149628-51D6-4E3D-89FA-6E3B24566F66}">
      <dgm:prSet phldrT="[Text]" phldr="0"/>
      <dgm:spPr/>
      <dgm:t>
        <a:bodyPr/>
        <a:lstStyle/>
        <a:p>
          <a:r>
            <a:rPr lang="en-US" dirty="0"/>
            <a:t>Azure Load Balancer</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5">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5">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5">
        <dgm:presLayoutVars>
          <dgm:bulletEnabled val="1"/>
        </dgm:presLayoutVars>
      </dgm:prSet>
      <dgm:spPr/>
    </dgm:pt>
    <dgm:pt modelId="{9B859583-29DA-4B41-816C-0B182837003D}" type="pres">
      <dgm:prSet presAssocID="{D2548923-D62D-482C-B314-D6FD349A1439}" presName="outerSibTrans" presStyleCnt="0"/>
      <dgm:spPr/>
    </dgm:pt>
    <dgm:pt modelId="{61F8D843-3087-4025-B0A3-B44D12F40948}" type="pres">
      <dgm:prSet presAssocID="{2C360640-8B73-4132-8E0B-47304DE3B534}" presName="oChild" presStyleLbl="fgAcc1" presStyleIdx="3" presStyleCnt="5">
        <dgm:presLayoutVars>
          <dgm:bulletEnabled val="1"/>
        </dgm:presLayoutVars>
      </dgm:prSet>
      <dgm:spPr/>
    </dgm:pt>
    <dgm:pt modelId="{2C92CD83-3B9F-43C4-B085-68827DF373C5}" type="pres">
      <dgm:prSet presAssocID="{D18ED3C1-1CF5-4A8C-9EF5-53509B6A3DB5}" presName="outerSibTrans" presStyleCnt="0"/>
      <dgm:spPr/>
    </dgm:pt>
    <dgm:pt modelId="{BD17079C-5446-4E3A-9341-8F3F1C6794CE}" type="pres">
      <dgm:prSet presAssocID="{1D149628-51D6-4E3D-89FA-6E3B24566F66}" presName="oChild" presStyleLbl="fgAcc1" presStyleIdx="4" presStyleCnt="5">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456B5E65-7368-49EC-BAD3-C2FCBDAAB61F}" srcId="{69B15D6A-CED8-48E6-9A4B-BE4E67597506}" destId="{2C360640-8B73-4132-8E0B-47304DE3B534}" srcOrd="3" destOrd="0" parTransId="{D581488E-24E3-4D51-8B3A-A87BF2609B00}" sibTransId="{D18ED3C1-1CF5-4A8C-9EF5-53509B6A3DB5}"/>
    <dgm:cxn modelId="{E462D24F-3E2D-46C7-9CFE-004AC80C889A}" type="presOf" srcId="{2C360640-8B73-4132-8E0B-47304DE3B534}" destId="{61F8D843-3087-4025-B0A3-B44D12F40948}" srcOrd="0" destOrd="0" presId="urn:microsoft.com/office/officeart/2005/8/layout/target2"/>
    <dgm:cxn modelId="{53921B54-9F71-4565-BED2-1D80959AE29B}" srcId="{69B15D6A-CED8-48E6-9A4B-BE4E67597506}" destId="{1D149628-51D6-4E3D-89FA-6E3B24566F66}" srcOrd="4"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37687D2C-CA63-4D80-9A03-144723E2472B}" type="presParOf" srcId="{DFD0341A-9C67-4F98-94A0-65D2FC584628}" destId="{61F8D843-3087-4025-B0A3-B44D12F40948}" srcOrd="6" destOrd="0" presId="urn:microsoft.com/office/officeart/2005/8/layout/target2"/>
    <dgm:cxn modelId="{A4537E3F-BEDC-4746-AB5E-67C03EB9E26C}" type="presParOf" srcId="{DFD0341A-9C67-4F98-94A0-65D2FC584628}" destId="{2C92CD83-3B9F-43C4-B085-68827DF373C5}" srcOrd="7" destOrd="0" presId="urn:microsoft.com/office/officeart/2005/8/layout/target2"/>
    <dgm:cxn modelId="{C3303E9E-BE10-4D7E-855C-3E1B18233214}" type="presParOf" srcId="{DFD0341A-9C67-4F98-94A0-65D2FC584628}" destId="{BD17079C-5446-4E3A-9341-8F3F1C6794CE}" srcOrd="8" destOrd="0" presId="urn:microsoft.com/office/officeart/2005/8/layout/targe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48F4107-D866-44C3-B733-9A6E6AB429A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471F316-B44F-45EB-BD92-21FBA192C448}">
      <dgm:prSet phldrT="[Text]" phldr="0"/>
      <dgm:spPr/>
      <dgm:t>
        <a:bodyPr/>
        <a:lstStyle/>
        <a:p>
          <a:r>
            <a:rPr lang="en-US" dirty="0"/>
            <a:t>Setup connectivity to virtual network</a:t>
          </a:r>
        </a:p>
      </dgm:t>
    </dgm:pt>
    <dgm:pt modelId="{65206959-5E29-485C-B762-86DCC31285B0}" type="parTrans" cxnId="{533610CC-91C0-4BA5-8C49-A1C332A2C24C}">
      <dgm:prSet/>
      <dgm:spPr/>
      <dgm:t>
        <a:bodyPr/>
        <a:lstStyle/>
        <a:p>
          <a:endParaRPr lang="en-US"/>
        </a:p>
      </dgm:t>
    </dgm:pt>
    <dgm:pt modelId="{F92C497F-5E0C-4761-872C-E9552A85640B}" type="sibTrans" cxnId="{533610CC-91C0-4BA5-8C49-A1C332A2C24C}">
      <dgm:prSet/>
      <dgm:spPr/>
      <dgm:t>
        <a:bodyPr/>
        <a:lstStyle/>
        <a:p>
          <a:endParaRPr lang="en-US"/>
        </a:p>
      </dgm:t>
    </dgm:pt>
    <dgm:pt modelId="{F0C539B0-1AA5-4428-B87D-E7A76937F514}">
      <dgm:prSet phldrT="[Text]" phldr="0"/>
      <dgm:spPr/>
      <dgm:t>
        <a:bodyPr/>
        <a:lstStyle/>
        <a:p>
          <a:r>
            <a:rPr lang="en-US" dirty="0"/>
            <a:t>Azure virtual network name resolution</a:t>
          </a:r>
        </a:p>
      </dgm:t>
    </dgm:pt>
    <dgm:pt modelId="{BF9FEAE2-338C-4CDD-8CB7-A6B7355D3A19}" type="parTrans" cxnId="{07BE90E4-5235-41BE-8923-A8C553DF15F9}">
      <dgm:prSet/>
      <dgm:spPr/>
      <dgm:t>
        <a:bodyPr/>
        <a:lstStyle/>
        <a:p>
          <a:endParaRPr lang="en-US"/>
        </a:p>
      </dgm:t>
    </dgm:pt>
    <dgm:pt modelId="{FD67EACF-DFDB-468A-9C0B-EEA0612D39E7}" type="sibTrans" cxnId="{07BE90E4-5235-41BE-8923-A8C553DF15F9}">
      <dgm:prSet/>
      <dgm:spPr/>
      <dgm:t>
        <a:bodyPr/>
        <a:lstStyle/>
        <a:p>
          <a:endParaRPr lang="en-US"/>
        </a:p>
      </dgm:t>
    </dgm:pt>
    <dgm:pt modelId="{7CDB3051-0EA9-489F-ADF7-BAF9B171A808}">
      <dgm:prSet phldrT="[Text]" phldr="0"/>
      <dgm:spPr/>
      <dgm:t>
        <a:bodyPr/>
        <a:lstStyle/>
        <a:p>
          <a:r>
            <a:rPr lang="en-US" dirty="0"/>
            <a:t>Verifying performance</a:t>
          </a:r>
        </a:p>
      </dgm:t>
    </dgm:pt>
    <dgm:pt modelId="{D7453A26-56A6-4976-8F9D-4CD64B608340}" type="parTrans" cxnId="{1C4442C6-1D1F-4078-9C38-4C789E0BBB0C}">
      <dgm:prSet/>
      <dgm:spPr/>
      <dgm:t>
        <a:bodyPr/>
        <a:lstStyle/>
        <a:p>
          <a:endParaRPr lang="en-US"/>
        </a:p>
      </dgm:t>
    </dgm:pt>
    <dgm:pt modelId="{0E084FBF-B824-4B3D-8DE0-CCE1C1F4E6B7}" type="sibTrans" cxnId="{1C4442C6-1D1F-4078-9C38-4C789E0BBB0C}">
      <dgm:prSet/>
      <dgm:spPr/>
      <dgm:t>
        <a:bodyPr/>
        <a:lstStyle/>
        <a:p>
          <a:endParaRPr lang="en-US"/>
        </a:p>
      </dgm:t>
    </dgm:pt>
    <dgm:pt modelId="{995031F7-656D-459F-B2D5-36C0D37D4C09}">
      <dgm:prSet phldrT="[Text]" phldr="0"/>
      <dgm:spPr/>
      <dgm:t>
        <a:bodyPr/>
        <a:lstStyle/>
        <a:p>
          <a:r>
            <a:rPr lang="en-US" dirty="0"/>
            <a:t>Don’t forget about any tools or scripts to manage</a:t>
          </a:r>
        </a:p>
      </dgm:t>
    </dgm:pt>
    <dgm:pt modelId="{6549BB0B-E6BD-42E0-9D4E-2C807EB22D90}" type="parTrans" cxnId="{9FBB4E87-9DAE-4CDA-B5E4-210BC773D110}">
      <dgm:prSet/>
      <dgm:spPr/>
      <dgm:t>
        <a:bodyPr/>
        <a:lstStyle/>
        <a:p>
          <a:endParaRPr lang="en-US"/>
        </a:p>
      </dgm:t>
    </dgm:pt>
    <dgm:pt modelId="{E7CE6C95-B449-446D-8B5F-8B1703EC8457}" type="sibTrans" cxnId="{9FBB4E87-9DAE-4CDA-B5E4-210BC773D110}">
      <dgm:prSet/>
      <dgm:spPr/>
      <dgm:t>
        <a:bodyPr/>
        <a:lstStyle/>
        <a:p>
          <a:endParaRPr lang="en-US"/>
        </a:p>
      </dgm:t>
    </dgm:pt>
    <dgm:pt modelId="{3EE27BCC-C68F-4E81-937E-8704850F662C}">
      <dgm:prSet phldrT="[Text]" phldr="0"/>
      <dgm:spPr/>
      <dgm:t>
        <a:bodyPr/>
        <a:lstStyle/>
        <a:p>
          <a:r>
            <a:rPr lang="en-US" dirty="0"/>
            <a:t>Retry logic?</a:t>
          </a:r>
        </a:p>
      </dgm:t>
    </dgm:pt>
    <dgm:pt modelId="{AB7F5F39-5B29-41A3-920C-989B65C07B28}" type="parTrans" cxnId="{9BF0902B-3748-4630-8F44-9C9E5439F88B}">
      <dgm:prSet/>
      <dgm:spPr/>
      <dgm:t>
        <a:bodyPr/>
        <a:lstStyle/>
        <a:p>
          <a:endParaRPr lang="en-US"/>
        </a:p>
      </dgm:t>
    </dgm:pt>
    <dgm:pt modelId="{AFDF1511-B978-4DAA-A164-62E5C86B813E}" type="sibTrans" cxnId="{9BF0902B-3748-4630-8F44-9C9E5439F88B}">
      <dgm:prSet/>
      <dgm:spPr/>
      <dgm:t>
        <a:bodyPr/>
        <a:lstStyle/>
        <a:p>
          <a:endParaRPr lang="en-US"/>
        </a:p>
      </dgm:t>
    </dgm:pt>
    <dgm:pt modelId="{063C5760-ED8C-44DF-9E14-EF5DD9C97613}" type="pres">
      <dgm:prSet presAssocID="{748F4107-D866-44C3-B733-9A6E6AB429A9}" presName="vert0" presStyleCnt="0">
        <dgm:presLayoutVars>
          <dgm:dir/>
          <dgm:animOne val="branch"/>
          <dgm:animLvl val="lvl"/>
        </dgm:presLayoutVars>
      </dgm:prSet>
      <dgm:spPr/>
    </dgm:pt>
    <dgm:pt modelId="{BEA5A303-FE24-4AF4-8AF7-C4B7B4D5F186}" type="pres">
      <dgm:prSet presAssocID="{A471F316-B44F-45EB-BD92-21FBA192C448}" presName="thickLine" presStyleLbl="alignNode1" presStyleIdx="0" presStyleCnt="5"/>
      <dgm:spPr/>
    </dgm:pt>
    <dgm:pt modelId="{238D5ECF-2F8C-4198-AF43-37BD664076F0}" type="pres">
      <dgm:prSet presAssocID="{A471F316-B44F-45EB-BD92-21FBA192C448}" presName="horz1" presStyleCnt="0"/>
      <dgm:spPr/>
    </dgm:pt>
    <dgm:pt modelId="{B8972CA2-6916-439B-957B-3912E40CCAE0}" type="pres">
      <dgm:prSet presAssocID="{A471F316-B44F-45EB-BD92-21FBA192C448}" presName="tx1" presStyleLbl="revTx" presStyleIdx="0" presStyleCnt="5"/>
      <dgm:spPr/>
    </dgm:pt>
    <dgm:pt modelId="{A8FE3A53-CD43-494E-86CD-54E638B5E306}" type="pres">
      <dgm:prSet presAssocID="{A471F316-B44F-45EB-BD92-21FBA192C448}" presName="vert1" presStyleCnt="0"/>
      <dgm:spPr/>
    </dgm:pt>
    <dgm:pt modelId="{557B8D83-9DC0-4EDA-B824-060A40A36281}" type="pres">
      <dgm:prSet presAssocID="{F0C539B0-1AA5-4428-B87D-E7A76937F514}" presName="thickLine" presStyleLbl="alignNode1" presStyleIdx="1" presStyleCnt="5"/>
      <dgm:spPr/>
    </dgm:pt>
    <dgm:pt modelId="{86936031-755E-4ED0-88D8-E0E68E99DD4B}" type="pres">
      <dgm:prSet presAssocID="{F0C539B0-1AA5-4428-B87D-E7A76937F514}" presName="horz1" presStyleCnt="0"/>
      <dgm:spPr/>
    </dgm:pt>
    <dgm:pt modelId="{69E818E2-B816-44C2-B33E-A6828C945E23}" type="pres">
      <dgm:prSet presAssocID="{F0C539B0-1AA5-4428-B87D-E7A76937F514}" presName="tx1" presStyleLbl="revTx" presStyleIdx="1" presStyleCnt="5"/>
      <dgm:spPr/>
    </dgm:pt>
    <dgm:pt modelId="{5F4C581F-6F11-4D21-B8C0-5CD1719C0115}" type="pres">
      <dgm:prSet presAssocID="{F0C539B0-1AA5-4428-B87D-E7A76937F514}" presName="vert1" presStyleCnt="0"/>
      <dgm:spPr/>
    </dgm:pt>
    <dgm:pt modelId="{6635940B-15FF-43C3-86D9-34F46B29EDD5}" type="pres">
      <dgm:prSet presAssocID="{7CDB3051-0EA9-489F-ADF7-BAF9B171A808}" presName="thickLine" presStyleLbl="alignNode1" presStyleIdx="2" presStyleCnt="5"/>
      <dgm:spPr/>
    </dgm:pt>
    <dgm:pt modelId="{F9EFC5CE-1B75-454C-9520-6450671F63E4}" type="pres">
      <dgm:prSet presAssocID="{7CDB3051-0EA9-489F-ADF7-BAF9B171A808}" presName="horz1" presStyleCnt="0"/>
      <dgm:spPr/>
    </dgm:pt>
    <dgm:pt modelId="{138BF4B0-2AB0-40D6-AFBE-B5372895F6BE}" type="pres">
      <dgm:prSet presAssocID="{7CDB3051-0EA9-489F-ADF7-BAF9B171A808}" presName="tx1" presStyleLbl="revTx" presStyleIdx="2" presStyleCnt="5"/>
      <dgm:spPr/>
    </dgm:pt>
    <dgm:pt modelId="{D86309E9-5C1D-4284-ADDF-0833278C557D}" type="pres">
      <dgm:prSet presAssocID="{7CDB3051-0EA9-489F-ADF7-BAF9B171A808}" presName="vert1" presStyleCnt="0"/>
      <dgm:spPr/>
    </dgm:pt>
    <dgm:pt modelId="{4D07B08C-3795-4E38-929A-A809C7B3002C}" type="pres">
      <dgm:prSet presAssocID="{3EE27BCC-C68F-4E81-937E-8704850F662C}" presName="thickLine" presStyleLbl="alignNode1" presStyleIdx="3" presStyleCnt="5"/>
      <dgm:spPr/>
    </dgm:pt>
    <dgm:pt modelId="{3BC1372C-818B-49A4-A942-C5AB15725B6D}" type="pres">
      <dgm:prSet presAssocID="{3EE27BCC-C68F-4E81-937E-8704850F662C}" presName="horz1" presStyleCnt="0"/>
      <dgm:spPr/>
    </dgm:pt>
    <dgm:pt modelId="{8503FA58-6EE0-485D-A4A4-2CB5C5CEDCB0}" type="pres">
      <dgm:prSet presAssocID="{3EE27BCC-C68F-4E81-937E-8704850F662C}" presName="tx1" presStyleLbl="revTx" presStyleIdx="3" presStyleCnt="5"/>
      <dgm:spPr/>
    </dgm:pt>
    <dgm:pt modelId="{EE47E984-C471-466E-AD3A-29CCC98C5ACE}" type="pres">
      <dgm:prSet presAssocID="{3EE27BCC-C68F-4E81-937E-8704850F662C}" presName="vert1" presStyleCnt="0"/>
      <dgm:spPr/>
    </dgm:pt>
    <dgm:pt modelId="{B1F5B771-FE7B-42A8-B890-027118AB6E06}" type="pres">
      <dgm:prSet presAssocID="{995031F7-656D-459F-B2D5-36C0D37D4C09}" presName="thickLine" presStyleLbl="alignNode1" presStyleIdx="4" presStyleCnt="5"/>
      <dgm:spPr/>
    </dgm:pt>
    <dgm:pt modelId="{A3FB5BCA-D1E5-4FC0-964C-A4151AE4D1AA}" type="pres">
      <dgm:prSet presAssocID="{995031F7-656D-459F-B2D5-36C0D37D4C09}" presName="horz1" presStyleCnt="0"/>
      <dgm:spPr/>
    </dgm:pt>
    <dgm:pt modelId="{06D31630-D26C-4C8B-8D0B-4C5571E8122C}" type="pres">
      <dgm:prSet presAssocID="{995031F7-656D-459F-B2D5-36C0D37D4C09}" presName="tx1" presStyleLbl="revTx" presStyleIdx="4" presStyleCnt="5"/>
      <dgm:spPr/>
    </dgm:pt>
    <dgm:pt modelId="{5F8B7A0C-E078-4F7B-A523-84576304C188}" type="pres">
      <dgm:prSet presAssocID="{995031F7-656D-459F-B2D5-36C0D37D4C09}" presName="vert1" presStyleCnt="0"/>
      <dgm:spPr/>
    </dgm:pt>
  </dgm:ptLst>
  <dgm:cxnLst>
    <dgm:cxn modelId="{9BF0902B-3748-4630-8F44-9C9E5439F88B}" srcId="{748F4107-D866-44C3-B733-9A6E6AB429A9}" destId="{3EE27BCC-C68F-4E81-937E-8704850F662C}" srcOrd="3" destOrd="0" parTransId="{AB7F5F39-5B29-41A3-920C-989B65C07B28}" sibTransId="{AFDF1511-B978-4DAA-A164-62E5C86B813E}"/>
    <dgm:cxn modelId="{C0B7B53B-643B-482F-BFE2-B1C14D86449D}" type="presOf" srcId="{748F4107-D866-44C3-B733-9A6E6AB429A9}" destId="{063C5760-ED8C-44DF-9E14-EF5DD9C97613}" srcOrd="0" destOrd="0" presId="urn:microsoft.com/office/officeart/2008/layout/LinedList"/>
    <dgm:cxn modelId="{8BEA1B43-A2B9-495D-A35B-FD8433534C48}" type="presOf" srcId="{A471F316-B44F-45EB-BD92-21FBA192C448}" destId="{B8972CA2-6916-439B-957B-3912E40CCAE0}" srcOrd="0" destOrd="0" presId="urn:microsoft.com/office/officeart/2008/layout/LinedList"/>
    <dgm:cxn modelId="{9FBB4E87-9DAE-4CDA-B5E4-210BC773D110}" srcId="{748F4107-D866-44C3-B733-9A6E6AB429A9}" destId="{995031F7-656D-459F-B2D5-36C0D37D4C09}" srcOrd="4" destOrd="0" parTransId="{6549BB0B-E6BD-42E0-9D4E-2C807EB22D90}" sibTransId="{E7CE6C95-B449-446D-8B5F-8B1703EC8457}"/>
    <dgm:cxn modelId="{37E4FAAA-7C6D-4F73-97D1-4B472692FDA0}" type="presOf" srcId="{F0C539B0-1AA5-4428-B87D-E7A76937F514}" destId="{69E818E2-B816-44C2-B33E-A6828C945E23}" srcOrd="0" destOrd="0" presId="urn:microsoft.com/office/officeart/2008/layout/LinedList"/>
    <dgm:cxn modelId="{210A04BB-DF90-48C2-9855-50F5EE9DAFE2}" type="presOf" srcId="{3EE27BCC-C68F-4E81-937E-8704850F662C}" destId="{8503FA58-6EE0-485D-A4A4-2CB5C5CEDCB0}" srcOrd="0" destOrd="0" presId="urn:microsoft.com/office/officeart/2008/layout/LinedList"/>
    <dgm:cxn modelId="{1C4442C6-1D1F-4078-9C38-4C789E0BBB0C}" srcId="{748F4107-D866-44C3-B733-9A6E6AB429A9}" destId="{7CDB3051-0EA9-489F-ADF7-BAF9B171A808}" srcOrd="2" destOrd="0" parTransId="{D7453A26-56A6-4976-8F9D-4CD64B608340}" sibTransId="{0E084FBF-B824-4B3D-8DE0-CCE1C1F4E6B7}"/>
    <dgm:cxn modelId="{533610CC-91C0-4BA5-8C49-A1C332A2C24C}" srcId="{748F4107-D866-44C3-B733-9A6E6AB429A9}" destId="{A471F316-B44F-45EB-BD92-21FBA192C448}" srcOrd="0" destOrd="0" parTransId="{65206959-5E29-485C-B762-86DCC31285B0}" sibTransId="{F92C497F-5E0C-4761-872C-E9552A85640B}"/>
    <dgm:cxn modelId="{498B06DF-70A9-4C01-A926-C818A1A6ACBB}" type="presOf" srcId="{7CDB3051-0EA9-489F-ADF7-BAF9B171A808}" destId="{138BF4B0-2AB0-40D6-AFBE-B5372895F6BE}" srcOrd="0" destOrd="0" presId="urn:microsoft.com/office/officeart/2008/layout/LinedList"/>
    <dgm:cxn modelId="{07BE90E4-5235-41BE-8923-A8C553DF15F9}" srcId="{748F4107-D866-44C3-B733-9A6E6AB429A9}" destId="{F0C539B0-1AA5-4428-B87D-E7A76937F514}" srcOrd="1" destOrd="0" parTransId="{BF9FEAE2-338C-4CDD-8CB7-A6B7355D3A19}" sibTransId="{FD67EACF-DFDB-468A-9C0B-EEA0612D39E7}"/>
    <dgm:cxn modelId="{AEE614F4-59DD-42CF-844E-3F7082185C0E}" type="presOf" srcId="{995031F7-656D-459F-B2D5-36C0D37D4C09}" destId="{06D31630-D26C-4C8B-8D0B-4C5571E8122C}" srcOrd="0" destOrd="0" presId="urn:microsoft.com/office/officeart/2008/layout/LinedList"/>
    <dgm:cxn modelId="{49A63220-4A2D-466D-9DC2-85D794D0633C}" type="presParOf" srcId="{063C5760-ED8C-44DF-9E14-EF5DD9C97613}" destId="{BEA5A303-FE24-4AF4-8AF7-C4B7B4D5F186}" srcOrd="0" destOrd="0" presId="urn:microsoft.com/office/officeart/2008/layout/LinedList"/>
    <dgm:cxn modelId="{5D83331C-D900-4E45-8E21-A8FD5A35DF5C}" type="presParOf" srcId="{063C5760-ED8C-44DF-9E14-EF5DD9C97613}" destId="{238D5ECF-2F8C-4198-AF43-37BD664076F0}" srcOrd="1" destOrd="0" presId="urn:microsoft.com/office/officeart/2008/layout/LinedList"/>
    <dgm:cxn modelId="{B110F0AB-7C0E-4F5F-8A0D-F27E8A444F16}" type="presParOf" srcId="{238D5ECF-2F8C-4198-AF43-37BD664076F0}" destId="{B8972CA2-6916-439B-957B-3912E40CCAE0}" srcOrd="0" destOrd="0" presId="urn:microsoft.com/office/officeart/2008/layout/LinedList"/>
    <dgm:cxn modelId="{5956AFF3-4142-4E23-8D7B-0EEC2893615E}" type="presParOf" srcId="{238D5ECF-2F8C-4198-AF43-37BD664076F0}" destId="{A8FE3A53-CD43-494E-86CD-54E638B5E306}" srcOrd="1" destOrd="0" presId="urn:microsoft.com/office/officeart/2008/layout/LinedList"/>
    <dgm:cxn modelId="{FEEAB1E3-BF99-400A-90D7-5AC071BF270F}" type="presParOf" srcId="{063C5760-ED8C-44DF-9E14-EF5DD9C97613}" destId="{557B8D83-9DC0-4EDA-B824-060A40A36281}" srcOrd="2" destOrd="0" presId="urn:microsoft.com/office/officeart/2008/layout/LinedList"/>
    <dgm:cxn modelId="{C17BC7B6-6D50-4C26-AD52-6CE184E43261}" type="presParOf" srcId="{063C5760-ED8C-44DF-9E14-EF5DD9C97613}" destId="{86936031-755E-4ED0-88D8-E0E68E99DD4B}" srcOrd="3" destOrd="0" presId="urn:microsoft.com/office/officeart/2008/layout/LinedList"/>
    <dgm:cxn modelId="{0A31FD32-A236-4A9A-97F1-F8FE660A53DD}" type="presParOf" srcId="{86936031-755E-4ED0-88D8-E0E68E99DD4B}" destId="{69E818E2-B816-44C2-B33E-A6828C945E23}" srcOrd="0" destOrd="0" presId="urn:microsoft.com/office/officeart/2008/layout/LinedList"/>
    <dgm:cxn modelId="{BF669AF9-F083-49D3-87EA-3478EC1ED9CC}" type="presParOf" srcId="{86936031-755E-4ED0-88D8-E0E68E99DD4B}" destId="{5F4C581F-6F11-4D21-B8C0-5CD1719C0115}" srcOrd="1" destOrd="0" presId="urn:microsoft.com/office/officeart/2008/layout/LinedList"/>
    <dgm:cxn modelId="{413804E6-2F3C-4B26-8941-AAD1958ADCF8}" type="presParOf" srcId="{063C5760-ED8C-44DF-9E14-EF5DD9C97613}" destId="{6635940B-15FF-43C3-86D9-34F46B29EDD5}" srcOrd="4" destOrd="0" presId="urn:microsoft.com/office/officeart/2008/layout/LinedList"/>
    <dgm:cxn modelId="{B7A1F50A-7EAD-400D-A66C-EFBAF68FBA02}" type="presParOf" srcId="{063C5760-ED8C-44DF-9E14-EF5DD9C97613}" destId="{F9EFC5CE-1B75-454C-9520-6450671F63E4}" srcOrd="5" destOrd="0" presId="urn:microsoft.com/office/officeart/2008/layout/LinedList"/>
    <dgm:cxn modelId="{013A19EB-A8B3-4FA6-BB96-8F8BE5784AE2}" type="presParOf" srcId="{F9EFC5CE-1B75-454C-9520-6450671F63E4}" destId="{138BF4B0-2AB0-40D6-AFBE-B5372895F6BE}" srcOrd="0" destOrd="0" presId="urn:microsoft.com/office/officeart/2008/layout/LinedList"/>
    <dgm:cxn modelId="{CABF64A2-735B-4C1D-AF66-76DD7BC2E19F}" type="presParOf" srcId="{F9EFC5CE-1B75-454C-9520-6450671F63E4}" destId="{D86309E9-5C1D-4284-ADDF-0833278C557D}" srcOrd="1" destOrd="0" presId="urn:microsoft.com/office/officeart/2008/layout/LinedList"/>
    <dgm:cxn modelId="{798BC7AA-9BA5-4508-94A2-71B57594A0DD}" type="presParOf" srcId="{063C5760-ED8C-44DF-9E14-EF5DD9C97613}" destId="{4D07B08C-3795-4E38-929A-A809C7B3002C}" srcOrd="6" destOrd="0" presId="urn:microsoft.com/office/officeart/2008/layout/LinedList"/>
    <dgm:cxn modelId="{AB30F312-00B7-4740-AEAC-CF71F7D338A0}" type="presParOf" srcId="{063C5760-ED8C-44DF-9E14-EF5DD9C97613}" destId="{3BC1372C-818B-49A4-A942-C5AB15725B6D}" srcOrd="7" destOrd="0" presId="urn:microsoft.com/office/officeart/2008/layout/LinedList"/>
    <dgm:cxn modelId="{17A4B93D-B2C5-4794-806C-3685A2431ADE}" type="presParOf" srcId="{3BC1372C-818B-49A4-A942-C5AB15725B6D}" destId="{8503FA58-6EE0-485D-A4A4-2CB5C5CEDCB0}" srcOrd="0" destOrd="0" presId="urn:microsoft.com/office/officeart/2008/layout/LinedList"/>
    <dgm:cxn modelId="{5724000D-FF8A-40AF-BD61-D6F29B79915C}" type="presParOf" srcId="{3BC1372C-818B-49A4-A942-C5AB15725B6D}" destId="{EE47E984-C471-466E-AD3A-29CCC98C5ACE}" srcOrd="1" destOrd="0" presId="urn:microsoft.com/office/officeart/2008/layout/LinedList"/>
    <dgm:cxn modelId="{DE6EB9DD-7A14-42F7-94C2-CD92515EA4BB}" type="presParOf" srcId="{063C5760-ED8C-44DF-9E14-EF5DD9C97613}" destId="{B1F5B771-FE7B-42A8-B890-027118AB6E06}" srcOrd="8" destOrd="0" presId="urn:microsoft.com/office/officeart/2008/layout/LinedList"/>
    <dgm:cxn modelId="{6F8A842E-6BF1-4D3E-847D-A86ED068CB86}" type="presParOf" srcId="{063C5760-ED8C-44DF-9E14-EF5DD9C97613}" destId="{A3FB5BCA-D1E5-4FC0-964C-A4151AE4D1AA}" srcOrd="9" destOrd="0" presId="urn:microsoft.com/office/officeart/2008/layout/LinedList"/>
    <dgm:cxn modelId="{E960ED89-1334-4BAE-88D9-1D0EB5F9046A}" type="presParOf" srcId="{A3FB5BCA-D1E5-4FC0-964C-A4151AE4D1AA}" destId="{06D31630-D26C-4C8B-8D0B-4C5571E8122C}" srcOrd="0" destOrd="0" presId="urn:microsoft.com/office/officeart/2008/layout/LinedList"/>
    <dgm:cxn modelId="{E3FB2BD1-8663-492D-94DA-50E63ECD5BF6}" type="presParOf" srcId="{A3FB5BCA-D1E5-4FC0-964C-A4151AE4D1AA}" destId="{5F8B7A0C-E078-4F7B-A523-84576304C1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dirty="0"/>
            <a:t>Deploy an Azure SQL Managed Instance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dirty="0"/>
            <a:t>Use the Azure portal and </a:t>
          </a:r>
          <a:r>
            <a:rPr lang="en-US" b="1" dirty="0"/>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dirty="0"/>
            <a:t>Connect and verify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dirty="0"/>
            <a:t>Perform an online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dirty="0"/>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6FE7E3E3-9854-4EC6-89BE-17177B904696}">
      <dgm:prSet phldrT="[Text]" phldr="0"/>
      <dgm:spPr/>
      <dgm:t>
        <a:bodyPr/>
        <a:lstStyle/>
        <a:p>
          <a:r>
            <a:rPr lang="en-US" dirty="0"/>
            <a:t>Migrate Windows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dirty="0"/>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dirty="0"/>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dirty="0"/>
            <a:t>Deploy the Instance</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dirty="0"/>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34A597C0-3132-431D-93B9-BF9EE09D62D1}">
      <dgm:prSet phldrT="[Text]" phldr="0"/>
      <dgm:spPr/>
      <dgm:t>
        <a:bodyPr/>
        <a:lstStyle/>
        <a:p>
          <a:r>
            <a:rPr lang="en-US" dirty="0"/>
            <a:t>Migrate Extended Events</a:t>
          </a:r>
        </a:p>
      </dgm:t>
    </dgm:pt>
    <dgm:pt modelId="{CD9D089C-BF5C-45B0-AA9B-F7D355F50851}" type="parTrans" cxnId="{58EE4EFE-D4D9-4609-B0A3-7FAD2C47709E}">
      <dgm:prSet/>
      <dgm:spPr/>
      <dgm:t>
        <a:bodyPr/>
        <a:lstStyle/>
        <a:p>
          <a:endParaRPr lang="en-US"/>
        </a:p>
      </dgm:t>
    </dgm:pt>
    <dgm:pt modelId="{A794A74B-5A47-4E72-82EA-7D66AA99FD7D}" type="sibTrans" cxnId="{58EE4EFE-D4D9-4609-B0A3-7FAD2C47709E}">
      <dgm:prSet/>
      <dgm:spPr/>
      <dgm:t>
        <a:bodyPr/>
        <a:lstStyle/>
        <a:p>
          <a:endParaRPr lang="en-US"/>
        </a:p>
      </dgm:t>
    </dgm:pt>
    <dgm:pt modelId="{88800F5A-BFE0-45DA-A38E-E9E35E0535D6}">
      <dgm:prSet phldrT="[Text]" phldr="0"/>
      <dgm:spPr/>
      <dgm:t>
        <a:bodyPr/>
        <a:lstStyle/>
        <a:p>
          <a:endParaRPr lang="en-US" dirty="0"/>
        </a:p>
      </dgm:t>
    </dgm:pt>
    <dgm:pt modelId="{3A0A10A2-5788-41CD-9B45-D5714933AB4E}" type="parTrans" cxnId="{3BFFBA4A-D7DD-4700-9A12-A64064E4673A}">
      <dgm:prSet/>
      <dgm:spPr/>
      <dgm:t>
        <a:bodyPr/>
        <a:lstStyle/>
        <a:p>
          <a:endParaRPr lang="en-US"/>
        </a:p>
      </dgm:t>
    </dgm:pt>
    <dgm:pt modelId="{CC60111E-3B59-4638-AB94-994EBA90872B}" type="sibTrans" cxnId="{3BFFBA4A-D7DD-4700-9A12-A64064E4673A}">
      <dgm:prSet/>
      <dgm:spPr/>
      <dgm:t>
        <a:bodyPr/>
        <a:lstStyle/>
        <a:p>
          <a:endParaRPr lang="en-US"/>
        </a:p>
      </dgm:t>
    </dgm:pt>
    <dgm:pt modelId="{B0B28FF9-B7FF-49D9-97AC-9C5C6805C32D}">
      <dgm:prSet phldrT="[Text]" phldr="0"/>
      <dgm:spPr/>
      <dgm:t>
        <a:bodyPr/>
        <a:lstStyle/>
        <a:p>
          <a:r>
            <a:rPr lang="en-US" dirty="0"/>
            <a:t>Reconfigure maxdop</a:t>
          </a:r>
        </a:p>
      </dgm:t>
    </dgm:pt>
    <dgm:pt modelId="{AA14D7D6-A56D-460B-B3A1-10CEA85E6414}" type="parTrans" cxnId="{0A967250-0BDE-426B-B28F-CF9DEB3F40E6}">
      <dgm:prSet/>
      <dgm:spPr/>
      <dgm:t>
        <a:bodyPr/>
        <a:lstStyle/>
        <a:p>
          <a:endParaRPr lang="en-US"/>
        </a:p>
      </dgm:t>
    </dgm:pt>
    <dgm:pt modelId="{B627B599-A871-41B4-B34A-D46A4C5FEB86}" type="sibTrans" cxnId="{0A967250-0BDE-426B-B28F-CF9DEB3F40E6}">
      <dgm:prSet/>
      <dgm:spPr/>
      <dgm:t>
        <a:bodyPr/>
        <a:lstStyle/>
        <a:p>
          <a:endParaRPr lang="en-US"/>
        </a:p>
      </dgm:t>
    </dgm:pt>
    <dgm:pt modelId="{A554823A-93CE-4759-A7DE-EFEFD6AA5482}">
      <dgm:prSet phldrT="[Text]" phldr="0"/>
      <dgm:spPr/>
      <dgm:t>
        <a:bodyPr/>
        <a:lstStyle/>
        <a:p>
          <a:r>
            <a:rPr lang="en-US" dirty="0"/>
            <a:t>Continuous log backups and cutover</a:t>
          </a:r>
        </a:p>
      </dgm:t>
    </dgm:pt>
    <dgm:pt modelId="{FCC088E5-03D1-405E-8DAC-A88C2CF0D594}" type="parTrans" cxnId="{0509EF8C-539E-4899-BC4C-047782045B94}">
      <dgm:prSet/>
      <dgm:spPr/>
      <dgm:t>
        <a:bodyPr/>
        <a:lstStyle/>
        <a:p>
          <a:endParaRPr lang="en-US"/>
        </a:p>
      </dgm:t>
    </dgm:pt>
    <dgm:pt modelId="{9420B525-47C7-485A-B2D6-ECA885AFCE44}" type="sibTrans" cxnId="{0509EF8C-539E-4899-BC4C-047782045B94}">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custLinFactNeighborX="247">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6D664003-51C4-45BC-ADA1-6639B763FA16}" type="presOf" srcId="{A554823A-93CE-4759-A7DE-EFEFD6AA5482}"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9E896C1B-73EB-4589-9BE4-DBCEE817891F}" type="presOf" srcId="{88800F5A-BFE0-45DA-A38E-E9E35E0535D6}" destId="{584FCC99-AFA8-4ED8-A4B6-8BF5183FB11A}" srcOrd="0" destOrd="7" presId="urn:microsoft.com/office/officeart/2005/8/layout/hList1"/>
    <dgm:cxn modelId="{BB000D23-D3DA-4465-87F7-0783C8965D98}" type="presOf" srcId="{AB3FE978-13C8-491B-8D9E-0897575E5E1D}" destId="{C6657737-27BD-4F9E-A58F-7946D99BF2EC}" srcOrd="0" destOrd="0" presId="urn:microsoft.com/office/officeart/2005/8/layout/hList1"/>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3BFFBA4A-D7DD-4700-9A12-A64064E4673A}" srcId="{FCC11610-FCD0-462C-8D1D-C9B3751E3C3C}" destId="{88800F5A-BFE0-45DA-A38E-E9E35E0535D6}" srcOrd="7" destOrd="0" parTransId="{3A0A10A2-5788-41CD-9B45-D5714933AB4E}" sibTransId="{CC60111E-3B59-4638-AB94-994EBA90872B}"/>
    <dgm:cxn modelId="{45E03C6D-9A80-4CBD-89BA-2647B945DAD1}" type="presOf" srcId="{CCAB656E-9C2E-48C3-9D78-7C02D4DA53B6}" destId="{F65C816F-8F41-415D-94DE-BBFC011C44B4}" srcOrd="0" destOrd="0" presId="urn:microsoft.com/office/officeart/2005/8/layout/hList1"/>
    <dgm:cxn modelId="{0A967250-0BDE-426B-B28F-CF9DEB3F40E6}" srcId="{FCC11610-FCD0-462C-8D1D-C9B3751E3C3C}" destId="{B0B28FF9-B7FF-49D9-97AC-9C5C6805C32D}" srcOrd="6" destOrd="0" parTransId="{AA14D7D6-A56D-460B-B3A1-10CEA85E6414}" sibTransId="{B627B599-A871-41B4-B34A-D46A4C5FEB86}"/>
    <dgm:cxn modelId="{E066AB70-FC26-48F2-916E-7F6162D7697F}" type="presOf" srcId="{C58DA7ED-6CAD-4077-B0B9-5FA3D554E0FA}" destId="{584FCC99-AFA8-4ED8-A4B6-8BF5183FB11A}" srcOrd="0" destOrd="4" presId="urn:microsoft.com/office/officeart/2005/8/layout/hList1"/>
    <dgm:cxn modelId="{0509EF8C-539E-4899-BC4C-047782045B94}" srcId="{FCC11610-FCD0-462C-8D1D-C9B3751E3C3C}" destId="{A554823A-93CE-4759-A7DE-EFEFD6AA5482}" srcOrd="2" destOrd="0" parTransId="{FCC088E5-03D1-405E-8DAC-A88C2CF0D594}" sibTransId="{9420B525-47C7-485A-B2D6-ECA885AFCE44}"/>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F5235AC6-917C-46F8-8E3F-3FC7A048BC4D}" type="presOf" srcId="{B0B28FF9-B7FF-49D9-97AC-9C5C6805C32D}" destId="{584FCC99-AFA8-4ED8-A4B6-8BF5183FB11A}" srcOrd="0" destOrd="6"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54FEB3D4-A3FD-4653-A855-234916BD8E59}" type="presOf" srcId="{34A597C0-3132-431D-93B9-BF9EE09D62D1}" destId="{584FCC99-AFA8-4ED8-A4B6-8BF5183FB11A}" srcOrd="0" destOrd="5" presId="urn:microsoft.com/office/officeart/2005/8/layout/hList1"/>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8EE4EFE-D4D9-4609-B0A3-7FAD2C47709E}" srcId="{FCC11610-FCD0-462C-8D1D-C9B3751E3C3C}" destId="{34A597C0-3132-431D-93B9-BF9EE09D62D1}" srcOrd="5" destOrd="0" parTransId="{CD9D089C-BF5C-45B0-AA9B-F7D355F50851}" sibTransId="{A794A74B-5A47-4E72-82EA-7D66AA99FD7D}"/>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dirty="0"/>
            <a:t>Windows Logins to AAD</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dirty="0"/>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866FD35F-0411-4E6D-ABEF-E8401433A78E}">
      <dgm:prSet phldrT="[Text]" phldr="0"/>
      <dgm:spPr/>
      <dgm:t>
        <a:bodyPr/>
        <a:lstStyle/>
        <a:p>
          <a:r>
            <a:rPr lang="en-US" dirty="0"/>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dirty="0"/>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15BE1474-95C6-4F02-9F67-61A5110C05FC}">
      <dgm:prSet phldrT="[Text]" phldr="0"/>
      <dgm:spPr/>
      <dgm:t>
        <a:bodyPr/>
        <a:lstStyle/>
        <a:p>
          <a:r>
            <a:rPr lang="en-US" dirty="0"/>
            <a:t>Agent Jobs, Alerts, and Mail</a:t>
          </a:r>
        </a:p>
      </dgm:t>
    </dgm:pt>
    <dgm:pt modelId="{5290819C-F62F-4D61-9833-A859BF82FD39}" type="parTrans" cxnId="{D8F07EA7-F138-430D-833E-7062C0852619}">
      <dgm:prSet/>
      <dgm:spPr/>
      <dgm:t>
        <a:bodyPr/>
        <a:lstStyle/>
        <a:p>
          <a:endParaRPr lang="en-US"/>
        </a:p>
      </dgm:t>
    </dgm:pt>
    <dgm:pt modelId="{6FD13F35-D2F0-40C7-899E-329E7CAD7F59}" type="sibTrans" cxnId="{D8F07EA7-F138-430D-833E-7062C0852619}">
      <dgm:prSet/>
      <dgm:spPr/>
      <dgm:t>
        <a:bodyPr/>
        <a:lstStyle/>
        <a:p>
          <a:endParaRPr lang="en-US"/>
        </a:p>
      </dgm:t>
    </dgm:pt>
    <dgm:pt modelId="{0D4EEE32-CEB7-4378-8215-EF5B62245BB1}">
      <dgm:prSet phldrT="[Text]" phldr="0"/>
      <dgm:spPr/>
      <dgm:t>
        <a:bodyPr/>
        <a:lstStyle/>
        <a:p>
          <a:r>
            <a:rPr lang="en-US" dirty="0"/>
            <a:t>Logins and Roles</a:t>
          </a:r>
        </a:p>
      </dgm:t>
    </dgm:pt>
    <dgm:pt modelId="{134814F5-137E-4598-BF70-B2AADDEE0C67}" type="parTrans" cxnId="{2461C9E6-1F19-4957-B511-6D1C3C56B3E0}">
      <dgm:prSet/>
      <dgm:spPr/>
      <dgm:t>
        <a:bodyPr/>
        <a:lstStyle/>
        <a:p>
          <a:endParaRPr lang="en-US"/>
        </a:p>
      </dgm:t>
    </dgm:pt>
    <dgm:pt modelId="{4851E7D4-2847-4C9D-BDE1-59010BC9265C}" type="sibTrans" cxnId="{2461C9E6-1F19-4957-B511-6D1C3C56B3E0}">
      <dgm:prSet/>
      <dgm:spPr/>
      <dgm:t>
        <a:bodyPr/>
        <a:lstStyle/>
        <a:p>
          <a:endParaRPr lang="en-US"/>
        </a:p>
      </dgm:t>
    </dgm:pt>
    <dgm:pt modelId="{244719F9-44DE-428F-8D13-98EF379C4CB3}">
      <dgm:prSet phldrT="[Text]" phldr="0"/>
      <dgm:spPr/>
      <dgm:t>
        <a:bodyPr/>
        <a:lstStyle/>
        <a:p>
          <a:r>
            <a:rPr lang="en-US" dirty="0"/>
            <a:t>Objects requiring file system access (Extended Events)</a:t>
          </a:r>
        </a:p>
      </dgm:t>
    </dgm:pt>
    <dgm:pt modelId="{72062D37-46F5-46D8-9B47-EE88797CE306}" type="parTrans" cxnId="{2FD6954F-3AD2-44AD-B937-112027B64609}">
      <dgm:prSet/>
      <dgm:spPr/>
      <dgm:t>
        <a:bodyPr/>
        <a:lstStyle/>
        <a:p>
          <a:endParaRPr lang="en-US"/>
        </a:p>
      </dgm:t>
    </dgm:pt>
    <dgm:pt modelId="{C53D16C4-91E4-4A20-8F58-1A392B7867E4}" type="sibTrans" cxnId="{2FD6954F-3AD2-44AD-B937-112027B64609}">
      <dgm:prSet/>
      <dgm:spPr/>
      <dgm:t>
        <a:bodyPr/>
        <a:lstStyle/>
        <a:p>
          <a:endParaRPr lang="en-US"/>
        </a:p>
      </dgm:t>
    </dgm:pt>
    <dgm:pt modelId="{35208CE7-7990-4241-850B-2B9E3EA2857B}">
      <dgm:prSet phldrT="[Text]" phldr="0"/>
      <dgm:spPr/>
      <dgm:t>
        <a:bodyPr/>
        <a:lstStyle/>
        <a:p>
          <a:r>
            <a:rPr lang="en-US" dirty="0"/>
            <a:t>SSIS packages</a:t>
          </a:r>
        </a:p>
      </dgm:t>
    </dgm:pt>
    <dgm:pt modelId="{81D532E0-BD42-4798-85A5-47CEE19BABB0}" type="parTrans" cxnId="{BF85FEA2-BDCC-41A0-93F0-A0F028DC707C}">
      <dgm:prSet/>
      <dgm:spPr/>
      <dgm:t>
        <a:bodyPr/>
        <a:lstStyle/>
        <a:p>
          <a:endParaRPr lang="en-US"/>
        </a:p>
      </dgm:t>
    </dgm:pt>
    <dgm:pt modelId="{F75724DE-FDA3-45BF-AA0C-C2D365E96DBB}" type="sibTrans" cxnId="{BF85FEA2-BDCC-41A0-93F0-A0F028DC707C}">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8">
        <dgm:presLayoutVars>
          <dgm:bulletEnabled val="1"/>
        </dgm:presLayoutVars>
      </dgm:prSet>
      <dgm:spPr/>
    </dgm:pt>
    <dgm:pt modelId="{C1108BBD-2FA8-476C-A3A6-B881AB3ED72D}" type="pres">
      <dgm:prSet presAssocID="{5C545BEB-D6EC-4FCD-8ACE-271523BDFC9B}" presName="sibTrans" presStyleCnt="0"/>
      <dgm:spPr/>
    </dgm:pt>
    <dgm:pt modelId="{FF5E76B2-DFCB-4BDD-911D-78C8E6EF658C}" type="pres">
      <dgm:prSet presAssocID="{0D4EEE32-CEB7-4378-8215-EF5B62245BB1}" presName="node" presStyleLbl="node1" presStyleIdx="1" presStyleCnt="8">
        <dgm:presLayoutVars>
          <dgm:bulletEnabled val="1"/>
        </dgm:presLayoutVars>
      </dgm:prSet>
      <dgm:spPr/>
    </dgm:pt>
    <dgm:pt modelId="{3D10F8ED-4DF8-4927-BAFA-73CF0BF8C93E}" type="pres">
      <dgm:prSet presAssocID="{4851E7D4-2847-4C9D-BDE1-59010BC9265C}" presName="sibTrans" presStyleCnt="0"/>
      <dgm:spPr/>
    </dgm:pt>
    <dgm:pt modelId="{E20FA25B-DCDB-4FDA-92A5-2F5AFA68CB2F}" type="pres">
      <dgm:prSet presAssocID="{F1736D33-5353-49DD-A273-43DC352DBE1F}" presName="node" presStyleLbl="node1" presStyleIdx="2" presStyleCnt="8">
        <dgm:presLayoutVars>
          <dgm:bulletEnabled val="1"/>
        </dgm:presLayoutVars>
      </dgm:prSet>
      <dgm:spPr/>
    </dgm:pt>
    <dgm:pt modelId="{CC7137E2-6995-4AAD-BF3F-D76D51F97F5D}" type="pres">
      <dgm:prSet presAssocID="{591CC5C3-8597-4BE9-A1F6-31852E609941}" presName="sibTrans" presStyleCnt="0"/>
      <dgm:spPr/>
    </dgm:pt>
    <dgm:pt modelId="{0DAF129D-D5D6-4B98-B504-22C9424B6702}" type="pres">
      <dgm:prSet presAssocID="{15BE1474-95C6-4F02-9F67-61A5110C05FC}" presName="node" presStyleLbl="node1" presStyleIdx="3" presStyleCnt="8">
        <dgm:presLayoutVars>
          <dgm:bulletEnabled val="1"/>
        </dgm:presLayoutVars>
      </dgm:prSet>
      <dgm:spPr/>
    </dgm:pt>
    <dgm:pt modelId="{79077C20-EFFA-4083-B7A4-C73580E2551E}" type="pres">
      <dgm:prSet presAssocID="{6FD13F35-D2F0-40C7-899E-329E7CAD7F59}" presName="sibTrans" presStyleCnt="0"/>
      <dgm:spPr/>
    </dgm:pt>
    <dgm:pt modelId="{458CD0B1-2214-43C8-A545-DDAFAEA0C638}" type="pres">
      <dgm:prSet presAssocID="{866FD35F-0411-4E6D-ABEF-E8401433A78E}" presName="node" presStyleLbl="node1" presStyleIdx="4" presStyleCnt="8">
        <dgm:presLayoutVars>
          <dgm:bulletEnabled val="1"/>
        </dgm:presLayoutVars>
      </dgm:prSet>
      <dgm:spPr/>
    </dgm:pt>
    <dgm:pt modelId="{40954E0E-9C7E-43E7-98C0-3D611E8E5E5D}" type="pres">
      <dgm:prSet presAssocID="{3CBEA2FA-7B28-4E5C-8049-E0ABABD00D86}" presName="sibTrans" presStyleCnt="0"/>
      <dgm:spPr/>
    </dgm:pt>
    <dgm:pt modelId="{551E53F7-1620-44A3-AD61-226B78886C6B}" type="pres">
      <dgm:prSet presAssocID="{244719F9-44DE-428F-8D13-98EF379C4CB3}" presName="node" presStyleLbl="node1" presStyleIdx="5" presStyleCnt="8">
        <dgm:presLayoutVars>
          <dgm:bulletEnabled val="1"/>
        </dgm:presLayoutVars>
      </dgm:prSet>
      <dgm:spPr/>
    </dgm:pt>
    <dgm:pt modelId="{BAC91BDB-74B0-450E-984E-0A1E91485047}" type="pres">
      <dgm:prSet presAssocID="{C53D16C4-91E4-4A20-8F58-1A392B7867E4}" presName="sibTrans" presStyleCnt="0"/>
      <dgm:spPr/>
    </dgm:pt>
    <dgm:pt modelId="{4B1138FE-AE3B-471C-9752-E52DD4B01D35}" type="pres">
      <dgm:prSet presAssocID="{35208CE7-7990-4241-850B-2B9E3EA2857B}" presName="node" presStyleLbl="node1" presStyleIdx="6" presStyleCnt="8">
        <dgm:presLayoutVars>
          <dgm:bulletEnabled val="1"/>
        </dgm:presLayoutVars>
      </dgm:prSet>
      <dgm:spPr/>
    </dgm:pt>
    <dgm:pt modelId="{0B831317-3850-41D1-B77E-74578F5B8425}" type="pres">
      <dgm:prSet presAssocID="{F75724DE-FDA3-45BF-AA0C-C2D365E96DBB}" presName="sibTrans" presStyleCnt="0"/>
      <dgm:spPr/>
    </dgm:pt>
    <dgm:pt modelId="{FDC8CC01-DB9C-4830-BF6D-1DC503372AD2}" type="pres">
      <dgm:prSet presAssocID="{70C76802-1D9C-4E6F-8708-7BA8B3276C2C}" presName="node" presStyleLbl="node1" presStyleIdx="7" presStyleCnt="8">
        <dgm:presLayoutVars>
          <dgm:bulletEnabled val="1"/>
        </dgm:presLayoutVars>
      </dgm:prSet>
      <dgm:spPr/>
    </dgm:pt>
  </dgm:ptLst>
  <dgm:cxnLst>
    <dgm:cxn modelId="{3AFE9312-7944-4D9D-ADCF-3F402C274043}" type="presOf" srcId="{35208CE7-7990-4241-850B-2B9E3EA2857B}" destId="{4B1138FE-AE3B-471C-9752-E52DD4B01D35}" srcOrd="0" destOrd="0" presId="urn:microsoft.com/office/officeart/2005/8/layout/default"/>
    <dgm:cxn modelId="{EB40D719-2992-4E84-B98B-A6CF0D09B746}" srcId="{3908B727-167F-4241-BC2E-24A788064629}" destId="{70C76802-1D9C-4E6F-8708-7BA8B3276C2C}" srcOrd="7"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60F50323-20E4-44FD-9C55-A6E9FF655B23}" type="presOf" srcId="{244719F9-44DE-428F-8D13-98EF379C4CB3}" destId="{551E53F7-1620-44A3-AD61-226B78886C6B}" srcOrd="0" destOrd="0" presId="urn:microsoft.com/office/officeart/2005/8/layout/default"/>
    <dgm:cxn modelId="{F947E165-29A9-4795-B7D6-3DE305C75D04}" type="presOf" srcId="{15BE1474-95C6-4F02-9F67-61A5110C05FC}" destId="{0DAF129D-D5D6-4B98-B504-22C9424B6702}" srcOrd="0" destOrd="0" presId="urn:microsoft.com/office/officeart/2005/8/layout/default"/>
    <dgm:cxn modelId="{2FD6954F-3AD2-44AD-B937-112027B64609}" srcId="{3908B727-167F-4241-BC2E-24A788064629}" destId="{244719F9-44DE-428F-8D13-98EF379C4CB3}" srcOrd="5" destOrd="0" parTransId="{72062D37-46F5-46D8-9B47-EE88797CE306}" sibTransId="{C53D16C4-91E4-4A20-8F58-1A392B7867E4}"/>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2"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BF85FEA2-BDCC-41A0-93F0-A0F028DC707C}" srcId="{3908B727-167F-4241-BC2E-24A788064629}" destId="{35208CE7-7990-4241-850B-2B9E3EA2857B}" srcOrd="6" destOrd="0" parTransId="{81D532E0-BD42-4798-85A5-47CEE19BABB0}" sibTransId="{F75724DE-FDA3-45BF-AA0C-C2D365E96DBB}"/>
    <dgm:cxn modelId="{D8F07EA7-F138-430D-833E-7062C0852619}" srcId="{3908B727-167F-4241-BC2E-24A788064629}" destId="{15BE1474-95C6-4F02-9F67-61A5110C05FC}" srcOrd="3" destOrd="0" parTransId="{5290819C-F62F-4D61-9833-A859BF82FD39}" sibTransId="{6FD13F35-D2F0-40C7-899E-329E7CAD7F59}"/>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2461C9E6-1F19-4957-B511-6D1C3C56B3E0}" srcId="{3908B727-167F-4241-BC2E-24A788064629}" destId="{0D4EEE32-CEB7-4378-8215-EF5B62245BB1}" srcOrd="1" destOrd="0" parTransId="{134814F5-137E-4598-BF70-B2AADDEE0C67}" sibTransId="{4851E7D4-2847-4C9D-BDE1-59010BC9265C}"/>
    <dgm:cxn modelId="{9D7CE8E9-3AA1-4E39-9393-300C2DE8CC51}" type="presOf" srcId="{0D4EEE32-CEB7-4378-8215-EF5B62245BB1}" destId="{FF5E76B2-DFCB-4BDD-911D-78C8E6EF658C}" srcOrd="0" destOrd="0" presId="urn:microsoft.com/office/officeart/2005/8/layout/default"/>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434456B9-1615-4028-9684-3BFC331DCDC5}" type="presParOf" srcId="{727A390B-A136-4EF9-80B9-863383629175}" destId="{FF5E76B2-DFCB-4BDD-911D-78C8E6EF658C}" srcOrd="2" destOrd="0" presId="urn:microsoft.com/office/officeart/2005/8/layout/default"/>
    <dgm:cxn modelId="{D23906F2-1017-410C-9F69-A7D614BA6EAF}" type="presParOf" srcId="{727A390B-A136-4EF9-80B9-863383629175}" destId="{3D10F8ED-4DF8-4927-BAFA-73CF0BF8C93E}" srcOrd="3" destOrd="0" presId="urn:microsoft.com/office/officeart/2005/8/layout/default"/>
    <dgm:cxn modelId="{61A8C701-E19F-45E4-A13F-1FB0F0A6ED62}" type="presParOf" srcId="{727A390B-A136-4EF9-80B9-863383629175}" destId="{E20FA25B-DCDB-4FDA-92A5-2F5AFA68CB2F}" srcOrd="4" destOrd="0" presId="urn:microsoft.com/office/officeart/2005/8/layout/default"/>
    <dgm:cxn modelId="{913F195A-510E-4DFF-89E4-D757578701C9}" type="presParOf" srcId="{727A390B-A136-4EF9-80B9-863383629175}" destId="{CC7137E2-6995-4AAD-BF3F-D76D51F97F5D}" srcOrd="5" destOrd="0" presId="urn:microsoft.com/office/officeart/2005/8/layout/default"/>
    <dgm:cxn modelId="{28F14631-8373-49A7-B38B-21150D410167}" type="presParOf" srcId="{727A390B-A136-4EF9-80B9-863383629175}" destId="{0DAF129D-D5D6-4B98-B504-22C9424B6702}" srcOrd="6" destOrd="0" presId="urn:microsoft.com/office/officeart/2005/8/layout/default"/>
    <dgm:cxn modelId="{9CEA356E-4C73-4497-819B-CFE291EA8232}" type="presParOf" srcId="{727A390B-A136-4EF9-80B9-863383629175}" destId="{79077C20-EFFA-4083-B7A4-C73580E2551E}"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549E4780-DE00-4B47-B477-074333B780FB}" type="presParOf" srcId="{727A390B-A136-4EF9-80B9-863383629175}" destId="{551E53F7-1620-44A3-AD61-226B78886C6B}" srcOrd="10" destOrd="0" presId="urn:microsoft.com/office/officeart/2005/8/layout/default"/>
    <dgm:cxn modelId="{F081B0F8-BA55-4E02-9A08-97C1FC095E6F}" type="presParOf" srcId="{727A390B-A136-4EF9-80B9-863383629175}" destId="{BAC91BDB-74B0-450E-984E-0A1E91485047}" srcOrd="11" destOrd="0" presId="urn:microsoft.com/office/officeart/2005/8/layout/default"/>
    <dgm:cxn modelId="{16A4217C-E31C-4A18-AF8B-E4F6421895B6}" type="presParOf" srcId="{727A390B-A136-4EF9-80B9-863383629175}" destId="{4B1138FE-AE3B-471C-9752-E52DD4B01D35}" srcOrd="12" destOrd="0" presId="urn:microsoft.com/office/officeart/2005/8/layout/default"/>
    <dgm:cxn modelId="{63781003-8A80-406B-A840-45C66E8CFBE2}" type="presParOf" srcId="{727A390B-A136-4EF9-80B9-863383629175}" destId="{0B831317-3850-41D1-B77E-74578F5B8425}" srcOrd="13" destOrd="0" presId="urn:microsoft.com/office/officeart/2005/8/layout/default"/>
    <dgm:cxn modelId="{8EEA6D5B-28FB-48D8-9036-F00342411666}" type="presParOf" srcId="{727A390B-A136-4EF9-80B9-863383629175}" destId="{FDC8CC01-DB9C-4830-BF6D-1DC503372AD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39828F7-C251-47A7-A37D-0706B7952339}"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n-US"/>
        </a:p>
      </dgm:t>
    </dgm:pt>
    <dgm:pt modelId="{CD255F40-B373-4BA3-9A1D-113262931FAD}">
      <dgm:prSet phldrT="[Text]" phldr="0"/>
      <dgm:spPr/>
      <dgm:t>
        <a:bodyPr/>
        <a:lstStyle/>
        <a:p>
          <a:r>
            <a:rPr lang="en-US" dirty="0"/>
            <a:t>SQL Configuration</a:t>
          </a:r>
        </a:p>
      </dgm:t>
    </dgm:pt>
    <dgm:pt modelId="{E67DA143-1F63-4BD1-B98E-3EE4946CEF6E}" type="parTrans" cxnId="{B0D63F7F-EE32-42A4-9E01-131027910B9F}">
      <dgm:prSet/>
      <dgm:spPr/>
      <dgm:t>
        <a:bodyPr/>
        <a:lstStyle/>
        <a:p>
          <a:endParaRPr lang="en-US"/>
        </a:p>
      </dgm:t>
    </dgm:pt>
    <dgm:pt modelId="{DDBF66AC-0F95-42FF-B7CA-7CD89EB50B39}" type="sibTrans" cxnId="{B0D63F7F-EE32-42A4-9E01-131027910B9F}">
      <dgm:prSet/>
      <dgm:spPr/>
      <dgm:t>
        <a:bodyPr/>
        <a:lstStyle/>
        <a:p>
          <a:endParaRPr lang="en-US"/>
        </a:p>
      </dgm:t>
    </dgm:pt>
    <dgm:pt modelId="{1DEE7DA5-590A-48C5-82C9-92997446A24E}">
      <dgm:prSet phldrT="[Text]" phldr="0"/>
      <dgm:spPr/>
      <dgm:t>
        <a:bodyPr/>
        <a:lstStyle/>
        <a:p>
          <a:r>
            <a:rPr lang="en-US" dirty="0"/>
            <a:t>Tempdb</a:t>
          </a:r>
        </a:p>
      </dgm:t>
    </dgm:pt>
    <dgm:pt modelId="{FAD72379-6654-4759-8F54-502179B83364}" type="parTrans" cxnId="{5A18FE0F-914A-4501-9BE5-C49F05DB242F}">
      <dgm:prSet/>
      <dgm:spPr/>
      <dgm:t>
        <a:bodyPr/>
        <a:lstStyle/>
        <a:p>
          <a:endParaRPr lang="en-US"/>
        </a:p>
      </dgm:t>
    </dgm:pt>
    <dgm:pt modelId="{DE10FA19-63B3-4DB5-A693-60D48B98A789}" type="sibTrans" cxnId="{5A18FE0F-914A-4501-9BE5-C49F05DB242F}">
      <dgm:prSet/>
      <dgm:spPr/>
      <dgm:t>
        <a:bodyPr/>
        <a:lstStyle/>
        <a:p>
          <a:endParaRPr lang="en-US"/>
        </a:p>
      </dgm:t>
    </dgm:pt>
    <dgm:pt modelId="{5A558355-A6BD-4CA2-B892-94DE97089C5B}">
      <dgm:prSet phldrT="[Text]" phldr="0"/>
      <dgm:spPr/>
      <dgm:t>
        <a:bodyPr/>
        <a:lstStyle/>
        <a:p>
          <a:r>
            <a:rPr lang="en-US" dirty="0"/>
            <a:t>Admin tasks</a:t>
          </a:r>
        </a:p>
      </dgm:t>
    </dgm:pt>
    <dgm:pt modelId="{E0681B5D-B2C0-4F45-BC45-2CC533E58296}" type="parTrans" cxnId="{256AA017-B197-4F2F-B3A6-30F7487FEDFB}">
      <dgm:prSet/>
      <dgm:spPr/>
      <dgm:t>
        <a:bodyPr/>
        <a:lstStyle/>
        <a:p>
          <a:endParaRPr lang="en-US"/>
        </a:p>
      </dgm:t>
    </dgm:pt>
    <dgm:pt modelId="{A3847E49-D14C-4E93-80D0-FA72B3435012}" type="sibTrans" cxnId="{256AA017-B197-4F2F-B3A6-30F7487FEDFB}">
      <dgm:prSet/>
      <dgm:spPr/>
      <dgm:t>
        <a:bodyPr/>
        <a:lstStyle/>
        <a:p>
          <a:endParaRPr lang="en-US"/>
        </a:p>
      </dgm:t>
    </dgm:pt>
    <dgm:pt modelId="{AD9DBB50-63B9-4C18-B6B5-224EE54682B5}">
      <dgm:prSet phldrT="[Text]" phldr="0"/>
      <dgm:spPr/>
      <dgm:t>
        <a:bodyPr/>
        <a:lstStyle/>
        <a:p>
          <a:r>
            <a:rPr lang="en-US" dirty="0"/>
            <a:t>Query Store</a:t>
          </a:r>
        </a:p>
      </dgm:t>
    </dgm:pt>
    <dgm:pt modelId="{2FB08ADF-4EB5-4B32-963E-592E7541C619}" type="parTrans" cxnId="{34135379-97BB-42EA-AA64-8ED9AA49319E}">
      <dgm:prSet/>
      <dgm:spPr/>
      <dgm:t>
        <a:bodyPr/>
        <a:lstStyle/>
        <a:p>
          <a:endParaRPr lang="en-US"/>
        </a:p>
      </dgm:t>
    </dgm:pt>
    <dgm:pt modelId="{9AAF3B2A-AD63-4810-9DC2-BC70D8C4B75D}" type="sibTrans" cxnId="{34135379-97BB-42EA-AA64-8ED9AA49319E}">
      <dgm:prSet/>
      <dgm:spPr/>
      <dgm:t>
        <a:bodyPr/>
        <a:lstStyle/>
        <a:p>
          <a:endParaRPr lang="en-US"/>
        </a:p>
      </dgm:t>
    </dgm:pt>
    <dgm:pt modelId="{37969377-F522-4566-A0F5-CF1AAF20064D}">
      <dgm:prSet phldrT="[Text]" phldr="0"/>
      <dgm:spPr/>
      <dgm:t>
        <a:bodyPr/>
        <a:lstStyle/>
        <a:p>
          <a:r>
            <a:rPr lang="en-US" dirty="0"/>
            <a:t>System health</a:t>
          </a:r>
        </a:p>
      </dgm:t>
    </dgm:pt>
    <dgm:pt modelId="{A72B8D9C-245C-4814-B8AC-76B3BAC28E7F}" type="parTrans" cxnId="{5058155F-AF8D-4511-A00A-635682CF0F58}">
      <dgm:prSet/>
      <dgm:spPr/>
      <dgm:t>
        <a:bodyPr/>
        <a:lstStyle/>
        <a:p>
          <a:endParaRPr lang="en-US"/>
        </a:p>
      </dgm:t>
    </dgm:pt>
    <dgm:pt modelId="{5BADD569-5311-4DB1-A4D9-53CE857D7EA8}" type="sibTrans" cxnId="{5058155F-AF8D-4511-A00A-635682CF0F58}">
      <dgm:prSet/>
      <dgm:spPr/>
      <dgm:t>
        <a:bodyPr/>
        <a:lstStyle/>
        <a:p>
          <a:endParaRPr lang="en-US"/>
        </a:p>
      </dgm:t>
    </dgm:pt>
    <dgm:pt modelId="{745B4882-36C5-4642-B3C9-FC8331F10557}">
      <dgm:prSet phldrT="[Text]" phldr="0"/>
      <dgm:spPr/>
      <dgm:t>
        <a:bodyPr/>
        <a:lstStyle/>
        <a:p>
          <a:r>
            <a:rPr lang="en-US" dirty="0"/>
            <a:t>sp_configure</a:t>
          </a:r>
        </a:p>
      </dgm:t>
    </dgm:pt>
    <dgm:pt modelId="{FEB3BB9E-5665-4C12-9DCD-45FEEBE339A5}" type="parTrans" cxnId="{67EA8939-DB0E-4E5A-93E3-F5CB4E3AB357}">
      <dgm:prSet/>
      <dgm:spPr/>
      <dgm:t>
        <a:bodyPr/>
        <a:lstStyle/>
        <a:p>
          <a:endParaRPr lang="en-US"/>
        </a:p>
      </dgm:t>
    </dgm:pt>
    <dgm:pt modelId="{42D73B47-39FF-456E-B1AF-203EDF4A574F}" type="sibTrans" cxnId="{67EA8939-DB0E-4E5A-93E3-F5CB4E3AB357}">
      <dgm:prSet/>
      <dgm:spPr/>
      <dgm:t>
        <a:bodyPr/>
        <a:lstStyle/>
        <a:p>
          <a:endParaRPr lang="en-US"/>
        </a:p>
      </dgm:t>
    </dgm:pt>
    <dgm:pt modelId="{5C1A9881-0125-4633-9006-AA7888E60F70}">
      <dgm:prSet phldrT="[Text]" phldr="0"/>
      <dgm:spPr/>
      <dgm:t>
        <a:bodyPr/>
        <a:lstStyle/>
        <a:p>
          <a:r>
            <a:rPr lang="en-US" dirty="0"/>
            <a:t>Trace flags</a:t>
          </a:r>
        </a:p>
      </dgm:t>
    </dgm:pt>
    <dgm:pt modelId="{68A2418D-63F8-4701-826B-516F602C8B19}" type="parTrans" cxnId="{A262FAA9-9068-42ED-A2EB-4AC9E7E1DDFF}">
      <dgm:prSet/>
      <dgm:spPr/>
      <dgm:t>
        <a:bodyPr/>
        <a:lstStyle/>
        <a:p>
          <a:endParaRPr lang="en-US"/>
        </a:p>
      </dgm:t>
    </dgm:pt>
    <dgm:pt modelId="{85A12624-1FAB-4EA1-83E0-C41E75A4D70A}" type="sibTrans" cxnId="{A262FAA9-9068-42ED-A2EB-4AC9E7E1DDFF}">
      <dgm:prSet/>
      <dgm:spPr/>
      <dgm:t>
        <a:bodyPr/>
        <a:lstStyle/>
        <a:p>
          <a:endParaRPr lang="en-US"/>
        </a:p>
      </dgm:t>
    </dgm:pt>
    <dgm:pt modelId="{3B83D9D5-B823-43C0-9EE5-E1358D61D70B}">
      <dgm:prSet phldrT="[Text]" phldr="0"/>
      <dgm:spPr/>
      <dgm:t>
        <a:bodyPr/>
        <a:lstStyle/>
        <a:p>
          <a:r>
            <a:rPr lang="en-US" dirty="0"/>
            <a:t>DMVs</a:t>
          </a:r>
        </a:p>
      </dgm:t>
    </dgm:pt>
    <dgm:pt modelId="{161D6D03-80F6-412E-9EC5-9806E18517D4}" type="parTrans" cxnId="{E0548893-C673-4EC4-B5A8-3C23C011C1B3}">
      <dgm:prSet/>
      <dgm:spPr/>
      <dgm:t>
        <a:bodyPr/>
        <a:lstStyle/>
        <a:p>
          <a:endParaRPr lang="en-US"/>
        </a:p>
      </dgm:t>
    </dgm:pt>
    <dgm:pt modelId="{2251E599-A645-40E0-97E4-D0466C6BBFF2}" type="sibTrans" cxnId="{E0548893-C673-4EC4-B5A8-3C23C011C1B3}">
      <dgm:prSet/>
      <dgm:spPr/>
      <dgm:t>
        <a:bodyPr/>
        <a:lstStyle/>
        <a:p>
          <a:endParaRPr lang="en-US"/>
        </a:p>
      </dgm:t>
    </dgm:pt>
    <dgm:pt modelId="{9B06EC92-88EA-43FA-BB56-285B481CA1FC}">
      <dgm:prSet phldrT="[Text]" phldr="0"/>
      <dgm:spPr/>
      <dgm:t>
        <a:bodyPr/>
        <a:lstStyle/>
        <a:p>
          <a:r>
            <a:rPr lang="en-US" dirty="0"/>
            <a:t>Extended Events</a:t>
          </a:r>
        </a:p>
      </dgm:t>
    </dgm:pt>
    <dgm:pt modelId="{3808241A-407C-4134-9B4B-D97F3B76942B}" type="parTrans" cxnId="{5602258B-DE8D-4F08-92C9-3116F685FC33}">
      <dgm:prSet/>
      <dgm:spPr/>
      <dgm:t>
        <a:bodyPr/>
        <a:lstStyle/>
        <a:p>
          <a:endParaRPr lang="en-US"/>
        </a:p>
      </dgm:t>
    </dgm:pt>
    <dgm:pt modelId="{8289DFF5-E523-4314-A096-AEB272333317}" type="sibTrans" cxnId="{5602258B-DE8D-4F08-92C9-3116F685FC33}">
      <dgm:prSet/>
      <dgm:spPr/>
      <dgm:t>
        <a:bodyPr/>
        <a:lstStyle/>
        <a:p>
          <a:endParaRPr lang="en-US"/>
        </a:p>
      </dgm:t>
    </dgm:pt>
    <dgm:pt modelId="{01B40A2C-A375-46FF-AEAD-B9F76F6834C7}">
      <dgm:prSet phldrT="[Text]" phldr="0"/>
      <dgm:spPr/>
      <dgm:t>
        <a:bodyPr/>
        <a:lstStyle/>
        <a:p>
          <a:r>
            <a:rPr lang="en-US" dirty="0"/>
            <a:t>Dbcompat</a:t>
          </a:r>
        </a:p>
      </dgm:t>
    </dgm:pt>
    <dgm:pt modelId="{6EC750F4-BC0F-4362-9D5C-31A01F16D405}" type="parTrans" cxnId="{A4D227A8-3306-4120-B5FE-943C3C093133}">
      <dgm:prSet/>
      <dgm:spPr/>
      <dgm:t>
        <a:bodyPr/>
        <a:lstStyle/>
        <a:p>
          <a:endParaRPr lang="en-US"/>
        </a:p>
      </dgm:t>
    </dgm:pt>
    <dgm:pt modelId="{B6DD8FB6-4B5B-4F4F-8518-25030C81E56A}" type="sibTrans" cxnId="{A4D227A8-3306-4120-B5FE-943C3C093133}">
      <dgm:prSet/>
      <dgm:spPr/>
      <dgm:t>
        <a:bodyPr/>
        <a:lstStyle/>
        <a:p>
          <a:endParaRPr lang="en-US"/>
        </a:p>
      </dgm:t>
    </dgm:pt>
    <dgm:pt modelId="{A3203560-5B41-4FEF-8F83-8B1A82FFBD24}">
      <dgm:prSet phldrT="[Text]" phldr="0"/>
      <dgm:spPr/>
      <dgm:t>
        <a:bodyPr/>
        <a:lstStyle/>
        <a:p>
          <a:r>
            <a:rPr lang="en-US" dirty="0"/>
            <a:t>DBCC CHECKDB</a:t>
          </a:r>
        </a:p>
      </dgm:t>
    </dgm:pt>
    <dgm:pt modelId="{32DB6D34-676C-4003-AEF1-2CA396D78B50}" type="parTrans" cxnId="{88183DA3-A217-4A93-B320-8AD0556AF58F}">
      <dgm:prSet/>
      <dgm:spPr/>
      <dgm:t>
        <a:bodyPr/>
        <a:lstStyle/>
        <a:p>
          <a:endParaRPr lang="en-US"/>
        </a:p>
      </dgm:t>
    </dgm:pt>
    <dgm:pt modelId="{8CB57262-A255-4D1C-BB4F-4FC4FBC7590A}" type="sibTrans" cxnId="{88183DA3-A217-4A93-B320-8AD0556AF58F}">
      <dgm:prSet/>
      <dgm:spPr/>
      <dgm:t>
        <a:bodyPr/>
        <a:lstStyle/>
        <a:p>
          <a:endParaRPr lang="en-US"/>
        </a:p>
      </dgm:t>
    </dgm:pt>
    <dgm:pt modelId="{7EB9FEF0-E5AF-4CEC-BFA0-00EAE0443D51}" type="pres">
      <dgm:prSet presAssocID="{F39828F7-C251-47A7-A37D-0706B7952339}" presName="theList" presStyleCnt="0">
        <dgm:presLayoutVars>
          <dgm:dir/>
          <dgm:animLvl val="lvl"/>
          <dgm:resizeHandles val="exact"/>
        </dgm:presLayoutVars>
      </dgm:prSet>
      <dgm:spPr/>
    </dgm:pt>
    <dgm:pt modelId="{682DC842-0DE7-4E06-9062-9C6B660264BE}" type="pres">
      <dgm:prSet presAssocID="{CD255F40-B373-4BA3-9A1D-113262931FAD}" presName="compNode" presStyleCnt="0"/>
      <dgm:spPr/>
    </dgm:pt>
    <dgm:pt modelId="{BF18C2E0-F263-4CFB-899E-3D54E5CF0357}" type="pres">
      <dgm:prSet presAssocID="{CD255F40-B373-4BA3-9A1D-113262931FAD}" presName="aNode" presStyleLbl="bgShp" presStyleIdx="0" presStyleCnt="2"/>
      <dgm:spPr/>
    </dgm:pt>
    <dgm:pt modelId="{28D93103-7DB8-4D0F-8B1B-5CF485A9052F}" type="pres">
      <dgm:prSet presAssocID="{CD255F40-B373-4BA3-9A1D-113262931FAD}" presName="textNode" presStyleLbl="bgShp" presStyleIdx="0" presStyleCnt="2"/>
      <dgm:spPr/>
    </dgm:pt>
    <dgm:pt modelId="{3DBA0D93-BFD3-4343-AB63-6AFF24450EFA}" type="pres">
      <dgm:prSet presAssocID="{CD255F40-B373-4BA3-9A1D-113262931FAD}" presName="compChildNode" presStyleCnt="0"/>
      <dgm:spPr/>
    </dgm:pt>
    <dgm:pt modelId="{46865C89-465E-4064-8DBA-4E9A3762B4E8}" type="pres">
      <dgm:prSet presAssocID="{CD255F40-B373-4BA3-9A1D-113262931FAD}" presName="theInnerList" presStyleCnt="0"/>
      <dgm:spPr/>
    </dgm:pt>
    <dgm:pt modelId="{91969A14-77C1-4711-9003-65EFCE30D1BC}" type="pres">
      <dgm:prSet presAssocID="{1DEE7DA5-590A-48C5-82C9-92997446A24E}" presName="childNode" presStyleLbl="node1" presStyleIdx="0" presStyleCnt="9">
        <dgm:presLayoutVars>
          <dgm:bulletEnabled val="1"/>
        </dgm:presLayoutVars>
      </dgm:prSet>
      <dgm:spPr/>
    </dgm:pt>
    <dgm:pt modelId="{4D675B3D-A1CD-4E3F-A31F-028949503EEE}" type="pres">
      <dgm:prSet presAssocID="{1DEE7DA5-590A-48C5-82C9-92997446A24E}" presName="aSpace2" presStyleCnt="0"/>
      <dgm:spPr/>
    </dgm:pt>
    <dgm:pt modelId="{BF51CE98-2804-4A5F-919F-2603549E153D}" type="pres">
      <dgm:prSet presAssocID="{745B4882-36C5-4642-B3C9-FC8331F10557}" presName="childNode" presStyleLbl="node1" presStyleIdx="1" presStyleCnt="9">
        <dgm:presLayoutVars>
          <dgm:bulletEnabled val="1"/>
        </dgm:presLayoutVars>
      </dgm:prSet>
      <dgm:spPr/>
    </dgm:pt>
    <dgm:pt modelId="{BE513EE7-5011-4B95-AEAB-C52E53558F5A}" type="pres">
      <dgm:prSet presAssocID="{745B4882-36C5-4642-B3C9-FC8331F10557}" presName="aSpace2" presStyleCnt="0"/>
      <dgm:spPr/>
    </dgm:pt>
    <dgm:pt modelId="{046A8E06-7E8D-49C2-B247-9384D2997957}" type="pres">
      <dgm:prSet presAssocID="{5C1A9881-0125-4633-9006-AA7888E60F70}" presName="childNode" presStyleLbl="node1" presStyleIdx="2" presStyleCnt="9">
        <dgm:presLayoutVars>
          <dgm:bulletEnabled val="1"/>
        </dgm:presLayoutVars>
      </dgm:prSet>
      <dgm:spPr/>
    </dgm:pt>
    <dgm:pt modelId="{D39E9A03-4FC6-4832-9F52-9988D9CEF193}" type="pres">
      <dgm:prSet presAssocID="{5C1A9881-0125-4633-9006-AA7888E60F70}" presName="aSpace2" presStyleCnt="0"/>
      <dgm:spPr/>
    </dgm:pt>
    <dgm:pt modelId="{839F20B4-E767-4046-87B0-BCFA788AD5BB}" type="pres">
      <dgm:prSet presAssocID="{01B40A2C-A375-46FF-AEAD-B9F76F6834C7}" presName="childNode" presStyleLbl="node1" presStyleIdx="3" presStyleCnt="9">
        <dgm:presLayoutVars>
          <dgm:bulletEnabled val="1"/>
        </dgm:presLayoutVars>
      </dgm:prSet>
      <dgm:spPr/>
    </dgm:pt>
    <dgm:pt modelId="{A5BC5A73-EB12-4C18-B5BA-BD6A90429784}" type="pres">
      <dgm:prSet presAssocID="{CD255F40-B373-4BA3-9A1D-113262931FAD}" presName="aSpace" presStyleCnt="0"/>
      <dgm:spPr/>
    </dgm:pt>
    <dgm:pt modelId="{7977AC0C-1738-4C50-9885-706CE926C211}" type="pres">
      <dgm:prSet presAssocID="{5A558355-A6BD-4CA2-B892-94DE97089C5B}" presName="compNode" presStyleCnt="0"/>
      <dgm:spPr/>
    </dgm:pt>
    <dgm:pt modelId="{215202AC-A0A5-4F41-A03E-EDC65967D238}" type="pres">
      <dgm:prSet presAssocID="{5A558355-A6BD-4CA2-B892-94DE97089C5B}" presName="aNode" presStyleLbl="bgShp" presStyleIdx="1" presStyleCnt="2"/>
      <dgm:spPr/>
    </dgm:pt>
    <dgm:pt modelId="{3FCCF3E7-C06F-42A6-8679-51328910395D}" type="pres">
      <dgm:prSet presAssocID="{5A558355-A6BD-4CA2-B892-94DE97089C5B}" presName="textNode" presStyleLbl="bgShp" presStyleIdx="1" presStyleCnt="2"/>
      <dgm:spPr/>
    </dgm:pt>
    <dgm:pt modelId="{C062D333-17A2-4F5F-91D5-28BE3297A99D}" type="pres">
      <dgm:prSet presAssocID="{5A558355-A6BD-4CA2-B892-94DE97089C5B}" presName="compChildNode" presStyleCnt="0"/>
      <dgm:spPr/>
    </dgm:pt>
    <dgm:pt modelId="{65FF2CF1-0E30-4883-B72B-D64392940B60}" type="pres">
      <dgm:prSet presAssocID="{5A558355-A6BD-4CA2-B892-94DE97089C5B}" presName="theInnerList" presStyleCnt="0"/>
      <dgm:spPr/>
    </dgm:pt>
    <dgm:pt modelId="{5FC5D520-495F-4C36-B73B-196AFB47F107}" type="pres">
      <dgm:prSet presAssocID="{AD9DBB50-63B9-4C18-B6B5-224EE54682B5}" presName="childNode" presStyleLbl="node1" presStyleIdx="4" presStyleCnt="9">
        <dgm:presLayoutVars>
          <dgm:bulletEnabled val="1"/>
        </dgm:presLayoutVars>
      </dgm:prSet>
      <dgm:spPr/>
    </dgm:pt>
    <dgm:pt modelId="{F07AF825-A2EF-4C33-9793-BEB7C028BBAC}" type="pres">
      <dgm:prSet presAssocID="{AD9DBB50-63B9-4C18-B6B5-224EE54682B5}" presName="aSpace2" presStyleCnt="0"/>
      <dgm:spPr/>
    </dgm:pt>
    <dgm:pt modelId="{DC0C6E56-E7FD-4865-BD83-1FB04D993605}" type="pres">
      <dgm:prSet presAssocID="{3B83D9D5-B823-43C0-9EE5-E1358D61D70B}" presName="childNode" presStyleLbl="node1" presStyleIdx="5" presStyleCnt="9">
        <dgm:presLayoutVars>
          <dgm:bulletEnabled val="1"/>
        </dgm:presLayoutVars>
      </dgm:prSet>
      <dgm:spPr/>
    </dgm:pt>
    <dgm:pt modelId="{3FAEB645-6DFF-4CB2-B6D0-1C5A21E170E4}" type="pres">
      <dgm:prSet presAssocID="{3B83D9D5-B823-43C0-9EE5-E1358D61D70B}" presName="aSpace2" presStyleCnt="0"/>
      <dgm:spPr/>
    </dgm:pt>
    <dgm:pt modelId="{E00AD399-1EC4-4E74-B25F-5E17348549FC}" type="pres">
      <dgm:prSet presAssocID="{9B06EC92-88EA-43FA-BB56-285B481CA1FC}" presName="childNode" presStyleLbl="node1" presStyleIdx="6" presStyleCnt="9">
        <dgm:presLayoutVars>
          <dgm:bulletEnabled val="1"/>
        </dgm:presLayoutVars>
      </dgm:prSet>
      <dgm:spPr/>
    </dgm:pt>
    <dgm:pt modelId="{650ACE83-7B15-4EC1-AAC4-12042C0011E0}" type="pres">
      <dgm:prSet presAssocID="{9B06EC92-88EA-43FA-BB56-285B481CA1FC}" presName="aSpace2" presStyleCnt="0"/>
      <dgm:spPr/>
    </dgm:pt>
    <dgm:pt modelId="{57941458-A80C-4799-8F7B-43A4C1F2A2B9}" type="pres">
      <dgm:prSet presAssocID="{37969377-F522-4566-A0F5-CF1AAF20064D}" presName="childNode" presStyleLbl="node1" presStyleIdx="7" presStyleCnt="9">
        <dgm:presLayoutVars>
          <dgm:bulletEnabled val="1"/>
        </dgm:presLayoutVars>
      </dgm:prSet>
      <dgm:spPr/>
    </dgm:pt>
    <dgm:pt modelId="{253FBE41-DF20-4E32-B9AB-BFD2CC7E047B}" type="pres">
      <dgm:prSet presAssocID="{37969377-F522-4566-A0F5-CF1AAF20064D}" presName="aSpace2" presStyleCnt="0"/>
      <dgm:spPr/>
    </dgm:pt>
    <dgm:pt modelId="{5102B7A6-7749-467C-AFD7-75096E726A4C}" type="pres">
      <dgm:prSet presAssocID="{A3203560-5B41-4FEF-8F83-8B1A82FFBD24}" presName="childNode" presStyleLbl="node1" presStyleIdx="8" presStyleCnt="9">
        <dgm:presLayoutVars>
          <dgm:bulletEnabled val="1"/>
        </dgm:presLayoutVars>
      </dgm:prSet>
      <dgm:spPr/>
    </dgm:pt>
  </dgm:ptLst>
  <dgm:cxnLst>
    <dgm:cxn modelId="{5A18FE0F-914A-4501-9BE5-C49F05DB242F}" srcId="{CD255F40-B373-4BA3-9A1D-113262931FAD}" destId="{1DEE7DA5-590A-48C5-82C9-92997446A24E}" srcOrd="0" destOrd="0" parTransId="{FAD72379-6654-4759-8F54-502179B83364}" sibTransId="{DE10FA19-63B3-4DB5-A693-60D48B98A789}"/>
    <dgm:cxn modelId="{256AA017-B197-4F2F-B3A6-30F7487FEDFB}" srcId="{F39828F7-C251-47A7-A37D-0706B7952339}" destId="{5A558355-A6BD-4CA2-B892-94DE97089C5B}" srcOrd="1" destOrd="0" parTransId="{E0681B5D-B2C0-4F45-BC45-2CC533E58296}" sibTransId="{A3847E49-D14C-4E93-80D0-FA72B3435012}"/>
    <dgm:cxn modelId="{66DB1823-04EF-4200-BBA0-066AB7AEDC3A}" type="presOf" srcId="{CD255F40-B373-4BA3-9A1D-113262931FAD}" destId="{BF18C2E0-F263-4CFB-899E-3D54E5CF0357}" srcOrd="0" destOrd="0" presId="urn:microsoft.com/office/officeart/2005/8/layout/lProcess2"/>
    <dgm:cxn modelId="{2E85732C-6BE5-4803-BE80-6C5EA9F53F9C}" type="presOf" srcId="{5A558355-A6BD-4CA2-B892-94DE97089C5B}" destId="{215202AC-A0A5-4F41-A03E-EDC65967D238}" srcOrd="0" destOrd="0" presId="urn:microsoft.com/office/officeart/2005/8/layout/lProcess2"/>
    <dgm:cxn modelId="{67EA8939-DB0E-4E5A-93E3-F5CB4E3AB357}" srcId="{CD255F40-B373-4BA3-9A1D-113262931FAD}" destId="{745B4882-36C5-4642-B3C9-FC8331F10557}" srcOrd="1" destOrd="0" parTransId="{FEB3BB9E-5665-4C12-9DCD-45FEEBE339A5}" sibTransId="{42D73B47-39FF-456E-B1AF-203EDF4A574F}"/>
    <dgm:cxn modelId="{6146193B-B642-447A-943C-3FBB221C3F8A}" type="presOf" srcId="{1DEE7DA5-590A-48C5-82C9-92997446A24E}" destId="{91969A14-77C1-4711-9003-65EFCE30D1BC}" srcOrd="0" destOrd="0" presId="urn:microsoft.com/office/officeart/2005/8/layout/lProcess2"/>
    <dgm:cxn modelId="{5058155F-AF8D-4511-A00A-635682CF0F58}" srcId="{5A558355-A6BD-4CA2-B892-94DE97089C5B}" destId="{37969377-F522-4566-A0F5-CF1AAF20064D}" srcOrd="3" destOrd="0" parTransId="{A72B8D9C-245C-4814-B8AC-76B3BAC28E7F}" sibTransId="{5BADD569-5311-4DB1-A4D9-53CE857D7EA8}"/>
    <dgm:cxn modelId="{B0CCF15F-FEAD-4B45-8A88-8376A60326D1}" type="presOf" srcId="{5C1A9881-0125-4633-9006-AA7888E60F70}" destId="{046A8E06-7E8D-49C2-B247-9384D2997957}" srcOrd="0" destOrd="0" presId="urn:microsoft.com/office/officeart/2005/8/layout/lProcess2"/>
    <dgm:cxn modelId="{7E462D72-3C10-490A-9068-1F2E973DCCC0}" type="presOf" srcId="{01B40A2C-A375-46FF-AEAD-B9F76F6834C7}" destId="{839F20B4-E767-4046-87B0-BCFA788AD5BB}" srcOrd="0" destOrd="0" presId="urn:microsoft.com/office/officeart/2005/8/layout/lProcess2"/>
    <dgm:cxn modelId="{B5E8CD78-E922-42AE-BD03-8ABF43CC2821}" type="presOf" srcId="{5A558355-A6BD-4CA2-B892-94DE97089C5B}" destId="{3FCCF3E7-C06F-42A6-8679-51328910395D}" srcOrd="1" destOrd="0" presId="urn:microsoft.com/office/officeart/2005/8/layout/lProcess2"/>
    <dgm:cxn modelId="{34135379-97BB-42EA-AA64-8ED9AA49319E}" srcId="{5A558355-A6BD-4CA2-B892-94DE97089C5B}" destId="{AD9DBB50-63B9-4C18-B6B5-224EE54682B5}" srcOrd="0" destOrd="0" parTransId="{2FB08ADF-4EB5-4B32-963E-592E7541C619}" sibTransId="{9AAF3B2A-AD63-4810-9DC2-BC70D8C4B75D}"/>
    <dgm:cxn modelId="{52808D7A-54E7-454A-82EA-D9B8997E499D}" type="presOf" srcId="{9B06EC92-88EA-43FA-BB56-285B481CA1FC}" destId="{E00AD399-1EC4-4E74-B25F-5E17348549FC}" srcOrd="0" destOrd="0" presId="urn:microsoft.com/office/officeart/2005/8/layout/lProcess2"/>
    <dgm:cxn modelId="{B0D63F7F-EE32-42A4-9E01-131027910B9F}" srcId="{F39828F7-C251-47A7-A37D-0706B7952339}" destId="{CD255F40-B373-4BA3-9A1D-113262931FAD}" srcOrd="0" destOrd="0" parTransId="{E67DA143-1F63-4BD1-B98E-3EE4946CEF6E}" sibTransId="{DDBF66AC-0F95-42FF-B7CA-7CD89EB50B39}"/>
    <dgm:cxn modelId="{6BA93285-6FEA-4068-9903-E4D33B903597}" type="presOf" srcId="{3B83D9D5-B823-43C0-9EE5-E1358D61D70B}" destId="{DC0C6E56-E7FD-4865-BD83-1FB04D993605}" srcOrd="0" destOrd="0" presId="urn:microsoft.com/office/officeart/2005/8/layout/lProcess2"/>
    <dgm:cxn modelId="{C8758E8A-4C3C-448F-8749-09DDDE1446C9}" type="presOf" srcId="{F39828F7-C251-47A7-A37D-0706B7952339}" destId="{7EB9FEF0-E5AF-4CEC-BFA0-00EAE0443D51}" srcOrd="0" destOrd="0" presId="urn:microsoft.com/office/officeart/2005/8/layout/lProcess2"/>
    <dgm:cxn modelId="{5602258B-DE8D-4F08-92C9-3116F685FC33}" srcId="{5A558355-A6BD-4CA2-B892-94DE97089C5B}" destId="{9B06EC92-88EA-43FA-BB56-285B481CA1FC}" srcOrd="2" destOrd="0" parTransId="{3808241A-407C-4134-9B4B-D97F3B76942B}" sibTransId="{8289DFF5-E523-4314-A096-AEB272333317}"/>
    <dgm:cxn modelId="{0D45418D-30C2-435B-B3B0-E99810196AAD}" type="presOf" srcId="{A3203560-5B41-4FEF-8F83-8B1A82FFBD24}" destId="{5102B7A6-7749-467C-AFD7-75096E726A4C}" srcOrd="0" destOrd="0" presId="urn:microsoft.com/office/officeart/2005/8/layout/lProcess2"/>
    <dgm:cxn modelId="{E0548893-C673-4EC4-B5A8-3C23C011C1B3}" srcId="{5A558355-A6BD-4CA2-B892-94DE97089C5B}" destId="{3B83D9D5-B823-43C0-9EE5-E1358D61D70B}" srcOrd="1" destOrd="0" parTransId="{161D6D03-80F6-412E-9EC5-9806E18517D4}" sibTransId="{2251E599-A645-40E0-97E4-D0466C6BBFF2}"/>
    <dgm:cxn modelId="{88183DA3-A217-4A93-B320-8AD0556AF58F}" srcId="{5A558355-A6BD-4CA2-B892-94DE97089C5B}" destId="{A3203560-5B41-4FEF-8F83-8B1A82FFBD24}" srcOrd="4" destOrd="0" parTransId="{32DB6D34-676C-4003-AEF1-2CA396D78B50}" sibTransId="{8CB57262-A255-4D1C-BB4F-4FC4FBC7590A}"/>
    <dgm:cxn modelId="{A4D227A8-3306-4120-B5FE-943C3C093133}" srcId="{CD255F40-B373-4BA3-9A1D-113262931FAD}" destId="{01B40A2C-A375-46FF-AEAD-B9F76F6834C7}" srcOrd="3" destOrd="0" parTransId="{6EC750F4-BC0F-4362-9D5C-31A01F16D405}" sibTransId="{B6DD8FB6-4B5B-4F4F-8518-25030C81E56A}"/>
    <dgm:cxn modelId="{A262FAA9-9068-42ED-A2EB-4AC9E7E1DDFF}" srcId="{CD255F40-B373-4BA3-9A1D-113262931FAD}" destId="{5C1A9881-0125-4633-9006-AA7888E60F70}" srcOrd="2" destOrd="0" parTransId="{68A2418D-63F8-4701-826B-516F602C8B19}" sibTransId="{85A12624-1FAB-4EA1-83E0-C41E75A4D70A}"/>
    <dgm:cxn modelId="{8640EDB5-BBED-4D26-BC0C-51F39580C59F}" type="presOf" srcId="{CD255F40-B373-4BA3-9A1D-113262931FAD}" destId="{28D93103-7DB8-4D0F-8B1B-5CF485A9052F}" srcOrd="1" destOrd="0" presId="urn:microsoft.com/office/officeart/2005/8/layout/lProcess2"/>
    <dgm:cxn modelId="{635E07B9-5B2B-4BA5-833F-D3338D27D621}" type="presOf" srcId="{AD9DBB50-63B9-4C18-B6B5-224EE54682B5}" destId="{5FC5D520-495F-4C36-B73B-196AFB47F107}" srcOrd="0" destOrd="0" presId="urn:microsoft.com/office/officeart/2005/8/layout/lProcess2"/>
    <dgm:cxn modelId="{C004BFC7-F9EB-44F3-BADD-901595097617}" type="presOf" srcId="{37969377-F522-4566-A0F5-CF1AAF20064D}" destId="{57941458-A80C-4799-8F7B-43A4C1F2A2B9}" srcOrd="0" destOrd="0" presId="urn:microsoft.com/office/officeart/2005/8/layout/lProcess2"/>
    <dgm:cxn modelId="{3773E3CC-5E67-4553-83D7-8525D3B00963}" type="presOf" srcId="{745B4882-36C5-4642-B3C9-FC8331F10557}" destId="{BF51CE98-2804-4A5F-919F-2603549E153D}" srcOrd="0" destOrd="0" presId="urn:microsoft.com/office/officeart/2005/8/layout/lProcess2"/>
    <dgm:cxn modelId="{4926596E-6DB1-4241-944B-C19990DDB33B}" type="presParOf" srcId="{7EB9FEF0-E5AF-4CEC-BFA0-00EAE0443D51}" destId="{682DC842-0DE7-4E06-9062-9C6B660264BE}" srcOrd="0" destOrd="0" presId="urn:microsoft.com/office/officeart/2005/8/layout/lProcess2"/>
    <dgm:cxn modelId="{F8BDE3BB-0883-4B61-9AF4-61A3DA43D581}" type="presParOf" srcId="{682DC842-0DE7-4E06-9062-9C6B660264BE}" destId="{BF18C2E0-F263-4CFB-899E-3D54E5CF0357}" srcOrd="0" destOrd="0" presId="urn:microsoft.com/office/officeart/2005/8/layout/lProcess2"/>
    <dgm:cxn modelId="{8129008C-DAB1-4CC4-9127-62EF591DDF5F}" type="presParOf" srcId="{682DC842-0DE7-4E06-9062-9C6B660264BE}" destId="{28D93103-7DB8-4D0F-8B1B-5CF485A9052F}" srcOrd="1" destOrd="0" presId="urn:microsoft.com/office/officeart/2005/8/layout/lProcess2"/>
    <dgm:cxn modelId="{EF185E85-EB6C-48FA-BD03-21CF8D52AA7A}" type="presParOf" srcId="{682DC842-0DE7-4E06-9062-9C6B660264BE}" destId="{3DBA0D93-BFD3-4343-AB63-6AFF24450EFA}" srcOrd="2" destOrd="0" presId="urn:microsoft.com/office/officeart/2005/8/layout/lProcess2"/>
    <dgm:cxn modelId="{BBD2DAB6-9D9C-4274-833C-08EAEF5486EC}" type="presParOf" srcId="{3DBA0D93-BFD3-4343-AB63-6AFF24450EFA}" destId="{46865C89-465E-4064-8DBA-4E9A3762B4E8}" srcOrd="0" destOrd="0" presId="urn:microsoft.com/office/officeart/2005/8/layout/lProcess2"/>
    <dgm:cxn modelId="{92D79E2F-9495-48F3-9AD2-6A76296DC698}" type="presParOf" srcId="{46865C89-465E-4064-8DBA-4E9A3762B4E8}" destId="{91969A14-77C1-4711-9003-65EFCE30D1BC}" srcOrd="0" destOrd="0" presId="urn:microsoft.com/office/officeart/2005/8/layout/lProcess2"/>
    <dgm:cxn modelId="{672C79C4-D996-43CC-BE00-5301BCC1AB26}" type="presParOf" srcId="{46865C89-465E-4064-8DBA-4E9A3762B4E8}" destId="{4D675B3D-A1CD-4E3F-A31F-028949503EEE}" srcOrd="1" destOrd="0" presId="urn:microsoft.com/office/officeart/2005/8/layout/lProcess2"/>
    <dgm:cxn modelId="{78BEC526-E927-4C63-918D-283DCC016773}" type="presParOf" srcId="{46865C89-465E-4064-8DBA-4E9A3762B4E8}" destId="{BF51CE98-2804-4A5F-919F-2603549E153D}" srcOrd="2" destOrd="0" presId="urn:microsoft.com/office/officeart/2005/8/layout/lProcess2"/>
    <dgm:cxn modelId="{7B1BB027-1E6E-46F5-A241-EEC9AE18B7BF}" type="presParOf" srcId="{46865C89-465E-4064-8DBA-4E9A3762B4E8}" destId="{BE513EE7-5011-4B95-AEAB-C52E53558F5A}" srcOrd="3" destOrd="0" presId="urn:microsoft.com/office/officeart/2005/8/layout/lProcess2"/>
    <dgm:cxn modelId="{35E86594-D73B-4444-9999-824A70E1CB33}" type="presParOf" srcId="{46865C89-465E-4064-8DBA-4E9A3762B4E8}" destId="{046A8E06-7E8D-49C2-B247-9384D2997957}" srcOrd="4" destOrd="0" presId="urn:microsoft.com/office/officeart/2005/8/layout/lProcess2"/>
    <dgm:cxn modelId="{A24FD184-88AB-42B1-B826-E6BFFF234DA4}" type="presParOf" srcId="{46865C89-465E-4064-8DBA-4E9A3762B4E8}" destId="{D39E9A03-4FC6-4832-9F52-9988D9CEF193}" srcOrd="5" destOrd="0" presId="urn:microsoft.com/office/officeart/2005/8/layout/lProcess2"/>
    <dgm:cxn modelId="{F6D1DCF4-28ED-4B23-94D3-53D6BFBFF4AC}" type="presParOf" srcId="{46865C89-465E-4064-8DBA-4E9A3762B4E8}" destId="{839F20B4-E767-4046-87B0-BCFA788AD5BB}" srcOrd="6" destOrd="0" presId="urn:microsoft.com/office/officeart/2005/8/layout/lProcess2"/>
    <dgm:cxn modelId="{2ADDFB87-F12C-4C6E-8CFD-B46C05259300}" type="presParOf" srcId="{7EB9FEF0-E5AF-4CEC-BFA0-00EAE0443D51}" destId="{A5BC5A73-EB12-4C18-B5BA-BD6A90429784}" srcOrd="1" destOrd="0" presId="urn:microsoft.com/office/officeart/2005/8/layout/lProcess2"/>
    <dgm:cxn modelId="{2212C71B-259E-4C50-8113-3F5EF28225A5}" type="presParOf" srcId="{7EB9FEF0-E5AF-4CEC-BFA0-00EAE0443D51}" destId="{7977AC0C-1738-4C50-9885-706CE926C211}" srcOrd="2" destOrd="0" presId="urn:microsoft.com/office/officeart/2005/8/layout/lProcess2"/>
    <dgm:cxn modelId="{F798958A-3543-45EB-B7CE-0E4E854CDB0F}" type="presParOf" srcId="{7977AC0C-1738-4C50-9885-706CE926C211}" destId="{215202AC-A0A5-4F41-A03E-EDC65967D238}" srcOrd="0" destOrd="0" presId="urn:microsoft.com/office/officeart/2005/8/layout/lProcess2"/>
    <dgm:cxn modelId="{FD60D50B-BFD0-470F-8D4B-F5B6B95F2C84}" type="presParOf" srcId="{7977AC0C-1738-4C50-9885-706CE926C211}" destId="{3FCCF3E7-C06F-42A6-8679-51328910395D}" srcOrd="1" destOrd="0" presId="urn:microsoft.com/office/officeart/2005/8/layout/lProcess2"/>
    <dgm:cxn modelId="{DD10451A-F45D-47E4-94F1-D1D6C662125A}" type="presParOf" srcId="{7977AC0C-1738-4C50-9885-706CE926C211}" destId="{C062D333-17A2-4F5F-91D5-28BE3297A99D}" srcOrd="2" destOrd="0" presId="urn:microsoft.com/office/officeart/2005/8/layout/lProcess2"/>
    <dgm:cxn modelId="{FDBFD8CD-C1D5-4626-8A30-1ACB426EF902}" type="presParOf" srcId="{C062D333-17A2-4F5F-91D5-28BE3297A99D}" destId="{65FF2CF1-0E30-4883-B72B-D64392940B60}" srcOrd="0" destOrd="0" presId="urn:microsoft.com/office/officeart/2005/8/layout/lProcess2"/>
    <dgm:cxn modelId="{9717EE5C-68BF-4A0D-B1C3-DA101F360BF8}" type="presParOf" srcId="{65FF2CF1-0E30-4883-B72B-D64392940B60}" destId="{5FC5D520-495F-4C36-B73B-196AFB47F107}" srcOrd="0" destOrd="0" presId="urn:microsoft.com/office/officeart/2005/8/layout/lProcess2"/>
    <dgm:cxn modelId="{300D770E-F97B-42FE-89AD-97CE18985755}" type="presParOf" srcId="{65FF2CF1-0E30-4883-B72B-D64392940B60}" destId="{F07AF825-A2EF-4C33-9793-BEB7C028BBAC}" srcOrd="1" destOrd="0" presId="urn:microsoft.com/office/officeart/2005/8/layout/lProcess2"/>
    <dgm:cxn modelId="{72F07369-ED02-4C43-B62C-19BCDE52CFE5}" type="presParOf" srcId="{65FF2CF1-0E30-4883-B72B-D64392940B60}" destId="{DC0C6E56-E7FD-4865-BD83-1FB04D993605}" srcOrd="2" destOrd="0" presId="urn:microsoft.com/office/officeart/2005/8/layout/lProcess2"/>
    <dgm:cxn modelId="{21371E67-1F6E-42BD-8891-74E7E1D8A4C6}" type="presParOf" srcId="{65FF2CF1-0E30-4883-B72B-D64392940B60}" destId="{3FAEB645-6DFF-4CB2-B6D0-1C5A21E170E4}" srcOrd="3" destOrd="0" presId="urn:microsoft.com/office/officeart/2005/8/layout/lProcess2"/>
    <dgm:cxn modelId="{C820AE52-7EB2-4906-BCEC-DF50F2BE84AB}" type="presParOf" srcId="{65FF2CF1-0E30-4883-B72B-D64392940B60}" destId="{E00AD399-1EC4-4E74-B25F-5E17348549FC}" srcOrd="4" destOrd="0" presId="urn:microsoft.com/office/officeart/2005/8/layout/lProcess2"/>
    <dgm:cxn modelId="{C4958C93-3795-40FD-9AC1-980A8C6E55CD}" type="presParOf" srcId="{65FF2CF1-0E30-4883-B72B-D64392940B60}" destId="{650ACE83-7B15-4EC1-AAC4-12042C0011E0}" srcOrd="5" destOrd="0" presId="urn:microsoft.com/office/officeart/2005/8/layout/lProcess2"/>
    <dgm:cxn modelId="{52A886F6-1BE9-4635-A083-9116D27685EC}" type="presParOf" srcId="{65FF2CF1-0E30-4883-B72B-D64392940B60}" destId="{57941458-A80C-4799-8F7B-43A4C1F2A2B9}" srcOrd="6" destOrd="0" presId="urn:microsoft.com/office/officeart/2005/8/layout/lProcess2"/>
    <dgm:cxn modelId="{0EACA621-9DCB-48DA-AAFD-3B1590C55BF1}" type="presParOf" srcId="{65FF2CF1-0E30-4883-B72B-D64392940B60}" destId="{253FBE41-DF20-4E32-B9AB-BFD2CC7E047B}" srcOrd="7" destOrd="0" presId="urn:microsoft.com/office/officeart/2005/8/layout/lProcess2"/>
    <dgm:cxn modelId="{AB313939-3D3E-4DE0-A6AD-16AA2211A87D}" type="presParOf" srcId="{65FF2CF1-0E30-4883-B72B-D64392940B60}" destId="{5102B7A6-7749-467C-AFD7-75096E726A4C}"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3D21E77-FC95-44A2-9D3A-77DBF0B9AF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997B4DD-4C11-4A3E-9A04-43459122B680}">
      <dgm:prSet/>
      <dgm:spPr/>
      <dgm:t>
        <a:bodyPr/>
        <a:lstStyle/>
        <a:p>
          <a:r>
            <a:rPr lang="en-US" dirty="0"/>
            <a:t>Verify workload</a:t>
          </a:r>
        </a:p>
      </dgm:t>
    </dgm:pt>
    <dgm:pt modelId="{A6E2B3ED-BFDD-4B31-85F7-4A5867A83683}" type="parTrans" cxnId="{63656A61-9CD7-4900-8B58-7ABD9D8A3D6F}">
      <dgm:prSet/>
      <dgm:spPr/>
      <dgm:t>
        <a:bodyPr/>
        <a:lstStyle/>
        <a:p>
          <a:endParaRPr lang="en-US"/>
        </a:p>
      </dgm:t>
    </dgm:pt>
    <dgm:pt modelId="{799375B7-C15E-4CEC-9E13-92E640858FB5}" type="sibTrans" cxnId="{63656A61-9CD7-4900-8B58-7ABD9D8A3D6F}">
      <dgm:prSet/>
      <dgm:spPr/>
      <dgm:t>
        <a:bodyPr/>
        <a:lstStyle/>
        <a:p>
          <a:endParaRPr lang="en-US"/>
        </a:p>
      </dgm:t>
    </dgm:pt>
    <dgm:pt modelId="{767BC2B8-76A8-44D2-992A-5FA8E7FD7A59}">
      <dgm:prSet/>
      <dgm:spPr/>
      <dgm:t>
        <a:bodyPr/>
        <a:lstStyle/>
        <a:p>
          <a:r>
            <a:rPr lang="en-US" dirty="0"/>
            <a:t>Application considerations</a:t>
          </a:r>
        </a:p>
      </dgm:t>
    </dgm:pt>
    <dgm:pt modelId="{567488DB-116F-4DB3-BB1E-9DC9D3BFDB8A}" type="parTrans" cxnId="{A0C2F0E9-A5D4-446F-8D43-9AE3A16B19D8}">
      <dgm:prSet/>
      <dgm:spPr/>
      <dgm:t>
        <a:bodyPr/>
        <a:lstStyle/>
        <a:p>
          <a:endParaRPr lang="en-US"/>
        </a:p>
      </dgm:t>
    </dgm:pt>
    <dgm:pt modelId="{C470930D-8BA3-41FE-A13B-34EC9A897343}" type="sibTrans" cxnId="{A0C2F0E9-A5D4-446F-8D43-9AE3A16B19D8}">
      <dgm:prSet/>
      <dgm:spPr/>
      <dgm:t>
        <a:bodyPr/>
        <a:lstStyle/>
        <a:p>
          <a:endParaRPr lang="en-US"/>
        </a:p>
      </dgm:t>
    </dgm:pt>
    <dgm:pt modelId="{BD6867BE-0787-44FA-98FC-AC271F2E7E67}">
      <dgm:prSet/>
      <dgm:spPr/>
      <dgm:t>
        <a:bodyPr/>
        <a:lstStyle/>
        <a:p>
          <a:r>
            <a:rPr lang="en-US" dirty="0"/>
            <a:t>Use Windows auth to reduce authentication changes</a:t>
          </a:r>
        </a:p>
      </dgm:t>
    </dgm:pt>
    <dgm:pt modelId="{7C86063B-2D10-4B71-A12F-B3E465DE4D57}" type="parTrans" cxnId="{9CBC083E-E904-4659-A971-235E87B070E7}">
      <dgm:prSet/>
      <dgm:spPr/>
      <dgm:t>
        <a:bodyPr/>
        <a:lstStyle/>
        <a:p>
          <a:endParaRPr lang="en-US"/>
        </a:p>
      </dgm:t>
    </dgm:pt>
    <dgm:pt modelId="{87E6CB35-7319-4FF3-9BE5-59787BA6E007}" type="sibTrans" cxnId="{9CBC083E-E904-4659-A971-235E87B070E7}">
      <dgm:prSet/>
      <dgm:spPr/>
      <dgm:t>
        <a:bodyPr/>
        <a:lstStyle/>
        <a:p>
          <a:endParaRPr lang="en-US"/>
        </a:p>
      </dgm:t>
    </dgm:pt>
    <dgm:pt modelId="{830781FD-D03C-4C00-9FBF-8DBC8C0283E3}">
      <dgm:prSet/>
      <dgm:spPr/>
      <dgm:t>
        <a:bodyPr/>
        <a:lstStyle/>
        <a:p>
          <a:r>
            <a:rPr lang="en-US" dirty="0"/>
            <a:t>Ensure correct service tier and vCores</a:t>
          </a:r>
        </a:p>
      </dgm:t>
    </dgm:pt>
    <dgm:pt modelId="{3B0C742E-DDD6-4F40-8E2C-59F073593E4B}" type="parTrans" cxnId="{95C13B45-1A7A-488F-93E6-1881B19C5D1F}">
      <dgm:prSet/>
      <dgm:spPr/>
      <dgm:t>
        <a:bodyPr/>
        <a:lstStyle/>
        <a:p>
          <a:endParaRPr lang="en-US"/>
        </a:p>
      </dgm:t>
    </dgm:pt>
    <dgm:pt modelId="{C50E5F83-B46F-49C2-9F70-1B12A30D2FCF}" type="sibTrans" cxnId="{95C13B45-1A7A-488F-93E6-1881B19C5D1F}">
      <dgm:prSet/>
      <dgm:spPr/>
      <dgm:t>
        <a:bodyPr/>
        <a:lstStyle/>
        <a:p>
          <a:endParaRPr lang="en-US"/>
        </a:p>
      </dgm:t>
    </dgm:pt>
    <dgm:pt modelId="{1EBDDDD6-3B6A-467E-84FA-D7DD8865F027}">
      <dgm:prSet/>
      <dgm:spPr/>
      <dgm:t>
        <a:bodyPr/>
        <a:lstStyle/>
        <a:p>
          <a:r>
            <a:rPr lang="en-US" dirty="0"/>
            <a:t>Modify server names to instance URL</a:t>
          </a:r>
        </a:p>
      </dgm:t>
    </dgm:pt>
    <dgm:pt modelId="{67C6B780-4CD6-43E7-A578-3AF4A2A17BA5}" type="parTrans" cxnId="{4B0C22B3-1353-4D76-AB4F-413BFF8C79CA}">
      <dgm:prSet/>
      <dgm:spPr/>
      <dgm:t>
        <a:bodyPr/>
        <a:lstStyle/>
        <a:p>
          <a:endParaRPr lang="en-US"/>
        </a:p>
      </dgm:t>
    </dgm:pt>
    <dgm:pt modelId="{30EF61E0-13CE-4690-8B06-BEABE75E6D0E}" type="sibTrans" cxnId="{4B0C22B3-1353-4D76-AB4F-413BFF8C79CA}">
      <dgm:prSet/>
      <dgm:spPr/>
      <dgm:t>
        <a:bodyPr/>
        <a:lstStyle/>
        <a:p>
          <a:endParaRPr lang="en-US"/>
        </a:p>
      </dgm:t>
    </dgm:pt>
    <dgm:pt modelId="{001BFB47-DC10-4752-AA37-45F2917A2A3E}">
      <dgm:prSet/>
      <dgm:spPr/>
      <dgm:t>
        <a:bodyPr/>
        <a:lstStyle/>
        <a:p>
          <a:r>
            <a:rPr lang="en-US" dirty="0"/>
            <a:t>Same client connectivity as original workload test?</a:t>
          </a:r>
        </a:p>
      </dgm:t>
    </dgm:pt>
    <dgm:pt modelId="{5987674E-B456-486F-B9EE-E2653BF1E40D}" type="parTrans" cxnId="{A465D6E0-203E-4C22-8A8F-FEDBDD676772}">
      <dgm:prSet/>
      <dgm:spPr/>
      <dgm:t>
        <a:bodyPr/>
        <a:lstStyle/>
        <a:p>
          <a:endParaRPr lang="en-US"/>
        </a:p>
      </dgm:t>
    </dgm:pt>
    <dgm:pt modelId="{A1A44DE3-85DE-4CD5-9B8D-A0CF61BDA09C}" type="sibTrans" cxnId="{A465D6E0-203E-4C22-8A8F-FEDBDD676772}">
      <dgm:prSet/>
      <dgm:spPr/>
      <dgm:t>
        <a:bodyPr/>
        <a:lstStyle/>
        <a:p>
          <a:endParaRPr lang="en-US"/>
        </a:p>
      </dgm:t>
    </dgm:pt>
    <dgm:pt modelId="{6B6D3E2B-F1BE-4D76-B3A2-CF657BBE0FA2}">
      <dgm:prSet/>
      <dgm:spPr/>
      <dgm:t>
        <a:bodyPr/>
        <a:lstStyle/>
        <a:p>
          <a:r>
            <a:rPr lang="en-US" dirty="0"/>
            <a:t>Was your source SQL Server using sync replicas?</a:t>
          </a:r>
        </a:p>
      </dgm:t>
    </dgm:pt>
    <dgm:pt modelId="{8A86A179-0F6F-459C-B751-CA7B32845A81}" type="parTrans" cxnId="{7F80E85A-432F-42C9-9F15-095E8D3B7B92}">
      <dgm:prSet/>
      <dgm:spPr/>
      <dgm:t>
        <a:bodyPr/>
        <a:lstStyle/>
        <a:p>
          <a:endParaRPr lang="en-US"/>
        </a:p>
      </dgm:t>
    </dgm:pt>
    <dgm:pt modelId="{30EF217E-11BD-446C-B107-2E958EE55E64}" type="sibTrans" cxnId="{7F80E85A-432F-42C9-9F15-095E8D3B7B92}">
      <dgm:prSet/>
      <dgm:spPr/>
      <dgm:t>
        <a:bodyPr/>
        <a:lstStyle/>
        <a:p>
          <a:endParaRPr lang="en-US"/>
        </a:p>
      </dgm:t>
    </dgm:pt>
    <dgm:pt modelId="{14A6247B-026C-4AA3-BE76-2A2EE359CA74}" type="pres">
      <dgm:prSet presAssocID="{73D21E77-FC95-44A2-9D3A-77DBF0B9AF42}" presName="linear" presStyleCnt="0">
        <dgm:presLayoutVars>
          <dgm:animLvl val="lvl"/>
          <dgm:resizeHandles val="exact"/>
        </dgm:presLayoutVars>
      </dgm:prSet>
      <dgm:spPr/>
    </dgm:pt>
    <dgm:pt modelId="{DE52220D-50C3-410A-8BA3-2C84840561C0}" type="pres">
      <dgm:prSet presAssocID="{4997B4DD-4C11-4A3E-9A04-43459122B680}" presName="parentText" presStyleLbl="node1" presStyleIdx="0" presStyleCnt="2">
        <dgm:presLayoutVars>
          <dgm:chMax val="0"/>
          <dgm:bulletEnabled val="1"/>
        </dgm:presLayoutVars>
      </dgm:prSet>
      <dgm:spPr/>
    </dgm:pt>
    <dgm:pt modelId="{DCF6D176-A61F-4B16-9D5B-6EC694AA8329}" type="pres">
      <dgm:prSet presAssocID="{4997B4DD-4C11-4A3E-9A04-43459122B680}" presName="childText" presStyleLbl="revTx" presStyleIdx="0" presStyleCnt="2">
        <dgm:presLayoutVars>
          <dgm:bulletEnabled val="1"/>
        </dgm:presLayoutVars>
      </dgm:prSet>
      <dgm:spPr/>
    </dgm:pt>
    <dgm:pt modelId="{8DC32A64-2031-4BA5-989A-279C4C98318B}" type="pres">
      <dgm:prSet presAssocID="{767BC2B8-76A8-44D2-992A-5FA8E7FD7A59}" presName="parentText" presStyleLbl="node1" presStyleIdx="1" presStyleCnt="2">
        <dgm:presLayoutVars>
          <dgm:chMax val="0"/>
          <dgm:bulletEnabled val="1"/>
        </dgm:presLayoutVars>
      </dgm:prSet>
      <dgm:spPr/>
    </dgm:pt>
    <dgm:pt modelId="{019795DD-85DE-404E-8A45-2D05A10E3F47}" type="pres">
      <dgm:prSet presAssocID="{767BC2B8-76A8-44D2-992A-5FA8E7FD7A59}" presName="childText" presStyleLbl="revTx" presStyleIdx="1" presStyleCnt="2">
        <dgm:presLayoutVars>
          <dgm:bulletEnabled val="1"/>
        </dgm:presLayoutVars>
      </dgm:prSet>
      <dgm:spPr/>
    </dgm:pt>
  </dgm:ptLst>
  <dgm:cxnLst>
    <dgm:cxn modelId="{8CAB3B2F-AE31-4DD0-A193-C6E3D59A6B4B}" type="presOf" srcId="{767BC2B8-76A8-44D2-992A-5FA8E7FD7A59}" destId="{8DC32A64-2031-4BA5-989A-279C4C98318B}" srcOrd="0" destOrd="0" presId="urn:microsoft.com/office/officeart/2005/8/layout/vList2"/>
    <dgm:cxn modelId="{B93A4635-56A2-4BA8-9B6A-9D70C3BC2329}" type="presOf" srcId="{1EBDDDD6-3B6A-467E-84FA-D7DD8865F027}" destId="{019795DD-85DE-404E-8A45-2D05A10E3F47}" srcOrd="0" destOrd="1" presId="urn:microsoft.com/office/officeart/2005/8/layout/vList2"/>
    <dgm:cxn modelId="{9CBC083E-E904-4659-A971-235E87B070E7}" srcId="{767BC2B8-76A8-44D2-992A-5FA8E7FD7A59}" destId="{BD6867BE-0787-44FA-98FC-AC271F2E7E67}" srcOrd="0" destOrd="0" parTransId="{7C86063B-2D10-4B71-A12F-B3E465DE4D57}" sibTransId="{87E6CB35-7319-4FF3-9BE5-59787BA6E007}"/>
    <dgm:cxn modelId="{63656A61-9CD7-4900-8B58-7ABD9D8A3D6F}" srcId="{73D21E77-FC95-44A2-9D3A-77DBF0B9AF42}" destId="{4997B4DD-4C11-4A3E-9A04-43459122B680}" srcOrd="0" destOrd="0" parTransId="{A6E2B3ED-BFDD-4B31-85F7-4A5867A83683}" sibTransId="{799375B7-C15E-4CEC-9E13-92E640858FB5}"/>
    <dgm:cxn modelId="{95C13B45-1A7A-488F-93E6-1881B19C5D1F}" srcId="{4997B4DD-4C11-4A3E-9A04-43459122B680}" destId="{830781FD-D03C-4C00-9FBF-8DBC8C0283E3}" srcOrd="0" destOrd="0" parTransId="{3B0C742E-DDD6-4F40-8E2C-59F073593E4B}" sibTransId="{C50E5F83-B46F-49C2-9F70-1B12A30D2FCF}"/>
    <dgm:cxn modelId="{58CE2F6C-B2A9-4314-8328-95B423C1F55E}" type="presOf" srcId="{73D21E77-FC95-44A2-9D3A-77DBF0B9AF42}" destId="{14A6247B-026C-4AA3-BE76-2A2EE359CA74}" srcOrd="0" destOrd="0" presId="urn:microsoft.com/office/officeart/2005/8/layout/vList2"/>
    <dgm:cxn modelId="{42250870-202F-41B9-BBA4-38D0B52D85D0}" type="presOf" srcId="{001BFB47-DC10-4752-AA37-45F2917A2A3E}" destId="{DCF6D176-A61F-4B16-9D5B-6EC694AA8329}" srcOrd="0" destOrd="1" presId="urn:microsoft.com/office/officeart/2005/8/layout/vList2"/>
    <dgm:cxn modelId="{74F3C75A-90AA-44BA-A52C-A8A82CE8C00E}" type="presOf" srcId="{4997B4DD-4C11-4A3E-9A04-43459122B680}" destId="{DE52220D-50C3-410A-8BA3-2C84840561C0}" srcOrd="0" destOrd="0" presId="urn:microsoft.com/office/officeart/2005/8/layout/vList2"/>
    <dgm:cxn modelId="{7F80E85A-432F-42C9-9F15-095E8D3B7B92}" srcId="{4997B4DD-4C11-4A3E-9A04-43459122B680}" destId="{6B6D3E2B-F1BE-4D76-B3A2-CF657BBE0FA2}" srcOrd="2" destOrd="0" parTransId="{8A86A179-0F6F-459C-B751-CA7B32845A81}" sibTransId="{30EF217E-11BD-446C-B107-2E958EE55E64}"/>
    <dgm:cxn modelId="{F64A6688-1905-4730-9B03-DC6AB32159FA}" type="presOf" srcId="{BD6867BE-0787-44FA-98FC-AC271F2E7E67}" destId="{019795DD-85DE-404E-8A45-2D05A10E3F47}" srcOrd="0" destOrd="0" presId="urn:microsoft.com/office/officeart/2005/8/layout/vList2"/>
    <dgm:cxn modelId="{4B0C22B3-1353-4D76-AB4F-413BFF8C79CA}" srcId="{767BC2B8-76A8-44D2-992A-5FA8E7FD7A59}" destId="{1EBDDDD6-3B6A-467E-84FA-D7DD8865F027}" srcOrd="1" destOrd="0" parTransId="{67C6B780-4CD6-43E7-A578-3AF4A2A17BA5}" sibTransId="{30EF61E0-13CE-4690-8B06-BEABE75E6D0E}"/>
    <dgm:cxn modelId="{2AB44DBF-94AC-4971-9E0F-1DAD0F24DA4C}" type="presOf" srcId="{830781FD-D03C-4C00-9FBF-8DBC8C0283E3}" destId="{DCF6D176-A61F-4B16-9D5B-6EC694AA8329}" srcOrd="0" destOrd="0" presId="urn:microsoft.com/office/officeart/2005/8/layout/vList2"/>
    <dgm:cxn modelId="{A465D6E0-203E-4C22-8A8F-FEDBDD676772}" srcId="{4997B4DD-4C11-4A3E-9A04-43459122B680}" destId="{001BFB47-DC10-4752-AA37-45F2917A2A3E}" srcOrd="1" destOrd="0" parTransId="{5987674E-B456-486F-B9EE-E2653BF1E40D}" sibTransId="{A1A44DE3-85DE-4CD5-9B8D-A0CF61BDA09C}"/>
    <dgm:cxn modelId="{A0C2F0E9-A5D4-446F-8D43-9AE3A16B19D8}" srcId="{73D21E77-FC95-44A2-9D3A-77DBF0B9AF42}" destId="{767BC2B8-76A8-44D2-992A-5FA8E7FD7A59}" srcOrd="1" destOrd="0" parTransId="{567488DB-116F-4DB3-BB1E-9DC9D3BFDB8A}" sibTransId="{C470930D-8BA3-41FE-A13B-34EC9A897343}"/>
    <dgm:cxn modelId="{37C29FF7-A307-4BAB-9DFE-710D1F389DDB}" type="presOf" srcId="{6B6D3E2B-F1BE-4D76-B3A2-CF657BBE0FA2}" destId="{DCF6D176-A61F-4B16-9D5B-6EC694AA8329}" srcOrd="0" destOrd="2" presId="urn:microsoft.com/office/officeart/2005/8/layout/vList2"/>
    <dgm:cxn modelId="{C59AA2EB-A487-4E5E-88A8-9C3D1EDC7929}" type="presParOf" srcId="{14A6247B-026C-4AA3-BE76-2A2EE359CA74}" destId="{DE52220D-50C3-410A-8BA3-2C84840561C0}" srcOrd="0" destOrd="0" presId="urn:microsoft.com/office/officeart/2005/8/layout/vList2"/>
    <dgm:cxn modelId="{A6E17053-9755-4DF0-A254-C624429ADC3F}" type="presParOf" srcId="{14A6247B-026C-4AA3-BE76-2A2EE359CA74}" destId="{DCF6D176-A61F-4B16-9D5B-6EC694AA8329}" srcOrd="1" destOrd="0" presId="urn:microsoft.com/office/officeart/2005/8/layout/vList2"/>
    <dgm:cxn modelId="{4E5F9E60-F02E-425C-B655-3A143B0B405E}" type="presParOf" srcId="{14A6247B-026C-4AA3-BE76-2A2EE359CA74}" destId="{8DC32A64-2031-4BA5-989A-279C4C98318B}" srcOrd="2" destOrd="0" presId="urn:microsoft.com/office/officeart/2005/8/layout/vList2"/>
    <dgm:cxn modelId="{824909D8-1F33-4938-B208-99F34F848764}" type="presParOf" srcId="{14A6247B-026C-4AA3-BE76-2A2EE359CA74}" destId="{019795DD-85DE-404E-8A45-2D05A10E3F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dirty="0"/>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dirty="0"/>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dirty="0"/>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dirty="0"/>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dirty="0"/>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dirty="0"/>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dirty="0"/>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dirty="0"/>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dirty="0"/>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dirty="0"/>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F4D18206-11D9-4AB0-AF70-32EC50CC1F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26D4E5-7611-4118-93E6-CC6A7A37CC2F}">
      <dgm:prSet phldrT="[Text]" phldr="0"/>
      <dgm:spPr/>
      <dgm:t>
        <a:bodyPr/>
        <a:lstStyle/>
        <a:p>
          <a:r>
            <a:rPr lang="en-US" dirty="0"/>
            <a:t>ISV will support application on PaaS if you keep dbcompat = 130</a:t>
          </a:r>
        </a:p>
      </dgm:t>
    </dgm:pt>
    <dgm:pt modelId="{F4B1BAE7-9EF6-47F2-82F8-6340D123DDFB}" type="parTrans" cxnId="{D671AFEC-A34C-4268-8C2D-5BDE31C7EF14}">
      <dgm:prSet/>
      <dgm:spPr/>
      <dgm:t>
        <a:bodyPr/>
        <a:lstStyle/>
        <a:p>
          <a:endParaRPr lang="en-US"/>
        </a:p>
      </dgm:t>
    </dgm:pt>
    <dgm:pt modelId="{54894ADB-D597-459C-A045-7F36D3189C3C}" type="sibTrans" cxnId="{D671AFEC-A34C-4268-8C2D-5BDE31C7EF14}">
      <dgm:prSet/>
      <dgm:spPr/>
      <dgm:t>
        <a:bodyPr/>
        <a:lstStyle/>
        <a:p>
          <a:endParaRPr lang="en-US"/>
        </a:p>
      </dgm:t>
    </dgm:pt>
    <dgm:pt modelId="{3D38A92C-9596-4A69-A667-EFCD4F5A04F6}">
      <dgm:prSet phldrT="[Text]" phldr="0"/>
      <dgm:spPr/>
      <dgm:t>
        <a:bodyPr/>
        <a:lstStyle/>
        <a:p>
          <a:r>
            <a:rPr lang="en-US" dirty="0"/>
            <a:t>Standalone instance = General Purpose</a:t>
          </a:r>
        </a:p>
      </dgm:t>
    </dgm:pt>
    <dgm:pt modelId="{2BB270AE-255F-4C2E-9555-B22622E41C18}" type="parTrans" cxnId="{A8D9F207-10BF-4869-A990-37EFC15D589D}">
      <dgm:prSet/>
      <dgm:spPr/>
      <dgm:t>
        <a:bodyPr/>
        <a:lstStyle/>
        <a:p>
          <a:endParaRPr lang="en-US"/>
        </a:p>
      </dgm:t>
    </dgm:pt>
    <dgm:pt modelId="{7127CEAE-5B2E-4A2A-A9D0-F48E7A4CDD44}" type="sibTrans" cxnId="{A8D9F207-10BF-4869-A990-37EFC15D589D}">
      <dgm:prSet/>
      <dgm:spPr/>
      <dgm:t>
        <a:bodyPr/>
        <a:lstStyle/>
        <a:p>
          <a:endParaRPr lang="en-US"/>
        </a:p>
      </dgm:t>
    </dgm:pt>
    <dgm:pt modelId="{3B1D012B-6CBF-438F-AC55-E9B45D56A856}">
      <dgm:prSet phldrT="[Text]" phldr="0"/>
      <dgm:spPr/>
      <dgm:t>
        <a:bodyPr/>
        <a:lstStyle/>
        <a:p>
          <a:r>
            <a:rPr lang="en-US" dirty="0"/>
            <a:t>No obvious blockers or warnings</a:t>
          </a:r>
        </a:p>
      </dgm:t>
    </dgm:pt>
    <dgm:pt modelId="{E901F152-3230-44AB-8A31-85EA15646AFC}" type="parTrans" cxnId="{83D1E4AA-AD8E-41CD-AF01-7175934F9CAD}">
      <dgm:prSet/>
      <dgm:spPr/>
      <dgm:t>
        <a:bodyPr/>
        <a:lstStyle/>
        <a:p>
          <a:endParaRPr lang="en-US"/>
        </a:p>
      </dgm:t>
    </dgm:pt>
    <dgm:pt modelId="{DB2ED118-1381-48A4-BDBF-0C1080FF0B8D}" type="sibTrans" cxnId="{83D1E4AA-AD8E-41CD-AF01-7175934F9CAD}">
      <dgm:prSet/>
      <dgm:spPr/>
      <dgm:t>
        <a:bodyPr/>
        <a:lstStyle/>
        <a:p>
          <a:endParaRPr lang="en-US"/>
        </a:p>
      </dgm:t>
    </dgm:pt>
    <dgm:pt modelId="{0239CC86-B608-4268-A21C-44506EB8F314}">
      <dgm:prSet phldrT="[Text]" phldr="0"/>
      <dgm:spPr/>
      <dgm:t>
        <a:bodyPr/>
        <a:lstStyle/>
        <a:p>
          <a:r>
            <a:rPr lang="en-US" dirty="0"/>
            <a:t>PaaS = remove burdens + gain capabilities</a:t>
          </a:r>
        </a:p>
      </dgm:t>
    </dgm:pt>
    <dgm:pt modelId="{8061D8B1-76F0-4878-AAF9-FA0A4CA8FDB3}" type="parTrans" cxnId="{636E998F-5EA1-4899-B56C-691FDC1348B4}">
      <dgm:prSet/>
      <dgm:spPr/>
      <dgm:t>
        <a:bodyPr/>
        <a:lstStyle/>
        <a:p>
          <a:endParaRPr lang="en-US"/>
        </a:p>
      </dgm:t>
    </dgm:pt>
    <dgm:pt modelId="{C571D90E-36EF-49AD-90BA-62CEDBF3B31F}" type="sibTrans" cxnId="{636E998F-5EA1-4899-B56C-691FDC1348B4}">
      <dgm:prSet/>
      <dgm:spPr/>
      <dgm:t>
        <a:bodyPr/>
        <a:lstStyle/>
        <a:p>
          <a:endParaRPr lang="en-US"/>
        </a:p>
      </dgm:t>
    </dgm:pt>
    <dgm:pt modelId="{51004403-F6E6-4B48-919B-927752BCECC8}">
      <dgm:prSet phldrT="[Text]" phldr="0"/>
      <dgm:spPr/>
      <dgm:t>
        <a:bodyPr/>
        <a:lstStyle/>
        <a:p>
          <a:r>
            <a:rPr lang="en-US" dirty="0"/>
            <a:t>Ensure all T-SQL differences are reviewed</a:t>
          </a:r>
        </a:p>
      </dgm:t>
    </dgm:pt>
    <dgm:pt modelId="{ED59710F-760E-4F26-B7A8-815C02C5C71E}" type="parTrans" cxnId="{D3C397A2-7C38-491C-973F-F26C42C6742B}">
      <dgm:prSet/>
      <dgm:spPr/>
      <dgm:t>
        <a:bodyPr/>
        <a:lstStyle/>
        <a:p>
          <a:endParaRPr lang="en-US"/>
        </a:p>
      </dgm:t>
    </dgm:pt>
    <dgm:pt modelId="{0C0B944F-8E43-40D5-B87D-4C6D5553DD98}" type="sibTrans" cxnId="{D3C397A2-7C38-491C-973F-F26C42C6742B}">
      <dgm:prSet/>
      <dgm:spPr/>
      <dgm:t>
        <a:bodyPr/>
        <a:lstStyle/>
        <a:p>
          <a:endParaRPr lang="en-US"/>
        </a:p>
      </dgm:t>
    </dgm:pt>
    <dgm:pt modelId="{12CE32F6-F1C7-4D86-8CE6-7DF4D2B443E0}">
      <dgm:prSet phldrT="[Text]" phldr="0"/>
      <dgm:spPr/>
      <dgm:t>
        <a:bodyPr/>
        <a:lstStyle/>
        <a:p>
          <a:r>
            <a:rPr lang="en-US" dirty="0"/>
            <a:t>Storage placement abstracted</a:t>
          </a:r>
        </a:p>
      </dgm:t>
    </dgm:pt>
    <dgm:pt modelId="{6EEA865F-9F10-4D4E-B697-C21CCE59343C}" type="parTrans" cxnId="{FFBCBF78-B676-45D2-B7D6-59CCC57322B0}">
      <dgm:prSet/>
      <dgm:spPr/>
      <dgm:t>
        <a:bodyPr/>
        <a:lstStyle/>
        <a:p>
          <a:endParaRPr lang="en-US"/>
        </a:p>
      </dgm:t>
    </dgm:pt>
    <dgm:pt modelId="{9698E504-7DC3-4A12-A9F2-EDB8DAD9E322}" type="sibTrans" cxnId="{FFBCBF78-B676-45D2-B7D6-59CCC57322B0}">
      <dgm:prSet/>
      <dgm:spPr/>
      <dgm:t>
        <a:bodyPr/>
        <a:lstStyle/>
        <a:p>
          <a:endParaRPr lang="en-US"/>
        </a:p>
      </dgm:t>
    </dgm:pt>
    <dgm:pt modelId="{E9FA59F0-52F0-46D3-A3AD-B2E4B8645C85}">
      <dgm:prSet phldrT="[Text]" phldr="0"/>
      <dgm:spPr/>
      <dgm:t>
        <a:bodyPr/>
        <a:lstStyle/>
        <a:p>
          <a:r>
            <a:rPr lang="en-US" dirty="0"/>
            <a:t>Versionless SQL Server and all other updates automatic with maintenance windows</a:t>
          </a:r>
        </a:p>
      </dgm:t>
    </dgm:pt>
    <dgm:pt modelId="{013505ED-D29B-4F75-BF42-864D21C828EC}" type="parTrans" cxnId="{9623D906-3089-4958-A190-E997E5451DA4}">
      <dgm:prSet/>
      <dgm:spPr/>
      <dgm:t>
        <a:bodyPr/>
        <a:lstStyle/>
        <a:p>
          <a:endParaRPr lang="en-US"/>
        </a:p>
      </dgm:t>
    </dgm:pt>
    <dgm:pt modelId="{61148941-2080-4F7C-918C-97F0086CEC0B}" type="sibTrans" cxnId="{9623D906-3089-4958-A190-E997E5451DA4}">
      <dgm:prSet/>
      <dgm:spPr/>
      <dgm:t>
        <a:bodyPr/>
        <a:lstStyle/>
        <a:p>
          <a:endParaRPr lang="en-US"/>
        </a:p>
      </dgm:t>
    </dgm:pt>
    <dgm:pt modelId="{A5AE3967-BEAC-41D6-90D5-FAD7680DE187}">
      <dgm:prSet phldrT="[Text]" phldr="0"/>
      <dgm:spPr/>
      <dgm:t>
        <a:bodyPr/>
        <a:lstStyle/>
        <a:p>
          <a:r>
            <a:rPr lang="en-US" dirty="0"/>
            <a:t>Review vCore recommendations</a:t>
          </a:r>
        </a:p>
      </dgm:t>
    </dgm:pt>
    <dgm:pt modelId="{A726EBAB-9CAD-418A-8E34-15FEC0F6847A}" type="parTrans" cxnId="{48289172-90CA-46BA-999E-D6C4980FF51B}">
      <dgm:prSet/>
      <dgm:spPr/>
      <dgm:t>
        <a:bodyPr/>
        <a:lstStyle/>
        <a:p>
          <a:endParaRPr lang="en-US"/>
        </a:p>
      </dgm:t>
    </dgm:pt>
    <dgm:pt modelId="{FAECCEC7-831C-4A02-8125-7969A654437F}" type="sibTrans" cxnId="{48289172-90CA-46BA-999E-D6C4980FF51B}">
      <dgm:prSet/>
      <dgm:spPr/>
      <dgm:t>
        <a:bodyPr/>
        <a:lstStyle/>
        <a:p>
          <a:endParaRPr lang="en-US"/>
        </a:p>
      </dgm:t>
    </dgm:pt>
    <dgm:pt modelId="{3F29AAC6-C9F1-406C-84E6-70473188A489}">
      <dgm:prSet phldrT="[Text]" phldr="0"/>
      <dgm:spPr/>
      <dgm:t>
        <a:bodyPr/>
        <a:lstStyle/>
        <a:p>
          <a:r>
            <a:rPr lang="en-US" dirty="0"/>
            <a:t>Ensure resource limits meet requirements</a:t>
          </a:r>
        </a:p>
      </dgm:t>
    </dgm:pt>
    <dgm:pt modelId="{10B0655C-C9C8-407D-9DFA-A137DE868F9A}" type="parTrans" cxnId="{6BB62B43-23C6-4424-9D6B-40DF7042DAA7}">
      <dgm:prSet/>
      <dgm:spPr/>
      <dgm:t>
        <a:bodyPr/>
        <a:lstStyle/>
        <a:p>
          <a:endParaRPr lang="en-US"/>
        </a:p>
      </dgm:t>
    </dgm:pt>
    <dgm:pt modelId="{B84FAEC7-6678-44E1-AAFB-1922516F40BC}" type="sibTrans" cxnId="{6BB62B43-23C6-4424-9D6B-40DF7042DAA7}">
      <dgm:prSet/>
      <dgm:spPr/>
      <dgm:t>
        <a:bodyPr/>
        <a:lstStyle/>
        <a:p>
          <a:endParaRPr lang="en-US"/>
        </a:p>
      </dgm:t>
    </dgm:pt>
    <dgm:pt modelId="{F9DBA2E4-EAEC-478F-861C-EDB5CF220488}">
      <dgm:prSet phldrT="[Text]" phldr="0"/>
      <dgm:spPr/>
      <dgm:t>
        <a:bodyPr/>
        <a:lstStyle/>
        <a:p>
          <a:r>
            <a:rPr lang="en-US" dirty="0"/>
            <a:t>Automatic backups on separate storage with redundancy on retention customization</a:t>
          </a:r>
        </a:p>
      </dgm:t>
    </dgm:pt>
    <dgm:pt modelId="{45339D5A-333B-4EF0-9F27-0D0FAEC478C9}" type="parTrans" cxnId="{C6E7D9CF-A790-4EE7-9911-B109C920F59E}">
      <dgm:prSet/>
      <dgm:spPr/>
      <dgm:t>
        <a:bodyPr/>
        <a:lstStyle/>
        <a:p>
          <a:endParaRPr lang="en-US"/>
        </a:p>
      </dgm:t>
    </dgm:pt>
    <dgm:pt modelId="{DC8B7C06-0AC6-40C7-B83E-0FFB5112B116}" type="sibTrans" cxnId="{C6E7D9CF-A790-4EE7-9911-B109C920F59E}">
      <dgm:prSet/>
      <dgm:spPr/>
      <dgm:t>
        <a:bodyPr/>
        <a:lstStyle/>
        <a:p>
          <a:endParaRPr lang="en-US"/>
        </a:p>
      </dgm:t>
    </dgm:pt>
    <dgm:pt modelId="{6D56E237-DA1B-4CA0-B9C2-DB3E5F2F32EA}">
      <dgm:prSet phldrT="[Text]" phldr="0"/>
      <dgm:spPr/>
      <dgm:t>
        <a:bodyPr/>
        <a:lstStyle/>
        <a:p>
          <a:r>
            <a:rPr lang="en-US" dirty="0"/>
            <a:t>Built-in HA using shared storage with built-in connection abstraction</a:t>
          </a:r>
        </a:p>
      </dgm:t>
    </dgm:pt>
    <dgm:pt modelId="{4E40688B-0E82-4164-BF50-2F1C2DAFD0C0}" type="parTrans" cxnId="{F035F3B6-E795-491D-BB74-115010C658BB}">
      <dgm:prSet/>
      <dgm:spPr/>
      <dgm:t>
        <a:bodyPr/>
        <a:lstStyle/>
        <a:p>
          <a:endParaRPr lang="en-US"/>
        </a:p>
      </dgm:t>
    </dgm:pt>
    <dgm:pt modelId="{4B3226A5-D382-4130-BA50-E7586CF680F8}" type="sibTrans" cxnId="{F035F3B6-E795-491D-BB74-115010C658BB}">
      <dgm:prSet/>
      <dgm:spPr/>
      <dgm:t>
        <a:bodyPr/>
        <a:lstStyle/>
        <a:p>
          <a:endParaRPr lang="en-US"/>
        </a:p>
      </dgm:t>
    </dgm:pt>
    <dgm:pt modelId="{E2562AC3-8E78-4B40-BB0D-E07DE506281E}">
      <dgm:prSet phldrT="[Text]" phldr="0"/>
      <dgm:spPr/>
      <dgm:t>
        <a:bodyPr/>
        <a:lstStyle/>
        <a:p>
          <a:r>
            <a:rPr lang="en-US" dirty="0"/>
            <a:t>SLA</a:t>
          </a:r>
        </a:p>
      </dgm:t>
    </dgm:pt>
    <dgm:pt modelId="{ACA560F4-B7CD-4E32-AB8D-D201203E15AD}" type="parTrans" cxnId="{FE9A996F-B865-4090-A939-72E4BC667D28}">
      <dgm:prSet/>
      <dgm:spPr/>
      <dgm:t>
        <a:bodyPr/>
        <a:lstStyle/>
        <a:p>
          <a:endParaRPr lang="en-US"/>
        </a:p>
      </dgm:t>
    </dgm:pt>
    <dgm:pt modelId="{FC345FA9-B2DF-43E5-BC2B-56E67CA50F49}" type="sibTrans" cxnId="{FE9A996F-B865-4090-A939-72E4BC667D28}">
      <dgm:prSet/>
      <dgm:spPr/>
      <dgm:t>
        <a:bodyPr/>
        <a:lstStyle/>
        <a:p>
          <a:endParaRPr lang="en-US"/>
        </a:p>
      </dgm:t>
    </dgm:pt>
    <dgm:pt modelId="{0122C2D2-196E-4B75-B36B-CF504B5233EC}">
      <dgm:prSet phldrT="[Text]" phldr="0"/>
      <dgm:spPr/>
      <dgm:t>
        <a:bodyPr/>
        <a:lstStyle/>
        <a:p>
          <a:r>
            <a:rPr lang="en-US" dirty="0"/>
            <a:t>Prep for migration</a:t>
          </a:r>
        </a:p>
      </dgm:t>
    </dgm:pt>
    <dgm:pt modelId="{02C56C9D-A12A-4330-8651-EEF174A3B7EF}" type="parTrans" cxnId="{1F1A8AFC-EB2A-448B-8798-A3660EC832D3}">
      <dgm:prSet/>
      <dgm:spPr/>
      <dgm:t>
        <a:bodyPr/>
        <a:lstStyle/>
        <a:p>
          <a:endParaRPr lang="en-US"/>
        </a:p>
      </dgm:t>
    </dgm:pt>
    <dgm:pt modelId="{FE25C449-F3C1-4B34-A284-414319585C86}" type="sibTrans" cxnId="{1F1A8AFC-EB2A-448B-8798-A3660EC832D3}">
      <dgm:prSet/>
      <dgm:spPr/>
      <dgm:t>
        <a:bodyPr/>
        <a:lstStyle/>
        <a:p>
          <a:endParaRPr lang="en-US"/>
        </a:p>
      </dgm:t>
    </dgm:pt>
    <dgm:pt modelId="{28945C8D-18E4-4F6D-AB7A-925EC3A8C2D6}">
      <dgm:prSet phldrT="[Text]" phldr="0"/>
      <dgm:spPr/>
      <dgm:t>
        <a:bodyPr/>
        <a:lstStyle/>
        <a:p>
          <a:r>
            <a:rPr lang="en-US" dirty="0"/>
            <a:t>Backups are already in Azure storage</a:t>
          </a:r>
        </a:p>
      </dgm:t>
    </dgm:pt>
    <dgm:pt modelId="{B2C74EB3-7766-414F-BFAA-FB783C05492B}" type="parTrans" cxnId="{543AF8CF-0694-45AE-AFF1-98F5A2D4DF12}">
      <dgm:prSet/>
      <dgm:spPr/>
      <dgm:t>
        <a:bodyPr/>
        <a:lstStyle/>
        <a:p>
          <a:endParaRPr lang="en-US"/>
        </a:p>
      </dgm:t>
    </dgm:pt>
    <dgm:pt modelId="{AC5BCB7A-9B29-49B8-ADE3-4B77618968DF}" type="sibTrans" cxnId="{543AF8CF-0694-45AE-AFF1-98F5A2D4DF12}">
      <dgm:prSet/>
      <dgm:spPr/>
      <dgm:t>
        <a:bodyPr/>
        <a:lstStyle/>
        <a:p>
          <a:endParaRPr lang="en-US"/>
        </a:p>
      </dgm:t>
    </dgm:pt>
    <dgm:pt modelId="{39365021-5E5E-44C1-B15A-9B24477471B3}">
      <dgm:prSet phldrT="[Text]" phldr="0"/>
      <dgm:spPr/>
      <dgm:t>
        <a:bodyPr/>
        <a:lstStyle/>
        <a:p>
          <a:r>
            <a:rPr lang="en-US" dirty="0"/>
            <a:t>Deploy Azure SQL Managed Instance</a:t>
          </a:r>
        </a:p>
      </dgm:t>
    </dgm:pt>
    <dgm:pt modelId="{670B7D67-BD32-4325-8985-87C450901E17}" type="parTrans" cxnId="{02DC5139-F82D-491F-9FEC-DC4D0B4A31A1}">
      <dgm:prSet/>
      <dgm:spPr/>
      <dgm:t>
        <a:bodyPr/>
        <a:lstStyle/>
        <a:p>
          <a:endParaRPr lang="en-US"/>
        </a:p>
      </dgm:t>
    </dgm:pt>
    <dgm:pt modelId="{63C69A99-733A-46E0-AF12-10B6744BE24C}" type="sibTrans" cxnId="{02DC5139-F82D-491F-9FEC-DC4D0B4A31A1}">
      <dgm:prSet/>
      <dgm:spPr/>
      <dgm:t>
        <a:bodyPr/>
        <a:lstStyle/>
        <a:p>
          <a:endParaRPr lang="en-US"/>
        </a:p>
      </dgm:t>
    </dgm:pt>
    <dgm:pt modelId="{D2A7C442-2F70-4FD5-9358-48C4356066CC}">
      <dgm:prSet phldrT="[Text]" phldr="0"/>
      <dgm:spPr/>
      <dgm:t>
        <a:bodyPr/>
        <a:lstStyle/>
        <a:p>
          <a:r>
            <a:rPr lang="en-US" dirty="0"/>
            <a:t>Consider “upgrading” HA to Business Critical?</a:t>
          </a:r>
        </a:p>
      </dgm:t>
    </dgm:pt>
    <dgm:pt modelId="{CCCE8840-D437-4BB0-BB39-87822D3A1833}" type="parTrans" cxnId="{9F0F90FF-5776-4B48-94D2-8ADDFF480174}">
      <dgm:prSet/>
      <dgm:spPr/>
      <dgm:t>
        <a:bodyPr/>
        <a:lstStyle/>
        <a:p>
          <a:endParaRPr lang="en-US"/>
        </a:p>
      </dgm:t>
    </dgm:pt>
    <dgm:pt modelId="{09D54C34-C551-41B0-9148-661D87C8AD8C}" type="sibTrans" cxnId="{9F0F90FF-5776-4B48-94D2-8ADDFF480174}">
      <dgm:prSet/>
      <dgm:spPr/>
      <dgm:t>
        <a:bodyPr/>
        <a:lstStyle/>
        <a:p>
          <a:endParaRPr lang="en-US"/>
        </a:p>
      </dgm:t>
    </dgm:pt>
    <dgm:pt modelId="{64528765-A7B1-468B-BDF4-4FA2BEBAFD25}" type="pres">
      <dgm:prSet presAssocID="{F4D18206-11D9-4AB0-AF70-32EC50CC1F7A}" presName="linear" presStyleCnt="0">
        <dgm:presLayoutVars>
          <dgm:animLvl val="lvl"/>
          <dgm:resizeHandles val="exact"/>
        </dgm:presLayoutVars>
      </dgm:prSet>
      <dgm:spPr/>
    </dgm:pt>
    <dgm:pt modelId="{659D96AF-3A8F-4FD4-B434-E20A0D3B6BFF}" type="pres">
      <dgm:prSet presAssocID="{3C26D4E5-7611-4118-93E6-CC6A7A37CC2F}" presName="parentText" presStyleLbl="node1" presStyleIdx="0" presStyleCnt="5">
        <dgm:presLayoutVars>
          <dgm:chMax val="0"/>
          <dgm:bulletEnabled val="1"/>
        </dgm:presLayoutVars>
      </dgm:prSet>
      <dgm:spPr/>
    </dgm:pt>
    <dgm:pt modelId="{F4534759-A60B-4807-9DFE-AB508E4336FF}" type="pres">
      <dgm:prSet presAssocID="{3C26D4E5-7611-4118-93E6-CC6A7A37CC2F}" presName="childText" presStyleLbl="revTx" presStyleIdx="0" presStyleCnt="4">
        <dgm:presLayoutVars>
          <dgm:bulletEnabled val="1"/>
        </dgm:presLayoutVars>
      </dgm:prSet>
      <dgm:spPr/>
    </dgm:pt>
    <dgm:pt modelId="{CF870F63-4503-4E19-964F-4CC4EFDEBF84}" type="pres">
      <dgm:prSet presAssocID="{3D38A92C-9596-4A69-A667-EFCD4F5A04F6}" presName="parentText" presStyleLbl="node1" presStyleIdx="1" presStyleCnt="5">
        <dgm:presLayoutVars>
          <dgm:chMax val="0"/>
          <dgm:bulletEnabled val="1"/>
        </dgm:presLayoutVars>
      </dgm:prSet>
      <dgm:spPr/>
    </dgm:pt>
    <dgm:pt modelId="{1B3884C0-69A3-4A6E-84C1-19C4CCB6BF66}" type="pres">
      <dgm:prSet presAssocID="{3D38A92C-9596-4A69-A667-EFCD4F5A04F6}" presName="childText" presStyleLbl="revTx" presStyleIdx="1" presStyleCnt="4">
        <dgm:presLayoutVars>
          <dgm:bulletEnabled val="1"/>
        </dgm:presLayoutVars>
      </dgm:prSet>
      <dgm:spPr/>
    </dgm:pt>
    <dgm:pt modelId="{B6C5D167-6D0D-466C-A056-249C9DE3E5DD}" type="pres">
      <dgm:prSet presAssocID="{0239CC86-B608-4268-A21C-44506EB8F314}" presName="parentText" presStyleLbl="node1" presStyleIdx="2" presStyleCnt="5">
        <dgm:presLayoutVars>
          <dgm:chMax val="0"/>
          <dgm:bulletEnabled val="1"/>
        </dgm:presLayoutVars>
      </dgm:prSet>
      <dgm:spPr/>
    </dgm:pt>
    <dgm:pt modelId="{7A230256-28B5-4581-8155-EDC48F993D09}" type="pres">
      <dgm:prSet presAssocID="{0239CC86-B608-4268-A21C-44506EB8F314}" presName="childText" presStyleLbl="revTx" presStyleIdx="2" presStyleCnt="4">
        <dgm:presLayoutVars>
          <dgm:bulletEnabled val="1"/>
        </dgm:presLayoutVars>
      </dgm:prSet>
      <dgm:spPr/>
    </dgm:pt>
    <dgm:pt modelId="{370271EB-DA9E-4082-8529-3607012AE9B7}" type="pres">
      <dgm:prSet presAssocID="{51004403-F6E6-4B48-919B-927752BCECC8}" presName="parentText" presStyleLbl="node1" presStyleIdx="3" presStyleCnt="5">
        <dgm:presLayoutVars>
          <dgm:chMax val="0"/>
          <dgm:bulletEnabled val="1"/>
        </dgm:presLayoutVars>
      </dgm:prSet>
      <dgm:spPr/>
    </dgm:pt>
    <dgm:pt modelId="{FA02630B-C695-475D-BDFC-2184E2F20A9D}" type="pres">
      <dgm:prSet presAssocID="{0C0B944F-8E43-40D5-B87D-4C6D5553DD98}" presName="spacer" presStyleCnt="0"/>
      <dgm:spPr/>
    </dgm:pt>
    <dgm:pt modelId="{AE9CEB75-AC3C-476C-AFF5-08D8F65F5249}" type="pres">
      <dgm:prSet presAssocID="{0122C2D2-196E-4B75-B36B-CF504B5233EC}" presName="parentText" presStyleLbl="node1" presStyleIdx="4" presStyleCnt="5">
        <dgm:presLayoutVars>
          <dgm:chMax val="0"/>
          <dgm:bulletEnabled val="1"/>
        </dgm:presLayoutVars>
      </dgm:prSet>
      <dgm:spPr/>
    </dgm:pt>
    <dgm:pt modelId="{32AA7BA8-9A1B-4924-A97B-4E18E19A6272}" type="pres">
      <dgm:prSet presAssocID="{0122C2D2-196E-4B75-B36B-CF504B5233EC}" presName="childText" presStyleLbl="revTx" presStyleIdx="3" presStyleCnt="4">
        <dgm:presLayoutVars>
          <dgm:bulletEnabled val="1"/>
        </dgm:presLayoutVars>
      </dgm:prSet>
      <dgm:spPr/>
    </dgm:pt>
  </dgm:ptLst>
  <dgm:cxnLst>
    <dgm:cxn modelId="{9623D906-3089-4958-A190-E997E5451DA4}" srcId="{0239CC86-B608-4268-A21C-44506EB8F314}" destId="{E9FA59F0-52F0-46D3-A3AD-B2E4B8645C85}" srcOrd="1" destOrd="0" parTransId="{013505ED-D29B-4F75-BF42-864D21C828EC}" sibTransId="{61148941-2080-4F7C-918C-97F0086CEC0B}"/>
    <dgm:cxn modelId="{A8D9F207-10BF-4869-A990-37EFC15D589D}" srcId="{F4D18206-11D9-4AB0-AF70-32EC50CC1F7A}" destId="{3D38A92C-9596-4A69-A667-EFCD4F5A04F6}" srcOrd="1" destOrd="0" parTransId="{2BB270AE-255F-4C2E-9555-B22622E41C18}" sibTransId="{7127CEAE-5B2E-4A2A-A9D0-F48E7A4CDD44}"/>
    <dgm:cxn modelId="{5D48890D-33D9-41D8-9330-714533D8FBFB}" type="presOf" srcId="{3B1D012B-6CBF-438F-AC55-E9B45D56A856}" destId="{F4534759-A60B-4807-9DFE-AB508E4336FF}" srcOrd="0" destOrd="0" presId="urn:microsoft.com/office/officeart/2005/8/layout/vList2"/>
    <dgm:cxn modelId="{77CBAB31-2EAE-4363-8D97-1128B25183D1}" type="presOf" srcId="{6D56E237-DA1B-4CA0-B9C2-DB3E5F2F32EA}" destId="{7A230256-28B5-4581-8155-EDC48F993D09}" srcOrd="0" destOrd="3" presId="urn:microsoft.com/office/officeart/2005/8/layout/vList2"/>
    <dgm:cxn modelId="{02DC5139-F82D-491F-9FEC-DC4D0B4A31A1}" srcId="{0122C2D2-196E-4B75-B36B-CF504B5233EC}" destId="{39365021-5E5E-44C1-B15A-9B24477471B3}" srcOrd="1" destOrd="0" parTransId="{670B7D67-BD32-4325-8985-87C450901E17}" sibTransId="{63C69A99-733A-46E0-AF12-10B6744BE24C}"/>
    <dgm:cxn modelId="{3007443A-6BF9-4CE0-AD6B-CBAD5136AB34}" type="presOf" srcId="{D2A7C442-2F70-4FD5-9358-48C4356066CC}" destId="{1B3884C0-69A3-4A6E-84C1-19C4CCB6BF66}" srcOrd="0" destOrd="2" presId="urn:microsoft.com/office/officeart/2005/8/layout/vList2"/>
    <dgm:cxn modelId="{6BB62B43-23C6-4424-9D6B-40DF7042DAA7}" srcId="{3D38A92C-9596-4A69-A667-EFCD4F5A04F6}" destId="{3F29AAC6-C9F1-406C-84E6-70473188A489}" srcOrd="1" destOrd="0" parTransId="{10B0655C-C9C8-407D-9DFA-A137DE868F9A}" sibTransId="{B84FAEC7-6678-44E1-AAFB-1922516F40BC}"/>
    <dgm:cxn modelId="{D565FD66-AF7B-4BFC-9C44-1A493578B400}" type="presOf" srcId="{12CE32F6-F1C7-4D86-8CE6-7DF4D2B443E0}" destId="{7A230256-28B5-4581-8155-EDC48F993D09}" srcOrd="0" destOrd="0" presId="urn:microsoft.com/office/officeart/2005/8/layout/vList2"/>
    <dgm:cxn modelId="{5D772B4E-E457-4849-B490-DEC1E202533D}" type="presOf" srcId="{3D38A92C-9596-4A69-A667-EFCD4F5A04F6}" destId="{CF870F63-4503-4E19-964F-4CC4EFDEBF84}" srcOrd="0" destOrd="0" presId="urn:microsoft.com/office/officeart/2005/8/layout/vList2"/>
    <dgm:cxn modelId="{FE9A996F-B865-4090-A939-72E4BC667D28}" srcId="{0239CC86-B608-4268-A21C-44506EB8F314}" destId="{E2562AC3-8E78-4B40-BB0D-E07DE506281E}" srcOrd="4" destOrd="0" parTransId="{ACA560F4-B7CD-4E32-AB8D-D201203E15AD}" sibTransId="{FC345FA9-B2DF-43E5-BC2B-56E67CA50F49}"/>
    <dgm:cxn modelId="{4D2C0A70-8DFA-40E7-B9D9-5FF69DBD1C52}" type="presOf" srcId="{39365021-5E5E-44C1-B15A-9B24477471B3}" destId="{32AA7BA8-9A1B-4924-A97B-4E18E19A6272}" srcOrd="0" destOrd="1" presId="urn:microsoft.com/office/officeart/2005/8/layout/vList2"/>
    <dgm:cxn modelId="{48289172-90CA-46BA-999E-D6C4980FF51B}" srcId="{3D38A92C-9596-4A69-A667-EFCD4F5A04F6}" destId="{A5AE3967-BEAC-41D6-90D5-FAD7680DE187}" srcOrd="0" destOrd="0" parTransId="{A726EBAB-9CAD-418A-8E34-15FEC0F6847A}" sibTransId="{FAECCEC7-831C-4A02-8125-7969A654437F}"/>
    <dgm:cxn modelId="{C240DD52-C085-4454-BF93-A751D6587DBD}" type="presOf" srcId="{28945C8D-18E4-4F6D-AB7A-925EC3A8C2D6}" destId="{32AA7BA8-9A1B-4924-A97B-4E18E19A6272}" srcOrd="0" destOrd="0" presId="urn:microsoft.com/office/officeart/2005/8/layout/vList2"/>
    <dgm:cxn modelId="{A79A3E54-245F-4FB0-BB8E-55C629727932}" type="presOf" srcId="{F9DBA2E4-EAEC-478F-861C-EDB5CF220488}" destId="{7A230256-28B5-4581-8155-EDC48F993D09}" srcOrd="0" destOrd="2" presId="urn:microsoft.com/office/officeart/2005/8/layout/vList2"/>
    <dgm:cxn modelId="{FFBCBF78-B676-45D2-B7D6-59CCC57322B0}" srcId="{0239CC86-B608-4268-A21C-44506EB8F314}" destId="{12CE32F6-F1C7-4D86-8CE6-7DF4D2B443E0}" srcOrd="0" destOrd="0" parTransId="{6EEA865F-9F10-4D4E-B697-C21CCE59343C}" sibTransId="{9698E504-7DC3-4A12-A9F2-EDB8DAD9E322}"/>
    <dgm:cxn modelId="{15205A79-AD71-492A-9BCF-74A578CDB97C}" type="presOf" srcId="{0239CC86-B608-4268-A21C-44506EB8F314}" destId="{B6C5D167-6D0D-466C-A056-249C9DE3E5DD}" srcOrd="0" destOrd="0" presId="urn:microsoft.com/office/officeart/2005/8/layout/vList2"/>
    <dgm:cxn modelId="{4F9C817B-5CE6-4355-8CA6-0FBDE82BFE05}" type="presOf" srcId="{E9FA59F0-52F0-46D3-A3AD-B2E4B8645C85}" destId="{7A230256-28B5-4581-8155-EDC48F993D09}" srcOrd="0" destOrd="1" presId="urn:microsoft.com/office/officeart/2005/8/layout/vList2"/>
    <dgm:cxn modelId="{22890B7E-A4F5-423A-B5DC-B030F796B677}" type="presOf" srcId="{51004403-F6E6-4B48-919B-927752BCECC8}" destId="{370271EB-DA9E-4082-8529-3607012AE9B7}" srcOrd="0" destOrd="0" presId="urn:microsoft.com/office/officeart/2005/8/layout/vList2"/>
    <dgm:cxn modelId="{636E998F-5EA1-4899-B56C-691FDC1348B4}" srcId="{F4D18206-11D9-4AB0-AF70-32EC50CC1F7A}" destId="{0239CC86-B608-4268-A21C-44506EB8F314}" srcOrd="2" destOrd="0" parTransId="{8061D8B1-76F0-4878-AAF9-FA0A4CA8FDB3}" sibTransId="{C571D90E-36EF-49AD-90BA-62CEDBF3B31F}"/>
    <dgm:cxn modelId="{3CE9E999-DC0E-40DA-9C4B-FB416C06DBD2}" type="presOf" srcId="{0122C2D2-196E-4B75-B36B-CF504B5233EC}" destId="{AE9CEB75-AC3C-476C-AFF5-08D8F65F5249}" srcOrd="0" destOrd="0" presId="urn:microsoft.com/office/officeart/2005/8/layout/vList2"/>
    <dgm:cxn modelId="{D1AB4E9F-EB72-4D28-BDE5-39D729F8683D}" type="presOf" srcId="{F4D18206-11D9-4AB0-AF70-32EC50CC1F7A}" destId="{64528765-A7B1-468B-BDF4-4FA2BEBAFD25}" srcOrd="0" destOrd="0" presId="urn:microsoft.com/office/officeart/2005/8/layout/vList2"/>
    <dgm:cxn modelId="{30F303A2-4051-430F-87C4-E2AB2A2BBE85}" type="presOf" srcId="{3F29AAC6-C9F1-406C-84E6-70473188A489}" destId="{1B3884C0-69A3-4A6E-84C1-19C4CCB6BF66}" srcOrd="0" destOrd="1" presId="urn:microsoft.com/office/officeart/2005/8/layout/vList2"/>
    <dgm:cxn modelId="{D3C397A2-7C38-491C-973F-F26C42C6742B}" srcId="{F4D18206-11D9-4AB0-AF70-32EC50CC1F7A}" destId="{51004403-F6E6-4B48-919B-927752BCECC8}" srcOrd="3" destOrd="0" parTransId="{ED59710F-760E-4F26-B7A8-815C02C5C71E}" sibTransId="{0C0B944F-8E43-40D5-B87D-4C6D5553DD98}"/>
    <dgm:cxn modelId="{83D1E4AA-AD8E-41CD-AF01-7175934F9CAD}" srcId="{3C26D4E5-7611-4118-93E6-CC6A7A37CC2F}" destId="{3B1D012B-6CBF-438F-AC55-E9B45D56A856}" srcOrd="0" destOrd="0" parTransId="{E901F152-3230-44AB-8A31-85EA15646AFC}" sibTransId="{DB2ED118-1381-48A4-BDBF-0C1080FF0B8D}"/>
    <dgm:cxn modelId="{F035F3B6-E795-491D-BB74-115010C658BB}" srcId="{0239CC86-B608-4268-A21C-44506EB8F314}" destId="{6D56E237-DA1B-4CA0-B9C2-DB3E5F2F32EA}" srcOrd="3" destOrd="0" parTransId="{4E40688B-0E82-4164-BF50-2F1C2DAFD0C0}" sibTransId="{4B3226A5-D382-4130-BA50-E7586CF680F8}"/>
    <dgm:cxn modelId="{C4BBA5BB-1820-474C-8FFB-13C4112F9398}" type="presOf" srcId="{A5AE3967-BEAC-41D6-90D5-FAD7680DE187}" destId="{1B3884C0-69A3-4A6E-84C1-19C4CCB6BF66}" srcOrd="0" destOrd="0" presId="urn:microsoft.com/office/officeart/2005/8/layout/vList2"/>
    <dgm:cxn modelId="{C6E7D9CF-A790-4EE7-9911-B109C920F59E}" srcId="{0239CC86-B608-4268-A21C-44506EB8F314}" destId="{F9DBA2E4-EAEC-478F-861C-EDB5CF220488}" srcOrd="2" destOrd="0" parTransId="{45339D5A-333B-4EF0-9F27-0D0FAEC478C9}" sibTransId="{DC8B7C06-0AC6-40C7-B83E-0FFB5112B116}"/>
    <dgm:cxn modelId="{543AF8CF-0694-45AE-AFF1-98F5A2D4DF12}" srcId="{0122C2D2-196E-4B75-B36B-CF504B5233EC}" destId="{28945C8D-18E4-4F6D-AB7A-925EC3A8C2D6}" srcOrd="0" destOrd="0" parTransId="{B2C74EB3-7766-414F-BFAA-FB783C05492B}" sibTransId="{AC5BCB7A-9B29-49B8-ADE3-4B77618968DF}"/>
    <dgm:cxn modelId="{2FE63EE4-4C68-4FD1-8269-7BDAA23D3BE3}" type="presOf" srcId="{E2562AC3-8E78-4B40-BB0D-E07DE506281E}" destId="{7A230256-28B5-4581-8155-EDC48F993D09}" srcOrd="0" destOrd="4" presId="urn:microsoft.com/office/officeart/2005/8/layout/vList2"/>
    <dgm:cxn modelId="{D671AFEC-A34C-4268-8C2D-5BDE31C7EF14}" srcId="{F4D18206-11D9-4AB0-AF70-32EC50CC1F7A}" destId="{3C26D4E5-7611-4118-93E6-CC6A7A37CC2F}" srcOrd="0" destOrd="0" parTransId="{F4B1BAE7-9EF6-47F2-82F8-6340D123DDFB}" sibTransId="{54894ADB-D597-459C-A045-7F36D3189C3C}"/>
    <dgm:cxn modelId="{80F6BDEF-8478-4CD3-89C4-581C4FDA28E1}" type="presOf" srcId="{3C26D4E5-7611-4118-93E6-CC6A7A37CC2F}" destId="{659D96AF-3A8F-4FD4-B434-E20A0D3B6BFF}" srcOrd="0" destOrd="0" presId="urn:microsoft.com/office/officeart/2005/8/layout/vList2"/>
    <dgm:cxn modelId="{1F1A8AFC-EB2A-448B-8798-A3660EC832D3}" srcId="{F4D18206-11D9-4AB0-AF70-32EC50CC1F7A}" destId="{0122C2D2-196E-4B75-B36B-CF504B5233EC}" srcOrd="4" destOrd="0" parTransId="{02C56C9D-A12A-4330-8651-EEF174A3B7EF}" sibTransId="{FE25C449-F3C1-4B34-A284-414319585C86}"/>
    <dgm:cxn modelId="{9F0F90FF-5776-4B48-94D2-8ADDFF480174}" srcId="{3D38A92C-9596-4A69-A667-EFCD4F5A04F6}" destId="{D2A7C442-2F70-4FD5-9358-48C4356066CC}" srcOrd="2" destOrd="0" parTransId="{CCCE8840-D437-4BB0-BB39-87822D3A1833}" sibTransId="{09D54C34-C551-41B0-9148-661D87C8AD8C}"/>
    <dgm:cxn modelId="{2ECFB91F-83BF-4DC4-88A2-649CE78B2C83}" type="presParOf" srcId="{64528765-A7B1-468B-BDF4-4FA2BEBAFD25}" destId="{659D96AF-3A8F-4FD4-B434-E20A0D3B6BFF}" srcOrd="0" destOrd="0" presId="urn:microsoft.com/office/officeart/2005/8/layout/vList2"/>
    <dgm:cxn modelId="{86ADD373-FB54-40D2-874F-A04CE3F8AC35}" type="presParOf" srcId="{64528765-A7B1-468B-BDF4-4FA2BEBAFD25}" destId="{F4534759-A60B-4807-9DFE-AB508E4336FF}" srcOrd="1" destOrd="0" presId="urn:microsoft.com/office/officeart/2005/8/layout/vList2"/>
    <dgm:cxn modelId="{E15D745F-C52E-4D3B-89E8-AF4662E44ACF}" type="presParOf" srcId="{64528765-A7B1-468B-BDF4-4FA2BEBAFD25}" destId="{CF870F63-4503-4E19-964F-4CC4EFDEBF84}" srcOrd="2" destOrd="0" presId="urn:microsoft.com/office/officeart/2005/8/layout/vList2"/>
    <dgm:cxn modelId="{D63CEDE5-778C-4C36-8829-5736CA910AAB}" type="presParOf" srcId="{64528765-A7B1-468B-BDF4-4FA2BEBAFD25}" destId="{1B3884C0-69A3-4A6E-84C1-19C4CCB6BF66}" srcOrd="3" destOrd="0" presId="urn:microsoft.com/office/officeart/2005/8/layout/vList2"/>
    <dgm:cxn modelId="{DFA009A7-6002-4093-8E16-5AD5435371CA}" type="presParOf" srcId="{64528765-A7B1-468B-BDF4-4FA2BEBAFD25}" destId="{B6C5D167-6D0D-466C-A056-249C9DE3E5DD}" srcOrd="4" destOrd="0" presId="urn:microsoft.com/office/officeart/2005/8/layout/vList2"/>
    <dgm:cxn modelId="{09A26DCC-7F09-40DE-9A12-3142F347D618}" type="presParOf" srcId="{64528765-A7B1-468B-BDF4-4FA2BEBAFD25}" destId="{7A230256-28B5-4581-8155-EDC48F993D09}" srcOrd="5" destOrd="0" presId="urn:microsoft.com/office/officeart/2005/8/layout/vList2"/>
    <dgm:cxn modelId="{4FF2FC2C-A66E-4723-B39F-AB42547F7B59}" type="presParOf" srcId="{64528765-A7B1-468B-BDF4-4FA2BEBAFD25}" destId="{370271EB-DA9E-4082-8529-3607012AE9B7}" srcOrd="6" destOrd="0" presId="urn:microsoft.com/office/officeart/2005/8/layout/vList2"/>
    <dgm:cxn modelId="{FD11148B-6AAA-4E4E-9097-912147466E7A}" type="presParOf" srcId="{64528765-A7B1-468B-BDF4-4FA2BEBAFD25}" destId="{FA02630B-C695-475D-BDFC-2184E2F20A9D}" srcOrd="7" destOrd="0" presId="urn:microsoft.com/office/officeart/2005/8/layout/vList2"/>
    <dgm:cxn modelId="{E75DF980-ECCD-451C-AA75-58C92EEDDB86}" type="presParOf" srcId="{64528765-A7B1-468B-BDF4-4FA2BEBAFD25}" destId="{AE9CEB75-AC3C-476C-AFF5-08D8F65F5249}" srcOrd="8" destOrd="0" presId="urn:microsoft.com/office/officeart/2005/8/layout/vList2"/>
    <dgm:cxn modelId="{ECA8C871-DC3B-4934-AFAC-7E230DCE39C9}" type="presParOf" srcId="{64528765-A7B1-468B-BDF4-4FA2BEBAFD25}" destId="{32AA7BA8-9A1B-4924-A97B-4E18E19A627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620926D0-4D3B-4470-A916-95CD6BDCA2DB}"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3FD4BDD6-FE8D-4F82-8337-65430A9D9369}">
      <dgm:prSet/>
      <dgm:spPr/>
      <dgm:t>
        <a:bodyPr/>
        <a:lstStyle/>
        <a:p>
          <a:r>
            <a:rPr lang="en-US" dirty="0"/>
            <a:t>Explore Azure SQL Managed Instance</a:t>
          </a:r>
        </a:p>
      </dgm:t>
    </dgm:pt>
    <dgm:pt modelId="{DD975117-78B6-452F-9975-7B6CA34752AE}" type="parTrans" cxnId="{3A4DDB38-26A1-47F4-ABA6-9B5012811472}">
      <dgm:prSet/>
      <dgm:spPr/>
      <dgm:t>
        <a:bodyPr/>
        <a:lstStyle/>
        <a:p>
          <a:endParaRPr lang="en-US"/>
        </a:p>
      </dgm:t>
    </dgm:pt>
    <dgm:pt modelId="{B25F00EB-F22E-44F5-9647-5A8F39DD665E}" type="sibTrans" cxnId="{3A4DDB38-26A1-47F4-ABA6-9B5012811472}">
      <dgm:prSet/>
      <dgm:spPr/>
      <dgm:t>
        <a:bodyPr/>
        <a:lstStyle/>
        <a:p>
          <a:endParaRPr lang="en-US"/>
        </a:p>
      </dgm:t>
    </dgm:pt>
    <dgm:pt modelId="{6AB0F6F2-081A-4426-9F19-19DBE2347F3E}">
      <dgm:prSet/>
      <dgm:spPr/>
      <dgm:t>
        <a:bodyPr/>
        <a:lstStyle/>
        <a:p>
          <a:r>
            <a:rPr lang="en-US" dirty="0"/>
            <a:t>Implement best practices</a:t>
          </a:r>
        </a:p>
      </dgm:t>
    </dgm:pt>
    <dgm:pt modelId="{4DDA6F68-E080-4326-985E-E5F87CD26904}" type="parTrans" cxnId="{7E7DDAB4-18DC-4045-8756-80FACB1C2F94}">
      <dgm:prSet/>
      <dgm:spPr/>
      <dgm:t>
        <a:bodyPr/>
        <a:lstStyle/>
        <a:p>
          <a:endParaRPr lang="en-US"/>
        </a:p>
      </dgm:t>
    </dgm:pt>
    <dgm:pt modelId="{5C917554-2796-4D88-BA01-E71EDFE6EEAB}" type="sibTrans" cxnId="{7E7DDAB4-18DC-4045-8756-80FACB1C2F94}">
      <dgm:prSet/>
      <dgm:spPr/>
      <dgm:t>
        <a:bodyPr/>
        <a:lstStyle/>
        <a:p>
          <a:endParaRPr lang="en-US"/>
        </a:p>
      </dgm:t>
    </dgm:pt>
    <dgm:pt modelId="{BD88C575-9E22-45B3-9377-F26C2F8F37D9}">
      <dgm:prSet/>
      <dgm:spPr/>
      <dgm:t>
        <a:bodyPr/>
        <a:lstStyle/>
        <a:p>
          <a:r>
            <a:rPr lang="en-US" dirty="0"/>
            <a:t>Verify application</a:t>
          </a:r>
        </a:p>
      </dgm:t>
    </dgm:pt>
    <dgm:pt modelId="{9A3D2CC3-5314-423A-86F9-5AF5927F8FC4}" type="parTrans" cxnId="{4AA5DDB0-46AD-4621-A0F3-035587AF9F4C}">
      <dgm:prSet/>
      <dgm:spPr/>
      <dgm:t>
        <a:bodyPr/>
        <a:lstStyle/>
        <a:p>
          <a:endParaRPr lang="en-US"/>
        </a:p>
      </dgm:t>
    </dgm:pt>
    <dgm:pt modelId="{2E2CFDF8-C446-4CC4-B71F-85BDD4F12E38}" type="sibTrans" cxnId="{4AA5DDB0-46AD-4621-A0F3-035587AF9F4C}">
      <dgm:prSet/>
      <dgm:spPr/>
      <dgm:t>
        <a:bodyPr/>
        <a:lstStyle/>
        <a:p>
          <a:endParaRPr lang="en-US"/>
        </a:p>
      </dgm:t>
    </dgm:pt>
    <dgm:pt modelId="{A46FC4CD-6EDD-4DDD-9313-523213ABE505}">
      <dgm:prSet/>
      <dgm:spPr/>
      <dgm:t>
        <a:bodyPr/>
        <a:lstStyle/>
        <a:p>
          <a:r>
            <a:rPr lang="en-US" dirty="0"/>
            <a:t>Configure HADR</a:t>
          </a:r>
        </a:p>
      </dgm:t>
    </dgm:pt>
    <dgm:pt modelId="{667F8CCF-1EFE-4DD3-ABBB-93362B366C50}" type="parTrans" cxnId="{3478B7F2-EC2A-4CFA-8F58-1725AAF13104}">
      <dgm:prSet/>
      <dgm:spPr/>
      <dgm:t>
        <a:bodyPr/>
        <a:lstStyle/>
        <a:p>
          <a:endParaRPr lang="en-US"/>
        </a:p>
      </dgm:t>
    </dgm:pt>
    <dgm:pt modelId="{2497FCB1-8BCB-41A0-A33E-6284AFDED026}" type="sibTrans" cxnId="{3478B7F2-EC2A-4CFA-8F58-1725AAF13104}">
      <dgm:prSet/>
      <dgm:spPr/>
      <dgm:t>
        <a:bodyPr/>
        <a:lstStyle/>
        <a:p>
          <a:endParaRPr lang="en-US"/>
        </a:p>
      </dgm:t>
    </dgm:pt>
    <dgm:pt modelId="{E24DA8D4-9624-4BFA-8BD0-1698445CD4E1}">
      <dgm:prSet/>
      <dgm:spPr/>
      <dgm:t>
        <a:bodyPr/>
        <a:lstStyle/>
        <a:p>
          <a:r>
            <a:rPr lang="en-US" dirty="0"/>
            <a:t>Use the power of Azure</a:t>
          </a:r>
        </a:p>
      </dgm:t>
    </dgm:pt>
    <dgm:pt modelId="{00F7718C-8981-44BF-B704-DBD3C50999F9}" type="parTrans" cxnId="{A1AB951F-231E-4FEB-A899-5B18FE18FB86}">
      <dgm:prSet/>
      <dgm:spPr/>
      <dgm:t>
        <a:bodyPr/>
        <a:lstStyle/>
        <a:p>
          <a:endParaRPr lang="en-US"/>
        </a:p>
      </dgm:t>
    </dgm:pt>
    <dgm:pt modelId="{412B05A9-57C3-4207-AF1F-FD331B04E7D5}" type="sibTrans" cxnId="{A1AB951F-231E-4FEB-A899-5B18FE18FB86}">
      <dgm:prSet/>
      <dgm:spPr/>
      <dgm:t>
        <a:bodyPr/>
        <a:lstStyle/>
        <a:p>
          <a:endParaRPr lang="en-US"/>
        </a:p>
      </dgm:t>
    </dgm:pt>
    <dgm:pt modelId="{A7623838-D8B6-4A3D-8DE3-B80B6FACAE73}" type="pres">
      <dgm:prSet presAssocID="{620926D0-4D3B-4470-A916-95CD6BDCA2DB}" presName="Name0" presStyleCnt="0">
        <dgm:presLayoutVars>
          <dgm:chMax val="7"/>
          <dgm:dir/>
          <dgm:animLvl val="lvl"/>
          <dgm:resizeHandles val="exact"/>
        </dgm:presLayoutVars>
      </dgm:prSet>
      <dgm:spPr/>
    </dgm:pt>
    <dgm:pt modelId="{BE9EBF7C-6356-4D7E-85DC-7392052D491B}" type="pres">
      <dgm:prSet presAssocID="{3FD4BDD6-FE8D-4F82-8337-65430A9D9369}" presName="circle1" presStyleLbl="node1" presStyleIdx="0" presStyleCnt="5"/>
      <dgm:spPr/>
    </dgm:pt>
    <dgm:pt modelId="{E06F6592-0963-417B-9D7A-78441E854A43}" type="pres">
      <dgm:prSet presAssocID="{3FD4BDD6-FE8D-4F82-8337-65430A9D9369}" presName="space" presStyleCnt="0"/>
      <dgm:spPr/>
    </dgm:pt>
    <dgm:pt modelId="{FC389D09-9FDD-45AC-9CB3-73E5162AE565}" type="pres">
      <dgm:prSet presAssocID="{3FD4BDD6-FE8D-4F82-8337-65430A9D9369}" presName="rect1" presStyleLbl="alignAcc1" presStyleIdx="0" presStyleCnt="5"/>
      <dgm:spPr/>
    </dgm:pt>
    <dgm:pt modelId="{81C097BE-D572-4AA0-ABF1-833D1F2863D7}" type="pres">
      <dgm:prSet presAssocID="{6AB0F6F2-081A-4426-9F19-19DBE2347F3E}" presName="vertSpace2" presStyleLbl="node1" presStyleIdx="0" presStyleCnt="5"/>
      <dgm:spPr/>
    </dgm:pt>
    <dgm:pt modelId="{ED28A5CF-D79F-460B-BCC9-6461CDD09A9F}" type="pres">
      <dgm:prSet presAssocID="{6AB0F6F2-081A-4426-9F19-19DBE2347F3E}" presName="circle2" presStyleLbl="node1" presStyleIdx="1" presStyleCnt="5"/>
      <dgm:spPr/>
    </dgm:pt>
    <dgm:pt modelId="{19A4BDEF-E020-4BED-9E5D-49D04D1E4581}" type="pres">
      <dgm:prSet presAssocID="{6AB0F6F2-081A-4426-9F19-19DBE2347F3E}" presName="rect2" presStyleLbl="alignAcc1" presStyleIdx="1" presStyleCnt="5"/>
      <dgm:spPr/>
    </dgm:pt>
    <dgm:pt modelId="{7E6DAA29-99CD-4C62-942D-DC9506944472}" type="pres">
      <dgm:prSet presAssocID="{BD88C575-9E22-45B3-9377-F26C2F8F37D9}" presName="vertSpace3" presStyleLbl="node1" presStyleIdx="1" presStyleCnt="5"/>
      <dgm:spPr/>
    </dgm:pt>
    <dgm:pt modelId="{535C356F-7205-421A-A999-8C0A27EFE097}" type="pres">
      <dgm:prSet presAssocID="{BD88C575-9E22-45B3-9377-F26C2F8F37D9}" presName="circle3" presStyleLbl="node1" presStyleIdx="2" presStyleCnt="5"/>
      <dgm:spPr/>
    </dgm:pt>
    <dgm:pt modelId="{E9664E44-777D-44F3-8A5D-86E6DB43558D}" type="pres">
      <dgm:prSet presAssocID="{BD88C575-9E22-45B3-9377-F26C2F8F37D9}" presName="rect3" presStyleLbl="alignAcc1" presStyleIdx="2" presStyleCnt="5"/>
      <dgm:spPr/>
    </dgm:pt>
    <dgm:pt modelId="{6387EC29-EE92-4F1E-B209-FB8F64F2880E}" type="pres">
      <dgm:prSet presAssocID="{A46FC4CD-6EDD-4DDD-9313-523213ABE505}" presName="vertSpace4" presStyleLbl="node1" presStyleIdx="2" presStyleCnt="5"/>
      <dgm:spPr/>
    </dgm:pt>
    <dgm:pt modelId="{F82E8064-C675-4E9D-9DA9-09FB8A2D5044}" type="pres">
      <dgm:prSet presAssocID="{A46FC4CD-6EDD-4DDD-9313-523213ABE505}" presName="circle4" presStyleLbl="node1" presStyleIdx="3" presStyleCnt="5"/>
      <dgm:spPr/>
    </dgm:pt>
    <dgm:pt modelId="{04C8D9BE-8996-479F-BAE2-D0798B42323A}" type="pres">
      <dgm:prSet presAssocID="{A46FC4CD-6EDD-4DDD-9313-523213ABE505}" presName="rect4" presStyleLbl="alignAcc1" presStyleIdx="3" presStyleCnt="5"/>
      <dgm:spPr/>
    </dgm:pt>
    <dgm:pt modelId="{57223D12-4839-48E6-996D-97F06A67861A}" type="pres">
      <dgm:prSet presAssocID="{E24DA8D4-9624-4BFA-8BD0-1698445CD4E1}" presName="vertSpace5" presStyleLbl="node1" presStyleIdx="3" presStyleCnt="5"/>
      <dgm:spPr/>
    </dgm:pt>
    <dgm:pt modelId="{9A10529A-312E-4B83-B21D-011553FC5F0C}" type="pres">
      <dgm:prSet presAssocID="{E24DA8D4-9624-4BFA-8BD0-1698445CD4E1}" presName="circle5" presStyleLbl="node1" presStyleIdx="4" presStyleCnt="5"/>
      <dgm:spPr/>
    </dgm:pt>
    <dgm:pt modelId="{F31B20EC-D750-498B-BF3E-0E83F08B343B}" type="pres">
      <dgm:prSet presAssocID="{E24DA8D4-9624-4BFA-8BD0-1698445CD4E1}" presName="rect5" presStyleLbl="alignAcc1" presStyleIdx="4" presStyleCnt="5"/>
      <dgm:spPr/>
    </dgm:pt>
    <dgm:pt modelId="{DB9A00D4-19A7-4C19-A3F3-92B80F2648C6}" type="pres">
      <dgm:prSet presAssocID="{3FD4BDD6-FE8D-4F82-8337-65430A9D9369}" presName="rect1ParTxNoCh" presStyleLbl="alignAcc1" presStyleIdx="4" presStyleCnt="5">
        <dgm:presLayoutVars>
          <dgm:chMax val="1"/>
          <dgm:bulletEnabled val="1"/>
        </dgm:presLayoutVars>
      </dgm:prSet>
      <dgm:spPr/>
    </dgm:pt>
    <dgm:pt modelId="{2FA4EF76-32FF-498E-A54F-F3CE8011F194}" type="pres">
      <dgm:prSet presAssocID="{6AB0F6F2-081A-4426-9F19-19DBE2347F3E}" presName="rect2ParTxNoCh" presStyleLbl="alignAcc1" presStyleIdx="4" presStyleCnt="5">
        <dgm:presLayoutVars>
          <dgm:chMax val="1"/>
          <dgm:bulletEnabled val="1"/>
        </dgm:presLayoutVars>
      </dgm:prSet>
      <dgm:spPr/>
    </dgm:pt>
    <dgm:pt modelId="{D5E8182E-341A-484E-B8AF-6147E85AE5F1}" type="pres">
      <dgm:prSet presAssocID="{BD88C575-9E22-45B3-9377-F26C2F8F37D9}" presName="rect3ParTxNoCh" presStyleLbl="alignAcc1" presStyleIdx="4" presStyleCnt="5">
        <dgm:presLayoutVars>
          <dgm:chMax val="1"/>
          <dgm:bulletEnabled val="1"/>
        </dgm:presLayoutVars>
      </dgm:prSet>
      <dgm:spPr/>
    </dgm:pt>
    <dgm:pt modelId="{249D8006-A33F-449A-B200-7E219D5C5B32}" type="pres">
      <dgm:prSet presAssocID="{A46FC4CD-6EDD-4DDD-9313-523213ABE505}" presName="rect4ParTxNoCh" presStyleLbl="alignAcc1" presStyleIdx="4" presStyleCnt="5">
        <dgm:presLayoutVars>
          <dgm:chMax val="1"/>
          <dgm:bulletEnabled val="1"/>
        </dgm:presLayoutVars>
      </dgm:prSet>
      <dgm:spPr/>
    </dgm:pt>
    <dgm:pt modelId="{EF40D131-3830-418A-AD03-F1291B4AB3EC}" type="pres">
      <dgm:prSet presAssocID="{E24DA8D4-9624-4BFA-8BD0-1698445CD4E1}" presName="rect5ParTxNoCh" presStyleLbl="alignAcc1" presStyleIdx="4" presStyleCnt="5">
        <dgm:presLayoutVars>
          <dgm:chMax val="1"/>
          <dgm:bulletEnabled val="1"/>
        </dgm:presLayoutVars>
      </dgm:prSet>
      <dgm:spPr/>
    </dgm:pt>
  </dgm:ptLst>
  <dgm:cxnLst>
    <dgm:cxn modelId="{2C899D09-E00B-47C6-85A8-79AFDC0D6813}" type="presOf" srcId="{3FD4BDD6-FE8D-4F82-8337-65430A9D9369}" destId="{DB9A00D4-19A7-4C19-A3F3-92B80F2648C6}" srcOrd="1" destOrd="0" presId="urn:microsoft.com/office/officeart/2005/8/layout/target3"/>
    <dgm:cxn modelId="{09CA8A0E-75DA-4770-BB67-D0DB7775088C}" type="presOf" srcId="{E24DA8D4-9624-4BFA-8BD0-1698445CD4E1}" destId="{F31B20EC-D750-498B-BF3E-0E83F08B343B}" srcOrd="0" destOrd="0" presId="urn:microsoft.com/office/officeart/2005/8/layout/target3"/>
    <dgm:cxn modelId="{A1AB951F-231E-4FEB-A899-5B18FE18FB86}" srcId="{620926D0-4D3B-4470-A916-95CD6BDCA2DB}" destId="{E24DA8D4-9624-4BFA-8BD0-1698445CD4E1}" srcOrd="4" destOrd="0" parTransId="{00F7718C-8981-44BF-B704-DBD3C50999F9}" sibTransId="{412B05A9-57C3-4207-AF1F-FD331B04E7D5}"/>
    <dgm:cxn modelId="{EA40C02E-4C1F-4CFF-BD84-4D909A01F6B9}" type="presOf" srcId="{BD88C575-9E22-45B3-9377-F26C2F8F37D9}" destId="{D5E8182E-341A-484E-B8AF-6147E85AE5F1}" srcOrd="1" destOrd="0" presId="urn:microsoft.com/office/officeart/2005/8/layout/target3"/>
    <dgm:cxn modelId="{3A4DDB38-26A1-47F4-ABA6-9B5012811472}" srcId="{620926D0-4D3B-4470-A916-95CD6BDCA2DB}" destId="{3FD4BDD6-FE8D-4F82-8337-65430A9D9369}" srcOrd="0" destOrd="0" parTransId="{DD975117-78B6-452F-9975-7B6CA34752AE}" sibTransId="{B25F00EB-F22E-44F5-9647-5A8F39DD665E}"/>
    <dgm:cxn modelId="{7435FF3B-4E28-4A22-B409-4B4F3DC8B4F0}" type="presOf" srcId="{E24DA8D4-9624-4BFA-8BD0-1698445CD4E1}" destId="{EF40D131-3830-418A-AD03-F1291B4AB3EC}" srcOrd="1" destOrd="0" presId="urn:microsoft.com/office/officeart/2005/8/layout/target3"/>
    <dgm:cxn modelId="{A5141A40-16EC-4874-BD89-A4882A9C62E1}" type="presOf" srcId="{6AB0F6F2-081A-4426-9F19-19DBE2347F3E}" destId="{19A4BDEF-E020-4BED-9E5D-49D04D1E4581}" srcOrd="0" destOrd="0" presId="urn:microsoft.com/office/officeart/2005/8/layout/target3"/>
    <dgm:cxn modelId="{A0424578-CAC6-4CCE-9C7E-A075491687CC}" type="presOf" srcId="{BD88C575-9E22-45B3-9377-F26C2F8F37D9}" destId="{E9664E44-777D-44F3-8A5D-86E6DB43558D}" srcOrd="0" destOrd="0" presId="urn:microsoft.com/office/officeart/2005/8/layout/target3"/>
    <dgm:cxn modelId="{475B3F7D-9057-487C-8406-24B228A20244}" type="presOf" srcId="{A46FC4CD-6EDD-4DDD-9313-523213ABE505}" destId="{04C8D9BE-8996-479F-BAE2-D0798B42323A}" srcOrd="0" destOrd="0" presId="urn:microsoft.com/office/officeart/2005/8/layout/target3"/>
    <dgm:cxn modelId="{FE350787-E164-4AD1-99FA-FAB98321FFD6}" type="presOf" srcId="{6AB0F6F2-081A-4426-9F19-19DBE2347F3E}" destId="{2FA4EF76-32FF-498E-A54F-F3CE8011F194}" srcOrd="1" destOrd="0" presId="urn:microsoft.com/office/officeart/2005/8/layout/target3"/>
    <dgm:cxn modelId="{E44E3E8B-D173-483F-B8A3-21B91CF0AFA2}" type="presOf" srcId="{620926D0-4D3B-4470-A916-95CD6BDCA2DB}" destId="{A7623838-D8B6-4A3D-8DE3-B80B6FACAE73}" srcOrd="0" destOrd="0" presId="urn:microsoft.com/office/officeart/2005/8/layout/target3"/>
    <dgm:cxn modelId="{25AE3492-0A2F-4044-ABA3-E4EA86BBB4A3}" type="presOf" srcId="{3FD4BDD6-FE8D-4F82-8337-65430A9D9369}" destId="{FC389D09-9FDD-45AC-9CB3-73E5162AE565}" srcOrd="0" destOrd="0" presId="urn:microsoft.com/office/officeart/2005/8/layout/target3"/>
    <dgm:cxn modelId="{4AA5DDB0-46AD-4621-A0F3-035587AF9F4C}" srcId="{620926D0-4D3B-4470-A916-95CD6BDCA2DB}" destId="{BD88C575-9E22-45B3-9377-F26C2F8F37D9}" srcOrd="2" destOrd="0" parTransId="{9A3D2CC3-5314-423A-86F9-5AF5927F8FC4}" sibTransId="{2E2CFDF8-C446-4CC4-B71F-85BDD4F12E38}"/>
    <dgm:cxn modelId="{E43070B4-46D0-419F-BE06-B843C218D4DD}" type="presOf" srcId="{A46FC4CD-6EDD-4DDD-9313-523213ABE505}" destId="{249D8006-A33F-449A-B200-7E219D5C5B32}" srcOrd="1" destOrd="0" presId="urn:microsoft.com/office/officeart/2005/8/layout/target3"/>
    <dgm:cxn modelId="{7E7DDAB4-18DC-4045-8756-80FACB1C2F94}" srcId="{620926D0-4D3B-4470-A916-95CD6BDCA2DB}" destId="{6AB0F6F2-081A-4426-9F19-19DBE2347F3E}" srcOrd="1" destOrd="0" parTransId="{4DDA6F68-E080-4326-985E-E5F87CD26904}" sibTransId="{5C917554-2796-4D88-BA01-E71EDFE6EEAB}"/>
    <dgm:cxn modelId="{3478B7F2-EC2A-4CFA-8F58-1725AAF13104}" srcId="{620926D0-4D3B-4470-A916-95CD6BDCA2DB}" destId="{A46FC4CD-6EDD-4DDD-9313-523213ABE505}" srcOrd="3" destOrd="0" parTransId="{667F8CCF-1EFE-4DD3-ABBB-93362B366C50}" sibTransId="{2497FCB1-8BCB-41A0-A33E-6284AFDED026}"/>
    <dgm:cxn modelId="{AB1DE8E4-660A-4CCD-93C3-A094E2CB1D53}" type="presParOf" srcId="{A7623838-D8B6-4A3D-8DE3-B80B6FACAE73}" destId="{BE9EBF7C-6356-4D7E-85DC-7392052D491B}" srcOrd="0" destOrd="0" presId="urn:microsoft.com/office/officeart/2005/8/layout/target3"/>
    <dgm:cxn modelId="{F96447F6-F4E7-4DAB-91E5-2A0409EEEF2C}" type="presParOf" srcId="{A7623838-D8B6-4A3D-8DE3-B80B6FACAE73}" destId="{E06F6592-0963-417B-9D7A-78441E854A43}" srcOrd="1" destOrd="0" presId="urn:microsoft.com/office/officeart/2005/8/layout/target3"/>
    <dgm:cxn modelId="{46856625-60BB-4FD3-B7AB-7D59BD3B0E11}" type="presParOf" srcId="{A7623838-D8B6-4A3D-8DE3-B80B6FACAE73}" destId="{FC389D09-9FDD-45AC-9CB3-73E5162AE565}" srcOrd="2" destOrd="0" presId="urn:microsoft.com/office/officeart/2005/8/layout/target3"/>
    <dgm:cxn modelId="{E55482C6-E808-422B-AAA9-486CA0D08F52}" type="presParOf" srcId="{A7623838-D8B6-4A3D-8DE3-B80B6FACAE73}" destId="{81C097BE-D572-4AA0-ABF1-833D1F2863D7}" srcOrd="3" destOrd="0" presId="urn:microsoft.com/office/officeart/2005/8/layout/target3"/>
    <dgm:cxn modelId="{79E7B790-52C3-4932-AE73-ADD63D0CAC27}" type="presParOf" srcId="{A7623838-D8B6-4A3D-8DE3-B80B6FACAE73}" destId="{ED28A5CF-D79F-460B-BCC9-6461CDD09A9F}" srcOrd="4" destOrd="0" presId="urn:microsoft.com/office/officeart/2005/8/layout/target3"/>
    <dgm:cxn modelId="{36134D8F-D9F7-48E0-B577-CC4F7832F50E}" type="presParOf" srcId="{A7623838-D8B6-4A3D-8DE3-B80B6FACAE73}" destId="{19A4BDEF-E020-4BED-9E5D-49D04D1E4581}" srcOrd="5" destOrd="0" presId="urn:microsoft.com/office/officeart/2005/8/layout/target3"/>
    <dgm:cxn modelId="{CD9FB212-9F25-4AD7-9935-BB6527DB2D08}" type="presParOf" srcId="{A7623838-D8B6-4A3D-8DE3-B80B6FACAE73}" destId="{7E6DAA29-99CD-4C62-942D-DC9506944472}" srcOrd="6" destOrd="0" presId="urn:microsoft.com/office/officeart/2005/8/layout/target3"/>
    <dgm:cxn modelId="{FCA88A87-294A-43DC-A88F-76DF33506315}" type="presParOf" srcId="{A7623838-D8B6-4A3D-8DE3-B80B6FACAE73}" destId="{535C356F-7205-421A-A999-8C0A27EFE097}" srcOrd="7" destOrd="0" presId="urn:microsoft.com/office/officeart/2005/8/layout/target3"/>
    <dgm:cxn modelId="{3A28FAB3-3569-4555-B08A-F02C210969B3}" type="presParOf" srcId="{A7623838-D8B6-4A3D-8DE3-B80B6FACAE73}" destId="{E9664E44-777D-44F3-8A5D-86E6DB43558D}" srcOrd="8" destOrd="0" presId="urn:microsoft.com/office/officeart/2005/8/layout/target3"/>
    <dgm:cxn modelId="{5CC4765E-1D22-40ED-B936-AC7A91CE9692}" type="presParOf" srcId="{A7623838-D8B6-4A3D-8DE3-B80B6FACAE73}" destId="{6387EC29-EE92-4F1E-B209-FB8F64F2880E}" srcOrd="9" destOrd="0" presId="urn:microsoft.com/office/officeart/2005/8/layout/target3"/>
    <dgm:cxn modelId="{E71A62E5-9623-43D5-812A-AA5FA513B6FA}" type="presParOf" srcId="{A7623838-D8B6-4A3D-8DE3-B80B6FACAE73}" destId="{F82E8064-C675-4E9D-9DA9-09FB8A2D5044}" srcOrd="10" destOrd="0" presId="urn:microsoft.com/office/officeart/2005/8/layout/target3"/>
    <dgm:cxn modelId="{0241D094-232E-4099-A033-0F5E5396C46D}" type="presParOf" srcId="{A7623838-D8B6-4A3D-8DE3-B80B6FACAE73}" destId="{04C8D9BE-8996-479F-BAE2-D0798B42323A}" srcOrd="11" destOrd="0" presId="urn:microsoft.com/office/officeart/2005/8/layout/target3"/>
    <dgm:cxn modelId="{4C39B9E1-F46C-4BCF-AF7B-7B5D85E5339C}" type="presParOf" srcId="{A7623838-D8B6-4A3D-8DE3-B80B6FACAE73}" destId="{57223D12-4839-48E6-996D-97F06A67861A}" srcOrd="12" destOrd="0" presId="urn:microsoft.com/office/officeart/2005/8/layout/target3"/>
    <dgm:cxn modelId="{925C3BD4-F062-41D2-9DF1-F37177B4D043}" type="presParOf" srcId="{A7623838-D8B6-4A3D-8DE3-B80B6FACAE73}" destId="{9A10529A-312E-4B83-B21D-011553FC5F0C}" srcOrd="13" destOrd="0" presId="urn:microsoft.com/office/officeart/2005/8/layout/target3"/>
    <dgm:cxn modelId="{87910489-88AB-4E23-A9DE-54225B85E716}" type="presParOf" srcId="{A7623838-D8B6-4A3D-8DE3-B80B6FACAE73}" destId="{F31B20EC-D750-498B-BF3E-0E83F08B343B}" srcOrd="14" destOrd="0" presId="urn:microsoft.com/office/officeart/2005/8/layout/target3"/>
    <dgm:cxn modelId="{6AE887F0-A6AE-4430-BAA0-B954F8C540DD}" type="presParOf" srcId="{A7623838-D8B6-4A3D-8DE3-B80B6FACAE73}" destId="{DB9A00D4-19A7-4C19-A3F3-92B80F2648C6}" srcOrd="15" destOrd="0" presId="urn:microsoft.com/office/officeart/2005/8/layout/target3"/>
    <dgm:cxn modelId="{C251419A-2A6E-4340-AEF7-146C2CDA5BFD}" type="presParOf" srcId="{A7623838-D8B6-4A3D-8DE3-B80B6FACAE73}" destId="{2FA4EF76-32FF-498E-A54F-F3CE8011F194}" srcOrd="16" destOrd="0" presId="urn:microsoft.com/office/officeart/2005/8/layout/target3"/>
    <dgm:cxn modelId="{AF92B6D5-5D42-4F6A-8434-C1F525A23F06}" type="presParOf" srcId="{A7623838-D8B6-4A3D-8DE3-B80B6FACAE73}" destId="{D5E8182E-341A-484E-B8AF-6147E85AE5F1}" srcOrd="17" destOrd="0" presId="urn:microsoft.com/office/officeart/2005/8/layout/target3"/>
    <dgm:cxn modelId="{C60DE928-82E1-41DF-97E4-DA7829BA9D07}" type="presParOf" srcId="{A7623838-D8B6-4A3D-8DE3-B80B6FACAE73}" destId="{249D8006-A33F-449A-B200-7E219D5C5B32}" srcOrd="18" destOrd="0" presId="urn:microsoft.com/office/officeart/2005/8/layout/target3"/>
    <dgm:cxn modelId="{D878EF2F-EB48-4842-B6D9-A35377B49159}" type="presParOf" srcId="{A7623838-D8B6-4A3D-8DE3-B80B6FACAE73}" destId="{EF40D131-3830-418A-AD03-F1291B4AB3EC}"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5A9D14-949F-4DAF-AA26-1E87F85727E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D161443-D465-467C-AF50-2E01B3CF64D0}">
      <dgm:prSet phldrT="[Text]" phldr="0"/>
      <dgm:spPr/>
      <dgm:t>
        <a:bodyPr/>
        <a:lstStyle/>
        <a:p>
          <a:r>
            <a:rPr lang="en-US" dirty="0"/>
            <a:t>Generation</a:t>
          </a:r>
        </a:p>
      </dgm:t>
    </dgm:pt>
    <dgm:pt modelId="{6F890B24-C7EF-4A64-A2AA-C8E133AB9E76}" type="parTrans" cxnId="{C5E2043F-CB6E-491F-A702-184C36F8CC4E}">
      <dgm:prSet/>
      <dgm:spPr/>
      <dgm:t>
        <a:bodyPr/>
        <a:lstStyle/>
        <a:p>
          <a:endParaRPr lang="en-US"/>
        </a:p>
      </dgm:t>
    </dgm:pt>
    <dgm:pt modelId="{A52C59CD-6DEC-448E-A67F-A5CCCA6A048A}" type="sibTrans" cxnId="{C5E2043F-CB6E-491F-A702-184C36F8CC4E}">
      <dgm:prSet/>
      <dgm:spPr/>
      <dgm:t>
        <a:bodyPr/>
        <a:lstStyle/>
        <a:p>
          <a:endParaRPr lang="en-US"/>
        </a:p>
      </dgm:t>
    </dgm:pt>
    <dgm:pt modelId="{05E22575-1B14-4162-A35F-F8E4B9F0A99F}">
      <dgm:prSet phldrT="[Text]" phldr="0"/>
      <dgm:spPr/>
      <dgm:t>
        <a:bodyPr/>
        <a:lstStyle/>
        <a:p>
          <a:r>
            <a:rPr lang="en-US" dirty="0"/>
            <a:t>Storage choices</a:t>
          </a:r>
        </a:p>
      </dgm:t>
    </dgm:pt>
    <dgm:pt modelId="{59CC2219-46F0-40BB-B0C3-E8929EE3E904}" type="parTrans" cxnId="{9AE97C37-84F5-4872-A4A7-C4B8F86EB236}">
      <dgm:prSet/>
      <dgm:spPr/>
      <dgm:t>
        <a:bodyPr/>
        <a:lstStyle/>
        <a:p>
          <a:endParaRPr lang="en-US"/>
        </a:p>
      </dgm:t>
    </dgm:pt>
    <dgm:pt modelId="{F8173501-A6E9-4B06-9DF5-461061C9F33E}" type="sibTrans" cxnId="{9AE97C37-84F5-4872-A4A7-C4B8F86EB236}">
      <dgm:prSet/>
      <dgm:spPr/>
      <dgm:t>
        <a:bodyPr/>
        <a:lstStyle/>
        <a:p>
          <a:endParaRPr lang="en-US"/>
        </a:p>
      </dgm:t>
    </dgm:pt>
    <dgm:pt modelId="{4D0EF141-AE9E-44F1-867F-7285F7551751}">
      <dgm:prSet phldrT="[Text]" phldr="0"/>
      <dgm:spPr/>
      <dgm:t>
        <a:bodyPr/>
        <a:lstStyle/>
        <a:p>
          <a:r>
            <a:rPr lang="en-US" dirty="0"/>
            <a:t>vCores</a:t>
          </a:r>
        </a:p>
      </dgm:t>
    </dgm:pt>
    <dgm:pt modelId="{1ABB484F-4ECA-472D-B748-AB88EFBCC4ED}" type="parTrans" cxnId="{96A74FA1-FABD-4269-B8B9-BD8E1C1AF05B}">
      <dgm:prSet/>
      <dgm:spPr/>
      <dgm:t>
        <a:bodyPr/>
        <a:lstStyle/>
        <a:p>
          <a:endParaRPr lang="en-US"/>
        </a:p>
      </dgm:t>
    </dgm:pt>
    <dgm:pt modelId="{286CF823-E9CD-4041-AC8B-DC4CD6290C1B}" type="sibTrans" cxnId="{96A74FA1-FABD-4269-B8B9-BD8E1C1AF05B}">
      <dgm:prSet/>
      <dgm:spPr/>
      <dgm:t>
        <a:bodyPr/>
        <a:lstStyle/>
        <a:p>
          <a:endParaRPr lang="en-US"/>
        </a:p>
      </dgm:t>
    </dgm:pt>
    <dgm:pt modelId="{0107F868-14E3-4024-8BCB-794FFE218EDE}">
      <dgm:prSet phldrT="[Text]" phldr="0"/>
      <dgm:spPr/>
      <dgm:t>
        <a:bodyPr/>
        <a:lstStyle/>
        <a:p>
          <a:r>
            <a:rPr lang="en-US" dirty="0"/>
            <a:t>Memory</a:t>
          </a:r>
        </a:p>
      </dgm:t>
    </dgm:pt>
    <dgm:pt modelId="{CB60D62E-C7E2-47B3-B2C5-89B0CA2E6FED}" type="parTrans" cxnId="{999CCEB9-5F5A-49EC-89E2-318BE02000C4}">
      <dgm:prSet/>
      <dgm:spPr/>
      <dgm:t>
        <a:bodyPr/>
        <a:lstStyle/>
        <a:p>
          <a:endParaRPr lang="en-US"/>
        </a:p>
      </dgm:t>
    </dgm:pt>
    <dgm:pt modelId="{93C78171-125C-4927-94EA-E8B17B8857FB}" type="sibTrans" cxnId="{999CCEB9-5F5A-49EC-89E2-318BE02000C4}">
      <dgm:prSet/>
      <dgm:spPr/>
      <dgm:t>
        <a:bodyPr/>
        <a:lstStyle/>
        <a:p>
          <a:endParaRPr lang="en-US"/>
        </a:p>
      </dgm:t>
    </dgm:pt>
    <dgm:pt modelId="{CA951648-19CE-4C60-9FB4-88EF778EB792}">
      <dgm:prSet phldrT="[Text]" phldr="0"/>
      <dgm:spPr/>
      <dgm:t>
        <a:bodyPr/>
        <a:lstStyle/>
        <a:p>
          <a:r>
            <a:rPr lang="en-US" dirty="0"/>
            <a:t>IOPS</a:t>
          </a:r>
        </a:p>
      </dgm:t>
    </dgm:pt>
    <dgm:pt modelId="{E0E6FDD2-FA4A-43E9-B71D-CA8CC4C90143}" type="parTrans" cxnId="{6E591260-6942-4349-8D22-51C113B46529}">
      <dgm:prSet/>
      <dgm:spPr/>
      <dgm:t>
        <a:bodyPr/>
        <a:lstStyle/>
        <a:p>
          <a:endParaRPr lang="en-US"/>
        </a:p>
      </dgm:t>
    </dgm:pt>
    <dgm:pt modelId="{5649F46D-21CF-4AD0-8DAC-B3C4EFEBF0F6}" type="sibTrans" cxnId="{6E591260-6942-4349-8D22-51C113B46529}">
      <dgm:prSet/>
      <dgm:spPr/>
      <dgm:t>
        <a:bodyPr/>
        <a:lstStyle/>
        <a:p>
          <a:endParaRPr lang="en-US"/>
        </a:p>
      </dgm:t>
    </dgm:pt>
    <dgm:pt modelId="{431F3490-8B7E-4B51-BA83-8212CD9866F3}">
      <dgm:prSet phldrT="[Text]" phldr="0"/>
      <dgm:spPr/>
      <dgm:t>
        <a:bodyPr/>
        <a:lstStyle/>
        <a:p>
          <a:r>
            <a:rPr lang="en-US" dirty="0"/>
            <a:t>I/O throughput</a:t>
          </a:r>
        </a:p>
      </dgm:t>
    </dgm:pt>
    <dgm:pt modelId="{60F2FB74-3282-45C9-8E01-39AA67FA0104}" type="parTrans" cxnId="{E26EA803-2D1B-44C0-B87F-D27BD7E8743F}">
      <dgm:prSet/>
      <dgm:spPr/>
      <dgm:t>
        <a:bodyPr/>
        <a:lstStyle/>
        <a:p>
          <a:endParaRPr lang="en-US"/>
        </a:p>
      </dgm:t>
    </dgm:pt>
    <dgm:pt modelId="{BF73B4A7-E4D1-40D4-93BA-459FAF94DE47}" type="sibTrans" cxnId="{E26EA803-2D1B-44C0-B87F-D27BD7E8743F}">
      <dgm:prSet/>
      <dgm:spPr/>
      <dgm:t>
        <a:bodyPr/>
        <a:lstStyle/>
        <a:p>
          <a:endParaRPr lang="en-US"/>
        </a:p>
      </dgm:t>
    </dgm:pt>
    <dgm:pt modelId="{140042FC-C260-4198-98AB-F31F68E7A075}">
      <dgm:prSet phldrT="[Text]" phldr="0"/>
      <dgm:spPr/>
      <dgm:t>
        <a:bodyPr/>
        <a:lstStyle/>
        <a:p>
          <a:r>
            <a:rPr lang="en-US" dirty="0"/>
            <a:t>Network bandwidth</a:t>
          </a:r>
        </a:p>
      </dgm:t>
    </dgm:pt>
    <dgm:pt modelId="{29A981E5-2C38-4CA6-A9D0-88189BDED10F}" type="parTrans" cxnId="{EE7279DD-CD8B-4AA4-85DE-56862666BCFD}">
      <dgm:prSet/>
      <dgm:spPr/>
      <dgm:t>
        <a:bodyPr/>
        <a:lstStyle/>
        <a:p>
          <a:endParaRPr lang="en-US"/>
        </a:p>
      </dgm:t>
    </dgm:pt>
    <dgm:pt modelId="{8CA1CEFF-B9B9-4A01-9A03-CE4817E3B2B5}" type="sibTrans" cxnId="{EE7279DD-CD8B-4AA4-85DE-56862666BCFD}">
      <dgm:prSet/>
      <dgm:spPr/>
      <dgm:t>
        <a:bodyPr/>
        <a:lstStyle/>
        <a:p>
          <a:endParaRPr lang="en-US"/>
        </a:p>
      </dgm:t>
    </dgm:pt>
    <dgm:pt modelId="{20832098-80C4-4E10-AB3B-D7B428CCA4E6}">
      <dgm:prSet phldrT="[Text]" phldr="0"/>
      <dgm:spPr/>
      <dgm:t>
        <a:bodyPr/>
        <a:lstStyle/>
        <a:p>
          <a:r>
            <a:rPr lang="en-US" dirty="0"/>
            <a:t>Caching</a:t>
          </a:r>
        </a:p>
      </dgm:t>
    </dgm:pt>
    <dgm:pt modelId="{7624CE9A-5AF1-445F-BFA8-62E2562D5EBF}" type="parTrans" cxnId="{7FE053E4-0066-4018-B59A-38052770786B}">
      <dgm:prSet/>
      <dgm:spPr/>
      <dgm:t>
        <a:bodyPr/>
        <a:lstStyle/>
        <a:p>
          <a:endParaRPr lang="en-US"/>
        </a:p>
      </dgm:t>
    </dgm:pt>
    <dgm:pt modelId="{65B145E9-B584-4D42-B2DC-2A8C3BAF4DB1}" type="sibTrans" cxnId="{7FE053E4-0066-4018-B59A-38052770786B}">
      <dgm:prSet/>
      <dgm:spPr/>
      <dgm:t>
        <a:bodyPr/>
        <a:lstStyle/>
        <a:p>
          <a:endParaRPr lang="en-US"/>
        </a:p>
      </dgm:t>
    </dgm:pt>
    <dgm:pt modelId="{380A12D2-72BB-4DA3-AB5D-C968023F9721}">
      <dgm:prSet phldrT="[Text]" phldr="0"/>
      <dgm:spPr/>
      <dgm:t>
        <a:bodyPr/>
        <a:lstStyle/>
        <a:p>
          <a:r>
            <a:rPr lang="en-US" dirty="0"/>
            <a:t>Processor type</a:t>
          </a:r>
        </a:p>
      </dgm:t>
    </dgm:pt>
    <dgm:pt modelId="{F88B93FC-08DF-4C33-9291-19010BDB9F4A}" type="parTrans" cxnId="{43CA250F-6588-46FA-8068-365DF157A71E}">
      <dgm:prSet/>
      <dgm:spPr/>
      <dgm:t>
        <a:bodyPr/>
        <a:lstStyle/>
        <a:p>
          <a:endParaRPr lang="en-US"/>
        </a:p>
      </dgm:t>
    </dgm:pt>
    <dgm:pt modelId="{642B9934-FD4D-493F-A02D-99B5CE6397B1}" type="sibTrans" cxnId="{43CA250F-6588-46FA-8068-365DF157A71E}">
      <dgm:prSet/>
      <dgm:spPr/>
      <dgm:t>
        <a:bodyPr/>
        <a:lstStyle/>
        <a:p>
          <a:endParaRPr lang="en-US"/>
        </a:p>
      </dgm:t>
    </dgm:pt>
    <dgm:pt modelId="{EC0FE658-FAB6-4AED-928D-873485B90B3E}" type="pres">
      <dgm:prSet presAssocID="{CA5A9D14-949F-4DAF-AA26-1E87F85727EE}" presName="diagram" presStyleCnt="0">
        <dgm:presLayoutVars>
          <dgm:dir/>
          <dgm:resizeHandles val="exact"/>
        </dgm:presLayoutVars>
      </dgm:prSet>
      <dgm:spPr/>
    </dgm:pt>
    <dgm:pt modelId="{959820D5-0DA0-43CA-8EA5-E088B4A3E9DA}" type="pres">
      <dgm:prSet presAssocID="{8D161443-D465-467C-AF50-2E01B3CF64D0}" presName="node" presStyleLbl="node1" presStyleIdx="0" presStyleCnt="9">
        <dgm:presLayoutVars>
          <dgm:bulletEnabled val="1"/>
        </dgm:presLayoutVars>
      </dgm:prSet>
      <dgm:spPr/>
    </dgm:pt>
    <dgm:pt modelId="{E387D32E-ED2E-4267-A12A-2B34BB334600}" type="pres">
      <dgm:prSet presAssocID="{A52C59CD-6DEC-448E-A67F-A5CCCA6A048A}" presName="sibTrans" presStyleCnt="0"/>
      <dgm:spPr/>
    </dgm:pt>
    <dgm:pt modelId="{0C00AA91-2708-44A5-A240-EC90E6D2FD87}" type="pres">
      <dgm:prSet presAssocID="{380A12D2-72BB-4DA3-AB5D-C968023F9721}" presName="node" presStyleLbl="node1" presStyleIdx="1" presStyleCnt="9">
        <dgm:presLayoutVars>
          <dgm:bulletEnabled val="1"/>
        </dgm:presLayoutVars>
      </dgm:prSet>
      <dgm:spPr/>
    </dgm:pt>
    <dgm:pt modelId="{DB849815-2E49-4CAE-9E39-D6967EB1044D}" type="pres">
      <dgm:prSet presAssocID="{642B9934-FD4D-493F-A02D-99B5CE6397B1}" presName="sibTrans" presStyleCnt="0"/>
      <dgm:spPr/>
    </dgm:pt>
    <dgm:pt modelId="{57AD0C93-3037-4D8F-8EE4-8670459B7440}" type="pres">
      <dgm:prSet presAssocID="{4D0EF141-AE9E-44F1-867F-7285F7551751}" presName="node" presStyleLbl="node1" presStyleIdx="2" presStyleCnt="9">
        <dgm:presLayoutVars>
          <dgm:bulletEnabled val="1"/>
        </dgm:presLayoutVars>
      </dgm:prSet>
      <dgm:spPr/>
    </dgm:pt>
    <dgm:pt modelId="{FCFF8CE4-13F3-41DC-AE5F-24BC5FE3493A}" type="pres">
      <dgm:prSet presAssocID="{286CF823-E9CD-4041-AC8B-DC4CD6290C1B}" presName="sibTrans" presStyleCnt="0"/>
      <dgm:spPr/>
    </dgm:pt>
    <dgm:pt modelId="{FC9125EC-3035-4F0B-A4EC-2D44990DD2F6}" type="pres">
      <dgm:prSet presAssocID="{0107F868-14E3-4024-8BCB-794FFE218EDE}" presName="node" presStyleLbl="node1" presStyleIdx="3" presStyleCnt="9">
        <dgm:presLayoutVars>
          <dgm:bulletEnabled val="1"/>
        </dgm:presLayoutVars>
      </dgm:prSet>
      <dgm:spPr/>
    </dgm:pt>
    <dgm:pt modelId="{90549340-50B6-4F3B-A289-6ED72363C401}" type="pres">
      <dgm:prSet presAssocID="{93C78171-125C-4927-94EA-E8B17B8857FB}" presName="sibTrans" presStyleCnt="0"/>
      <dgm:spPr/>
    </dgm:pt>
    <dgm:pt modelId="{8C1F1F3C-1BE7-402B-BB5F-21219D206088}" type="pres">
      <dgm:prSet presAssocID="{CA951648-19CE-4C60-9FB4-88EF778EB792}" presName="node" presStyleLbl="node1" presStyleIdx="4" presStyleCnt="9">
        <dgm:presLayoutVars>
          <dgm:bulletEnabled val="1"/>
        </dgm:presLayoutVars>
      </dgm:prSet>
      <dgm:spPr/>
    </dgm:pt>
    <dgm:pt modelId="{72D9BF5F-106C-4CE7-BE3C-48021EFFEC9F}" type="pres">
      <dgm:prSet presAssocID="{5649F46D-21CF-4AD0-8DAC-B3C4EFEBF0F6}" presName="sibTrans" presStyleCnt="0"/>
      <dgm:spPr/>
    </dgm:pt>
    <dgm:pt modelId="{60E9F12D-8AEB-4A47-9611-2EBB9E2BE7DB}" type="pres">
      <dgm:prSet presAssocID="{431F3490-8B7E-4B51-BA83-8212CD9866F3}" presName="node" presStyleLbl="node1" presStyleIdx="5" presStyleCnt="9">
        <dgm:presLayoutVars>
          <dgm:bulletEnabled val="1"/>
        </dgm:presLayoutVars>
      </dgm:prSet>
      <dgm:spPr/>
    </dgm:pt>
    <dgm:pt modelId="{30D5B1E8-F20E-4F81-B27E-EC1CF104104F}" type="pres">
      <dgm:prSet presAssocID="{BF73B4A7-E4D1-40D4-93BA-459FAF94DE47}" presName="sibTrans" presStyleCnt="0"/>
      <dgm:spPr/>
    </dgm:pt>
    <dgm:pt modelId="{10B2DE03-20C1-4176-80E8-8AFB896C9BEB}" type="pres">
      <dgm:prSet presAssocID="{20832098-80C4-4E10-AB3B-D7B428CCA4E6}" presName="node" presStyleLbl="node1" presStyleIdx="6" presStyleCnt="9">
        <dgm:presLayoutVars>
          <dgm:bulletEnabled val="1"/>
        </dgm:presLayoutVars>
      </dgm:prSet>
      <dgm:spPr/>
    </dgm:pt>
    <dgm:pt modelId="{91D4BC53-16B3-45E4-8DCE-4A120B97F696}" type="pres">
      <dgm:prSet presAssocID="{65B145E9-B584-4D42-B2DC-2A8C3BAF4DB1}" presName="sibTrans" presStyleCnt="0"/>
      <dgm:spPr/>
    </dgm:pt>
    <dgm:pt modelId="{1B49C6EA-869F-4788-A0EF-3FDB622CAF61}" type="pres">
      <dgm:prSet presAssocID="{140042FC-C260-4198-98AB-F31F68E7A075}" presName="node" presStyleLbl="node1" presStyleIdx="7" presStyleCnt="9">
        <dgm:presLayoutVars>
          <dgm:bulletEnabled val="1"/>
        </dgm:presLayoutVars>
      </dgm:prSet>
      <dgm:spPr/>
    </dgm:pt>
    <dgm:pt modelId="{C4DF2C76-11E8-4986-8DCE-9D2E8BFB6983}" type="pres">
      <dgm:prSet presAssocID="{8CA1CEFF-B9B9-4A01-9A03-CE4817E3B2B5}" presName="sibTrans" presStyleCnt="0"/>
      <dgm:spPr/>
    </dgm:pt>
    <dgm:pt modelId="{482B91AA-4332-4D05-92E6-FBAA6EF2B8F0}" type="pres">
      <dgm:prSet presAssocID="{05E22575-1B14-4162-A35F-F8E4B9F0A99F}" presName="node" presStyleLbl="node1" presStyleIdx="8" presStyleCnt="9">
        <dgm:presLayoutVars>
          <dgm:bulletEnabled val="1"/>
        </dgm:presLayoutVars>
      </dgm:prSet>
      <dgm:spPr/>
    </dgm:pt>
  </dgm:ptLst>
  <dgm:cxnLst>
    <dgm:cxn modelId="{F546DE02-0B53-44C6-B596-4CB44D21F991}" type="presOf" srcId="{4D0EF141-AE9E-44F1-867F-7285F7551751}" destId="{57AD0C93-3037-4D8F-8EE4-8670459B7440}" srcOrd="0" destOrd="0" presId="urn:microsoft.com/office/officeart/2005/8/layout/default"/>
    <dgm:cxn modelId="{E26EA803-2D1B-44C0-B87F-D27BD7E8743F}" srcId="{CA5A9D14-949F-4DAF-AA26-1E87F85727EE}" destId="{431F3490-8B7E-4B51-BA83-8212CD9866F3}" srcOrd="5" destOrd="0" parTransId="{60F2FB74-3282-45C9-8E01-39AA67FA0104}" sibTransId="{BF73B4A7-E4D1-40D4-93BA-459FAF94DE47}"/>
    <dgm:cxn modelId="{8A02FC0A-4125-4536-BAB3-A101A383CBDE}" type="presOf" srcId="{CA951648-19CE-4C60-9FB4-88EF778EB792}" destId="{8C1F1F3C-1BE7-402B-BB5F-21219D206088}" srcOrd="0" destOrd="0" presId="urn:microsoft.com/office/officeart/2005/8/layout/default"/>
    <dgm:cxn modelId="{43CA250F-6588-46FA-8068-365DF157A71E}" srcId="{CA5A9D14-949F-4DAF-AA26-1E87F85727EE}" destId="{380A12D2-72BB-4DA3-AB5D-C968023F9721}" srcOrd="1" destOrd="0" parTransId="{F88B93FC-08DF-4C33-9291-19010BDB9F4A}" sibTransId="{642B9934-FD4D-493F-A02D-99B5CE6397B1}"/>
    <dgm:cxn modelId="{75744C31-D7FF-49FE-958D-87D9A9569D74}" type="presOf" srcId="{140042FC-C260-4198-98AB-F31F68E7A075}" destId="{1B49C6EA-869F-4788-A0EF-3FDB622CAF61}" srcOrd="0" destOrd="0" presId="urn:microsoft.com/office/officeart/2005/8/layout/default"/>
    <dgm:cxn modelId="{9AE97C37-84F5-4872-A4A7-C4B8F86EB236}" srcId="{CA5A9D14-949F-4DAF-AA26-1E87F85727EE}" destId="{05E22575-1B14-4162-A35F-F8E4B9F0A99F}" srcOrd="8" destOrd="0" parTransId="{59CC2219-46F0-40BB-B0C3-E8929EE3E904}" sibTransId="{F8173501-A6E9-4B06-9DF5-461061C9F33E}"/>
    <dgm:cxn modelId="{C5E2043F-CB6E-491F-A702-184C36F8CC4E}" srcId="{CA5A9D14-949F-4DAF-AA26-1E87F85727EE}" destId="{8D161443-D465-467C-AF50-2E01B3CF64D0}" srcOrd="0" destOrd="0" parTransId="{6F890B24-C7EF-4A64-A2AA-C8E133AB9E76}" sibTransId="{A52C59CD-6DEC-448E-A67F-A5CCCA6A048A}"/>
    <dgm:cxn modelId="{B5CE2D5F-0B20-4394-B3AE-BF93D8D6B66E}" type="presOf" srcId="{0107F868-14E3-4024-8BCB-794FFE218EDE}" destId="{FC9125EC-3035-4F0B-A4EC-2D44990DD2F6}" srcOrd="0" destOrd="0" presId="urn:microsoft.com/office/officeart/2005/8/layout/default"/>
    <dgm:cxn modelId="{6E591260-6942-4349-8D22-51C113B46529}" srcId="{CA5A9D14-949F-4DAF-AA26-1E87F85727EE}" destId="{CA951648-19CE-4C60-9FB4-88EF778EB792}" srcOrd="4" destOrd="0" parTransId="{E0E6FDD2-FA4A-43E9-B71D-CA8CC4C90143}" sibTransId="{5649F46D-21CF-4AD0-8DAC-B3C4EFEBF0F6}"/>
    <dgm:cxn modelId="{9CEDEF43-BA71-4D41-B087-9E1A831D5979}" type="presOf" srcId="{8D161443-D465-467C-AF50-2E01B3CF64D0}" destId="{959820D5-0DA0-43CA-8EA5-E088B4A3E9DA}" srcOrd="0" destOrd="0" presId="urn:microsoft.com/office/officeart/2005/8/layout/default"/>
    <dgm:cxn modelId="{A2B8016F-CAD0-4227-993C-0AD51E99CD75}" type="presOf" srcId="{CA5A9D14-949F-4DAF-AA26-1E87F85727EE}" destId="{EC0FE658-FAB6-4AED-928D-873485B90B3E}" srcOrd="0" destOrd="0" presId="urn:microsoft.com/office/officeart/2005/8/layout/default"/>
    <dgm:cxn modelId="{03EC654F-7269-4AE8-AC5B-A608948A5523}" type="presOf" srcId="{380A12D2-72BB-4DA3-AB5D-C968023F9721}" destId="{0C00AA91-2708-44A5-A240-EC90E6D2FD87}" srcOrd="0" destOrd="0" presId="urn:microsoft.com/office/officeart/2005/8/layout/default"/>
    <dgm:cxn modelId="{1BD5827C-8593-4B42-B1FB-DB682DA8742C}" type="presOf" srcId="{20832098-80C4-4E10-AB3B-D7B428CCA4E6}" destId="{10B2DE03-20C1-4176-80E8-8AFB896C9BEB}" srcOrd="0" destOrd="0" presId="urn:microsoft.com/office/officeart/2005/8/layout/default"/>
    <dgm:cxn modelId="{96A74FA1-FABD-4269-B8B9-BD8E1C1AF05B}" srcId="{CA5A9D14-949F-4DAF-AA26-1E87F85727EE}" destId="{4D0EF141-AE9E-44F1-867F-7285F7551751}" srcOrd="2" destOrd="0" parTransId="{1ABB484F-4ECA-472D-B748-AB88EFBCC4ED}" sibTransId="{286CF823-E9CD-4041-AC8B-DC4CD6290C1B}"/>
    <dgm:cxn modelId="{999CCEB9-5F5A-49EC-89E2-318BE02000C4}" srcId="{CA5A9D14-949F-4DAF-AA26-1E87F85727EE}" destId="{0107F868-14E3-4024-8BCB-794FFE218EDE}" srcOrd="3" destOrd="0" parTransId="{CB60D62E-C7E2-47B3-B2C5-89B0CA2E6FED}" sibTransId="{93C78171-125C-4927-94EA-E8B17B8857FB}"/>
    <dgm:cxn modelId="{8AC619DB-A6C0-468B-A1B6-98687BBD7394}" type="presOf" srcId="{431F3490-8B7E-4B51-BA83-8212CD9866F3}" destId="{60E9F12D-8AEB-4A47-9611-2EBB9E2BE7DB}" srcOrd="0" destOrd="0" presId="urn:microsoft.com/office/officeart/2005/8/layout/default"/>
    <dgm:cxn modelId="{EE7279DD-CD8B-4AA4-85DE-56862666BCFD}" srcId="{CA5A9D14-949F-4DAF-AA26-1E87F85727EE}" destId="{140042FC-C260-4198-98AB-F31F68E7A075}" srcOrd="7" destOrd="0" parTransId="{29A981E5-2C38-4CA6-A9D0-88189BDED10F}" sibTransId="{8CA1CEFF-B9B9-4A01-9A03-CE4817E3B2B5}"/>
    <dgm:cxn modelId="{7FE053E4-0066-4018-B59A-38052770786B}" srcId="{CA5A9D14-949F-4DAF-AA26-1E87F85727EE}" destId="{20832098-80C4-4E10-AB3B-D7B428CCA4E6}" srcOrd="6" destOrd="0" parTransId="{7624CE9A-5AF1-445F-BFA8-62E2562D5EBF}" sibTransId="{65B145E9-B584-4D42-B2DC-2A8C3BAF4DB1}"/>
    <dgm:cxn modelId="{E909C7EB-D6A0-4AF0-9A47-ED5DFADC6562}" type="presOf" srcId="{05E22575-1B14-4162-A35F-F8E4B9F0A99F}" destId="{482B91AA-4332-4D05-92E6-FBAA6EF2B8F0}" srcOrd="0" destOrd="0" presId="urn:microsoft.com/office/officeart/2005/8/layout/default"/>
    <dgm:cxn modelId="{7A661DD5-4887-48BD-BDCF-E8B9D1421F6C}" type="presParOf" srcId="{EC0FE658-FAB6-4AED-928D-873485B90B3E}" destId="{959820D5-0DA0-43CA-8EA5-E088B4A3E9DA}" srcOrd="0" destOrd="0" presId="urn:microsoft.com/office/officeart/2005/8/layout/default"/>
    <dgm:cxn modelId="{9F750913-1E5B-4827-AF21-A21E4BAF4DE6}" type="presParOf" srcId="{EC0FE658-FAB6-4AED-928D-873485B90B3E}" destId="{E387D32E-ED2E-4267-A12A-2B34BB334600}" srcOrd="1" destOrd="0" presId="urn:microsoft.com/office/officeart/2005/8/layout/default"/>
    <dgm:cxn modelId="{8F851F22-BCAA-4B45-A00A-0319B008C069}" type="presParOf" srcId="{EC0FE658-FAB6-4AED-928D-873485B90B3E}" destId="{0C00AA91-2708-44A5-A240-EC90E6D2FD87}" srcOrd="2" destOrd="0" presId="urn:microsoft.com/office/officeart/2005/8/layout/default"/>
    <dgm:cxn modelId="{EAAA87CD-89F1-4225-9D74-EC6CE5944809}" type="presParOf" srcId="{EC0FE658-FAB6-4AED-928D-873485B90B3E}" destId="{DB849815-2E49-4CAE-9E39-D6967EB1044D}" srcOrd="3" destOrd="0" presId="urn:microsoft.com/office/officeart/2005/8/layout/default"/>
    <dgm:cxn modelId="{453124DE-B73D-4030-A308-EF2ECC809339}" type="presParOf" srcId="{EC0FE658-FAB6-4AED-928D-873485B90B3E}" destId="{57AD0C93-3037-4D8F-8EE4-8670459B7440}" srcOrd="4" destOrd="0" presId="urn:microsoft.com/office/officeart/2005/8/layout/default"/>
    <dgm:cxn modelId="{006F858F-81ED-4BA0-B25B-6771B9E7D69E}" type="presParOf" srcId="{EC0FE658-FAB6-4AED-928D-873485B90B3E}" destId="{FCFF8CE4-13F3-41DC-AE5F-24BC5FE3493A}" srcOrd="5" destOrd="0" presId="urn:microsoft.com/office/officeart/2005/8/layout/default"/>
    <dgm:cxn modelId="{6A582101-1355-4591-AFD9-489E3E0BC911}" type="presParOf" srcId="{EC0FE658-FAB6-4AED-928D-873485B90B3E}" destId="{FC9125EC-3035-4F0B-A4EC-2D44990DD2F6}" srcOrd="6" destOrd="0" presId="urn:microsoft.com/office/officeart/2005/8/layout/default"/>
    <dgm:cxn modelId="{92DED0F2-34DA-4CBC-B432-DED27B3BA0B7}" type="presParOf" srcId="{EC0FE658-FAB6-4AED-928D-873485B90B3E}" destId="{90549340-50B6-4F3B-A289-6ED72363C401}" srcOrd="7" destOrd="0" presId="urn:microsoft.com/office/officeart/2005/8/layout/default"/>
    <dgm:cxn modelId="{4AA54298-415C-472E-9FE7-E82309DC81B1}" type="presParOf" srcId="{EC0FE658-FAB6-4AED-928D-873485B90B3E}" destId="{8C1F1F3C-1BE7-402B-BB5F-21219D206088}" srcOrd="8" destOrd="0" presId="urn:microsoft.com/office/officeart/2005/8/layout/default"/>
    <dgm:cxn modelId="{2C03C8BF-5104-4C7B-ABAF-98D8EEB60215}" type="presParOf" srcId="{EC0FE658-FAB6-4AED-928D-873485B90B3E}" destId="{72D9BF5F-106C-4CE7-BE3C-48021EFFEC9F}" srcOrd="9" destOrd="0" presId="urn:microsoft.com/office/officeart/2005/8/layout/default"/>
    <dgm:cxn modelId="{7CFD0455-B0B7-4C04-BAF3-D7A0A244D5DB}" type="presParOf" srcId="{EC0FE658-FAB6-4AED-928D-873485B90B3E}" destId="{60E9F12D-8AEB-4A47-9611-2EBB9E2BE7DB}" srcOrd="10" destOrd="0" presId="urn:microsoft.com/office/officeart/2005/8/layout/default"/>
    <dgm:cxn modelId="{64AC17FB-E326-47CB-ADC7-0B77C3B2F493}" type="presParOf" srcId="{EC0FE658-FAB6-4AED-928D-873485B90B3E}" destId="{30D5B1E8-F20E-4F81-B27E-EC1CF104104F}" srcOrd="11" destOrd="0" presId="urn:microsoft.com/office/officeart/2005/8/layout/default"/>
    <dgm:cxn modelId="{AF65454D-8FA7-42DE-B1C8-91E78521368C}" type="presParOf" srcId="{EC0FE658-FAB6-4AED-928D-873485B90B3E}" destId="{10B2DE03-20C1-4176-80E8-8AFB896C9BEB}" srcOrd="12" destOrd="0" presId="urn:microsoft.com/office/officeart/2005/8/layout/default"/>
    <dgm:cxn modelId="{A45B261B-7CFF-4283-BDE3-933FD749D8D3}" type="presParOf" srcId="{EC0FE658-FAB6-4AED-928D-873485B90B3E}" destId="{91D4BC53-16B3-45E4-8DCE-4A120B97F696}" srcOrd="13" destOrd="0" presId="urn:microsoft.com/office/officeart/2005/8/layout/default"/>
    <dgm:cxn modelId="{4A76C667-C6C3-4F32-B200-B59D8171FAB4}" type="presParOf" srcId="{EC0FE658-FAB6-4AED-928D-873485B90B3E}" destId="{1B49C6EA-869F-4788-A0EF-3FDB622CAF61}" srcOrd="14" destOrd="0" presId="urn:microsoft.com/office/officeart/2005/8/layout/default"/>
    <dgm:cxn modelId="{67E5279E-EA20-4912-BEC8-B8317FD86D1E}" type="presParOf" srcId="{EC0FE658-FAB6-4AED-928D-873485B90B3E}" destId="{C4DF2C76-11E8-4986-8DCE-9D2E8BFB6983}" srcOrd="15" destOrd="0" presId="urn:microsoft.com/office/officeart/2005/8/layout/default"/>
    <dgm:cxn modelId="{BF2146E0-8F3E-4395-A3D4-C5787E7EEDCD}" type="presParOf" srcId="{EC0FE658-FAB6-4AED-928D-873485B90B3E}" destId="{482B91AA-4332-4D05-92E6-FBAA6EF2B8F0}"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95A7E6-5614-498F-BA10-A3DC61DBFC54}"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EDB727FE-A913-4AA8-87B8-F8A2252552B2}">
      <dgm:prSet phldrT="[Text]" phldr="0"/>
      <dgm:spPr/>
      <dgm:t>
        <a:bodyPr/>
        <a:lstStyle/>
        <a:p>
          <a:r>
            <a:rPr lang="en-US" dirty="0"/>
            <a:t>Migration options</a:t>
          </a:r>
        </a:p>
      </dgm:t>
    </dgm:pt>
    <dgm:pt modelId="{1FAF1F28-22D0-42EA-BAC3-AB2E38584AD5}" type="parTrans" cxnId="{AD037312-30F3-4197-A20D-674846E1B49E}">
      <dgm:prSet/>
      <dgm:spPr/>
      <dgm:t>
        <a:bodyPr/>
        <a:lstStyle/>
        <a:p>
          <a:endParaRPr lang="en-US"/>
        </a:p>
      </dgm:t>
    </dgm:pt>
    <dgm:pt modelId="{0190C7BF-26B1-4736-B4DF-902120DE804B}" type="sibTrans" cxnId="{AD037312-30F3-4197-A20D-674846E1B49E}">
      <dgm:prSet/>
      <dgm:spPr/>
      <dgm:t>
        <a:bodyPr/>
        <a:lstStyle/>
        <a:p>
          <a:endParaRPr lang="en-US"/>
        </a:p>
      </dgm:t>
    </dgm:pt>
    <dgm:pt modelId="{2F557C03-45D4-474E-8502-0CA2B8317C0B}">
      <dgm:prSet phldrT="[Text]" phldr="0"/>
      <dgm:spPr/>
      <dgm:t>
        <a:bodyPr/>
        <a:lstStyle/>
        <a:p>
          <a:r>
            <a:rPr lang="en-US" dirty="0"/>
            <a:t>Backup/Restore</a:t>
          </a:r>
        </a:p>
      </dgm:t>
    </dgm:pt>
    <dgm:pt modelId="{55CA2782-D81B-40AD-B078-83A5FEBC112F}" type="parTrans" cxnId="{0285DF75-1586-402C-A6F5-D170836B12B2}">
      <dgm:prSet/>
      <dgm:spPr/>
      <dgm:t>
        <a:bodyPr/>
        <a:lstStyle/>
        <a:p>
          <a:endParaRPr lang="en-US"/>
        </a:p>
      </dgm:t>
    </dgm:pt>
    <dgm:pt modelId="{07B02863-AF40-4187-852C-45364DBBFDE5}" type="sibTrans" cxnId="{0285DF75-1586-402C-A6F5-D170836B12B2}">
      <dgm:prSet/>
      <dgm:spPr/>
      <dgm:t>
        <a:bodyPr/>
        <a:lstStyle/>
        <a:p>
          <a:endParaRPr lang="en-US"/>
        </a:p>
      </dgm:t>
    </dgm:pt>
    <dgm:pt modelId="{A736F2ED-0AFD-4B7B-9C30-48C4BC3CF38D}">
      <dgm:prSet phldrT="[Text]" phldr="0"/>
      <dgm:spPr/>
      <dgm:t>
        <a:bodyPr/>
        <a:lstStyle/>
        <a:p>
          <a:r>
            <a:rPr lang="en-US" dirty="0"/>
            <a:t>Replication</a:t>
          </a:r>
        </a:p>
      </dgm:t>
    </dgm:pt>
    <dgm:pt modelId="{9F97B0B0-29D3-48E1-B4B2-5BFE9793FC29}" type="parTrans" cxnId="{F22F0537-03FB-4F0E-BA54-82B1658BF68E}">
      <dgm:prSet/>
      <dgm:spPr/>
      <dgm:t>
        <a:bodyPr/>
        <a:lstStyle/>
        <a:p>
          <a:endParaRPr lang="en-US"/>
        </a:p>
      </dgm:t>
    </dgm:pt>
    <dgm:pt modelId="{A5AD2F0B-BF1F-457B-967B-0DD5CEDD54A5}" type="sibTrans" cxnId="{F22F0537-03FB-4F0E-BA54-82B1658BF68E}">
      <dgm:prSet/>
      <dgm:spPr/>
      <dgm:t>
        <a:bodyPr/>
        <a:lstStyle/>
        <a:p>
          <a:endParaRPr lang="en-US"/>
        </a:p>
      </dgm:t>
    </dgm:pt>
    <dgm:pt modelId="{9953483D-AA02-4A14-AD16-9433BB31401D}">
      <dgm:prSet phldrT="[Text]" phldr="0"/>
      <dgm:spPr/>
      <dgm:t>
        <a:bodyPr/>
        <a:lstStyle/>
        <a:p>
          <a:r>
            <a:rPr lang="en-US" dirty="0"/>
            <a:t>Announcing migrations with Azure Data Studio</a:t>
          </a:r>
        </a:p>
      </dgm:t>
    </dgm:pt>
    <dgm:pt modelId="{70763DEA-E463-4C85-AA0D-FB3B2957AB33}" type="parTrans" cxnId="{79635192-183E-4495-9655-FE4C74D6FFD2}">
      <dgm:prSet/>
      <dgm:spPr/>
      <dgm:t>
        <a:bodyPr/>
        <a:lstStyle/>
        <a:p>
          <a:endParaRPr lang="en-US"/>
        </a:p>
      </dgm:t>
    </dgm:pt>
    <dgm:pt modelId="{8187A2C9-285B-4408-929D-CDC3DAA77786}" type="sibTrans" cxnId="{79635192-183E-4495-9655-FE4C74D6FFD2}">
      <dgm:prSet/>
      <dgm:spPr/>
      <dgm:t>
        <a:bodyPr/>
        <a:lstStyle/>
        <a:p>
          <a:endParaRPr lang="en-US"/>
        </a:p>
      </dgm:t>
    </dgm:pt>
    <dgm:pt modelId="{E5AA1955-A73D-41A1-9379-715EDA97EFDB}">
      <dgm:prSet phldrT="[Text]" phldr="0"/>
      <dgm:spPr/>
      <dgm:t>
        <a:bodyPr/>
        <a:lstStyle/>
        <a:p>
          <a:r>
            <a:rPr lang="en-US" dirty="0"/>
            <a:t>Availability Groups with External cluster type</a:t>
          </a:r>
        </a:p>
      </dgm:t>
    </dgm:pt>
    <dgm:pt modelId="{F6375AD2-9FDA-46B7-B4FA-3463EA3670A1}" type="parTrans" cxnId="{1849DB1B-A55E-4462-9BDE-877D4B5A89C3}">
      <dgm:prSet/>
      <dgm:spPr/>
      <dgm:t>
        <a:bodyPr/>
        <a:lstStyle/>
        <a:p>
          <a:endParaRPr lang="en-US"/>
        </a:p>
      </dgm:t>
    </dgm:pt>
    <dgm:pt modelId="{0847FE58-8DE5-4337-816C-EA613E85158F}" type="sibTrans" cxnId="{1849DB1B-A55E-4462-9BDE-877D4B5A89C3}">
      <dgm:prSet/>
      <dgm:spPr/>
      <dgm:t>
        <a:bodyPr/>
        <a:lstStyle/>
        <a:p>
          <a:endParaRPr lang="en-US"/>
        </a:p>
      </dgm:t>
    </dgm:pt>
    <dgm:pt modelId="{F4FD70F2-E971-49A7-9063-A2C1F27F0D05}">
      <dgm:prSet phldrT="[Text]" phldr="0"/>
      <dgm:spPr/>
      <dgm:t>
        <a:bodyPr/>
        <a:lstStyle/>
        <a:p>
          <a:r>
            <a:rPr lang="en-US" dirty="0"/>
            <a:t>Offline and online migrations</a:t>
          </a:r>
        </a:p>
      </dgm:t>
    </dgm:pt>
    <dgm:pt modelId="{AA9D0304-E660-4105-B992-F19262901834}" type="parTrans" cxnId="{1E966EA2-C082-4651-853A-1AE37E12CD46}">
      <dgm:prSet/>
      <dgm:spPr/>
      <dgm:t>
        <a:bodyPr/>
        <a:lstStyle/>
        <a:p>
          <a:endParaRPr lang="en-US"/>
        </a:p>
      </dgm:t>
    </dgm:pt>
    <dgm:pt modelId="{8C0BF75D-D530-4B2F-B049-74664C844C8D}" type="sibTrans" cxnId="{1E966EA2-C082-4651-853A-1AE37E12CD46}">
      <dgm:prSet/>
      <dgm:spPr/>
      <dgm:t>
        <a:bodyPr/>
        <a:lstStyle/>
        <a:p>
          <a:endParaRPr lang="en-US"/>
        </a:p>
      </dgm:t>
    </dgm:pt>
    <dgm:pt modelId="{981F79DC-EC9A-4A7F-B7DC-7B7DB3409F0A}">
      <dgm:prSet phldrT="[Text]" phldr="0"/>
      <dgm:spPr/>
      <dgm:t>
        <a:bodyPr/>
        <a:lstStyle/>
        <a:p>
          <a:r>
            <a:rPr lang="en-US" dirty="0"/>
            <a:t>Require SHIR on windows client</a:t>
          </a:r>
        </a:p>
      </dgm:t>
    </dgm:pt>
    <dgm:pt modelId="{385D1C7A-AC82-498B-B4DB-C65A1F05607F}" type="parTrans" cxnId="{8A74F0AC-DF14-4B0D-85F2-CE889192BD3C}">
      <dgm:prSet/>
      <dgm:spPr/>
      <dgm:t>
        <a:bodyPr/>
        <a:lstStyle/>
        <a:p>
          <a:endParaRPr lang="en-US"/>
        </a:p>
      </dgm:t>
    </dgm:pt>
    <dgm:pt modelId="{FBBC28C8-2323-4B1C-85CD-11172AFCD10F}" type="sibTrans" cxnId="{8A74F0AC-DF14-4B0D-85F2-CE889192BD3C}">
      <dgm:prSet/>
      <dgm:spPr/>
      <dgm:t>
        <a:bodyPr/>
        <a:lstStyle/>
        <a:p>
          <a:endParaRPr lang="en-US"/>
        </a:p>
      </dgm:t>
    </dgm:pt>
    <dgm:pt modelId="{EDC2974C-8FB2-47DE-B94B-DD090871B297}">
      <dgm:prSet phldrT="[Text]" phldr="0"/>
      <dgm:spPr/>
      <dgm:t>
        <a:bodyPr/>
        <a:lstStyle/>
        <a:p>
          <a:r>
            <a:rPr lang="en-US" dirty="0"/>
            <a:t>Assessments coming soon!</a:t>
          </a:r>
        </a:p>
      </dgm:t>
    </dgm:pt>
    <dgm:pt modelId="{DB68C3C7-6F91-4ED0-8C9E-A1392B25AE37}" type="parTrans" cxnId="{8A9CDAAE-942C-4038-B669-39052465357E}">
      <dgm:prSet/>
      <dgm:spPr/>
      <dgm:t>
        <a:bodyPr/>
        <a:lstStyle/>
        <a:p>
          <a:endParaRPr lang="en-US"/>
        </a:p>
      </dgm:t>
    </dgm:pt>
    <dgm:pt modelId="{195CE696-0E25-4C26-AA8E-FCF68BE71E79}" type="sibTrans" cxnId="{8A9CDAAE-942C-4038-B669-39052465357E}">
      <dgm:prSet/>
      <dgm:spPr/>
      <dgm:t>
        <a:bodyPr/>
        <a:lstStyle/>
        <a:p>
          <a:endParaRPr lang="en-US"/>
        </a:p>
      </dgm:t>
    </dgm:pt>
    <dgm:pt modelId="{1A134B48-408C-4DEA-839A-39AE07F43157}" type="pres">
      <dgm:prSet presAssocID="{7A95A7E6-5614-498F-BA10-A3DC61DBFC54}" presName="diagram" presStyleCnt="0">
        <dgm:presLayoutVars>
          <dgm:dir/>
          <dgm:resizeHandles val="exact"/>
        </dgm:presLayoutVars>
      </dgm:prSet>
      <dgm:spPr/>
    </dgm:pt>
    <dgm:pt modelId="{AF130461-EC9F-476F-BD05-1EA232CFB8B5}" type="pres">
      <dgm:prSet presAssocID="{EDB727FE-A913-4AA8-87B8-F8A2252552B2}" presName="node" presStyleLbl="node1" presStyleIdx="0" presStyleCnt="2">
        <dgm:presLayoutVars>
          <dgm:bulletEnabled val="1"/>
        </dgm:presLayoutVars>
      </dgm:prSet>
      <dgm:spPr/>
    </dgm:pt>
    <dgm:pt modelId="{5B0A6410-882E-4560-BAC8-02BC22E7985A}" type="pres">
      <dgm:prSet presAssocID="{0190C7BF-26B1-4736-B4DF-902120DE804B}" presName="sibTrans" presStyleCnt="0"/>
      <dgm:spPr/>
    </dgm:pt>
    <dgm:pt modelId="{80852D53-2726-4CAF-8EED-DC76E4D09CE6}" type="pres">
      <dgm:prSet presAssocID="{9953483D-AA02-4A14-AD16-9433BB31401D}" presName="node" presStyleLbl="node1" presStyleIdx="1" presStyleCnt="2">
        <dgm:presLayoutVars>
          <dgm:bulletEnabled val="1"/>
        </dgm:presLayoutVars>
      </dgm:prSet>
      <dgm:spPr/>
    </dgm:pt>
  </dgm:ptLst>
  <dgm:cxnLst>
    <dgm:cxn modelId="{C890BC02-47D5-42E4-9E58-EF4F3637A7A8}" type="presOf" srcId="{9953483D-AA02-4A14-AD16-9433BB31401D}" destId="{80852D53-2726-4CAF-8EED-DC76E4D09CE6}" srcOrd="0" destOrd="0" presId="urn:microsoft.com/office/officeart/2005/8/layout/default"/>
    <dgm:cxn modelId="{AABB3B08-0608-4A6A-966E-152C03867062}" type="presOf" srcId="{F4FD70F2-E971-49A7-9063-A2C1F27F0D05}" destId="{80852D53-2726-4CAF-8EED-DC76E4D09CE6}" srcOrd="0" destOrd="1" presId="urn:microsoft.com/office/officeart/2005/8/layout/default"/>
    <dgm:cxn modelId="{AD037312-30F3-4197-A20D-674846E1B49E}" srcId="{7A95A7E6-5614-498F-BA10-A3DC61DBFC54}" destId="{EDB727FE-A913-4AA8-87B8-F8A2252552B2}" srcOrd="0" destOrd="0" parTransId="{1FAF1F28-22D0-42EA-BAC3-AB2E38584AD5}" sibTransId="{0190C7BF-26B1-4736-B4DF-902120DE804B}"/>
    <dgm:cxn modelId="{1849DB1B-A55E-4462-9BDE-877D4B5A89C3}" srcId="{EDB727FE-A913-4AA8-87B8-F8A2252552B2}" destId="{E5AA1955-A73D-41A1-9379-715EDA97EFDB}" srcOrd="2" destOrd="0" parTransId="{F6375AD2-9FDA-46B7-B4FA-3463EA3670A1}" sibTransId="{0847FE58-8DE5-4337-816C-EA613E85158F}"/>
    <dgm:cxn modelId="{69AEDE26-2BB0-496B-BBA4-D16F4D636AF0}" type="presOf" srcId="{2F557C03-45D4-474E-8502-0CA2B8317C0B}" destId="{AF130461-EC9F-476F-BD05-1EA232CFB8B5}" srcOrd="0" destOrd="1" presId="urn:microsoft.com/office/officeart/2005/8/layout/default"/>
    <dgm:cxn modelId="{F22F0537-03FB-4F0E-BA54-82B1658BF68E}" srcId="{EDB727FE-A913-4AA8-87B8-F8A2252552B2}" destId="{A736F2ED-0AFD-4B7B-9C30-48C4BC3CF38D}" srcOrd="1" destOrd="0" parTransId="{9F97B0B0-29D3-48E1-B4B2-5BFE9793FC29}" sibTransId="{A5AD2F0B-BF1F-457B-967B-0DD5CEDD54A5}"/>
    <dgm:cxn modelId="{0285DF75-1586-402C-A6F5-D170836B12B2}" srcId="{EDB727FE-A913-4AA8-87B8-F8A2252552B2}" destId="{2F557C03-45D4-474E-8502-0CA2B8317C0B}" srcOrd="0" destOrd="0" parTransId="{55CA2782-D81B-40AD-B078-83A5FEBC112F}" sibTransId="{07B02863-AF40-4187-852C-45364DBBFDE5}"/>
    <dgm:cxn modelId="{88C2FF79-1C17-4D18-8821-96941D9D88CD}" type="presOf" srcId="{7A95A7E6-5614-498F-BA10-A3DC61DBFC54}" destId="{1A134B48-408C-4DEA-839A-39AE07F43157}" srcOrd="0" destOrd="0" presId="urn:microsoft.com/office/officeart/2005/8/layout/default"/>
    <dgm:cxn modelId="{79635192-183E-4495-9655-FE4C74D6FFD2}" srcId="{7A95A7E6-5614-498F-BA10-A3DC61DBFC54}" destId="{9953483D-AA02-4A14-AD16-9433BB31401D}" srcOrd="1" destOrd="0" parTransId="{70763DEA-E463-4C85-AA0D-FB3B2957AB33}" sibTransId="{8187A2C9-285B-4408-929D-CDC3DAA77786}"/>
    <dgm:cxn modelId="{1E966EA2-C082-4651-853A-1AE37E12CD46}" srcId="{9953483D-AA02-4A14-AD16-9433BB31401D}" destId="{F4FD70F2-E971-49A7-9063-A2C1F27F0D05}" srcOrd="0" destOrd="0" parTransId="{AA9D0304-E660-4105-B992-F19262901834}" sibTransId="{8C0BF75D-D530-4B2F-B049-74664C844C8D}"/>
    <dgm:cxn modelId="{55FF3BA3-F8AD-4D97-9397-D13DB9A7635D}" type="presOf" srcId="{A736F2ED-0AFD-4B7B-9C30-48C4BC3CF38D}" destId="{AF130461-EC9F-476F-BD05-1EA232CFB8B5}" srcOrd="0" destOrd="2" presId="urn:microsoft.com/office/officeart/2005/8/layout/default"/>
    <dgm:cxn modelId="{8A74F0AC-DF14-4B0D-85F2-CE889192BD3C}" srcId="{9953483D-AA02-4A14-AD16-9433BB31401D}" destId="{981F79DC-EC9A-4A7F-B7DC-7B7DB3409F0A}" srcOrd="1" destOrd="0" parTransId="{385D1C7A-AC82-498B-B4DB-C65A1F05607F}" sibTransId="{FBBC28C8-2323-4B1C-85CD-11172AFCD10F}"/>
    <dgm:cxn modelId="{8A9CDAAE-942C-4038-B669-39052465357E}" srcId="{9953483D-AA02-4A14-AD16-9433BB31401D}" destId="{EDC2974C-8FB2-47DE-B94B-DD090871B297}" srcOrd="2" destOrd="0" parTransId="{DB68C3C7-6F91-4ED0-8C9E-A1392B25AE37}" sibTransId="{195CE696-0E25-4C26-AA8E-FCF68BE71E79}"/>
    <dgm:cxn modelId="{6BB69BB1-20B4-4FAB-87AD-21B939273D57}" type="presOf" srcId="{E5AA1955-A73D-41A1-9379-715EDA97EFDB}" destId="{AF130461-EC9F-476F-BD05-1EA232CFB8B5}" srcOrd="0" destOrd="3" presId="urn:microsoft.com/office/officeart/2005/8/layout/default"/>
    <dgm:cxn modelId="{026980C5-80BB-42E5-8A5F-878CC9E24E73}" type="presOf" srcId="{981F79DC-EC9A-4A7F-B7DC-7B7DB3409F0A}" destId="{80852D53-2726-4CAF-8EED-DC76E4D09CE6}" srcOrd="0" destOrd="2" presId="urn:microsoft.com/office/officeart/2005/8/layout/default"/>
    <dgm:cxn modelId="{D2EAB5DB-3010-453F-8E33-0AACDBFE1CA2}" type="presOf" srcId="{EDC2974C-8FB2-47DE-B94B-DD090871B297}" destId="{80852D53-2726-4CAF-8EED-DC76E4D09CE6}" srcOrd="0" destOrd="3" presId="urn:microsoft.com/office/officeart/2005/8/layout/default"/>
    <dgm:cxn modelId="{8C669EF5-1AD4-409E-829B-383175502461}" type="presOf" srcId="{EDB727FE-A913-4AA8-87B8-F8A2252552B2}" destId="{AF130461-EC9F-476F-BD05-1EA232CFB8B5}" srcOrd="0" destOrd="0" presId="urn:microsoft.com/office/officeart/2005/8/layout/default"/>
    <dgm:cxn modelId="{006F6FEF-6221-44A6-BF1D-60FCC78F4994}" type="presParOf" srcId="{1A134B48-408C-4DEA-839A-39AE07F43157}" destId="{AF130461-EC9F-476F-BD05-1EA232CFB8B5}" srcOrd="0" destOrd="0" presId="urn:microsoft.com/office/officeart/2005/8/layout/default"/>
    <dgm:cxn modelId="{875936F7-453E-4BC1-9D77-B29D8A5494E4}" type="presParOf" srcId="{1A134B48-408C-4DEA-839A-39AE07F43157}" destId="{5B0A6410-882E-4560-BAC8-02BC22E7985A}" srcOrd="1" destOrd="0" presId="urn:microsoft.com/office/officeart/2005/8/layout/default"/>
    <dgm:cxn modelId="{F115A25A-A94B-4C9A-8AC1-55C98D2A4ADD}" type="presParOf" srcId="{1A134B48-408C-4DEA-839A-39AE07F43157}" destId="{80852D53-2726-4CAF-8EED-DC76E4D09CE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C6CAEA-1BC0-4B14-BA95-76B4B7102C3B}"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9506766-8284-4DF7-B7B5-9446DDF8935D}">
      <dgm:prSet phldrT="[Text]" phldr="0"/>
      <dgm:spPr/>
      <dgm:t>
        <a:bodyPr/>
        <a:lstStyle/>
        <a:p>
          <a:r>
            <a:rPr lang="en-US" dirty="0"/>
            <a:t>Analyze requirements</a:t>
          </a:r>
        </a:p>
      </dgm:t>
    </dgm:pt>
    <dgm:pt modelId="{D38AB507-C8FE-44AB-881A-3C3E6ECB0EB8}" type="parTrans" cxnId="{24380F5E-5153-4B0D-9448-93B6FC957248}">
      <dgm:prSet/>
      <dgm:spPr/>
      <dgm:t>
        <a:bodyPr/>
        <a:lstStyle/>
        <a:p>
          <a:endParaRPr lang="en-US"/>
        </a:p>
      </dgm:t>
    </dgm:pt>
    <dgm:pt modelId="{285BB0F9-BFE6-4644-9ACC-17C4743672B7}" type="sibTrans" cxnId="{24380F5E-5153-4B0D-9448-93B6FC957248}">
      <dgm:prSet/>
      <dgm:spPr/>
      <dgm:t>
        <a:bodyPr/>
        <a:lstStyle/>
        <a:p>
          <a:endParaRPr lang="en-US"/>
        </a:p>
      </dgm:t>
    </dgm:pt>
    <dgm:pt modelId="{9A02DA06-1DCD-4048-9E76-816AF07C37AD}">
      <dgm:prSet phldrT="[Text]" phldr="0"/>
      <dgm:spPr/>
      <dgm:t>
        <a:bodyPr/>
        <a:lstStyle/>
        <a:p>
          <a:r>
            <a:rPr lang="en-US" dirty="0"/>
            <a:t>Blockers or Warnings?</a:t>
          </a:r>
        </a:p>
      </dgm:t>
    </dgm:pt>
    <dgm:pt modelId="{5E7E46F7-9C0C-4382-B6BD-22750992AD0E}" type="parTrans" cxnId="{DE02D0D3-6F8E-48F5-9BCC-E7DAD1933E05}">
      <dgm:prSet/>
      <dgm:spPr/>
      <dgm:t>
        <a:bodyPr/>
        <a:lstStyle/>
        <a:p>
          <a:endParaRPr lang="en-US"/>
        </a:p>
      </dgm:t>
    </dgm:pt>
    <dgm:pt modelId="{550A68DF-EF6B-4566-B89B-5C068F089450}" type="sibTrans" cxnId="{DE02D0D3-6F8E-48F5-9BCC-E7DAD1933E05}">
      <dgm:prSet/>
      <dgm:spPr/>
      <dgm:t>
        <a:bodyPr/>
        <a:lstStyle/>
        <a:p>
          <a:endParaRPr lang="en-US"/>
        </a:p>
      </dgm:t>
    </dgm:pt>
    <dgm:pt modelId="{A62F558B-B44F-4EDB-8BEE-7007A112357B}">
      <dgm:prSet phldrT="[Text]" phldr="0"/>
      <dgm:spPr/>
      <dgm:t>
        <a:bodyPr/>
        <a:lstStyle/>
        <a:p>
          <a:r>
            <a:rPr lang="en-US" dirty="0"/>
            <a:t>Assess the workload</a:t>
          </a:r>
        </a:p>
      </dgm:t>
    </dgm:pt>
    <dgm:pt modelId="{828CF137-E7D9-40D2-9C22-DE76A2DC235F}" type="parTrans" cxnId="{961E4ADE-BCDA-4CEF-9282-220583009B14}">
      <dgm:prSet/>
      <dgm:spPr/>
      <dgm:t>
        <a:bodyPr/>
        <a:lstStyle/>
        <a:p>
          <a:endParaRPr lang="en-US"/>
        </a:p>
      </dgm:t>
    </dgm:pt>
    <dgm:pt modelId="{F5909041-07B3-43F7-89EB-8A7142ACA0DC}" type="sibTrans" cxnId="{961E4ADE-BCDA-4CEF-9282-220583009B14}">
      <dgm:prSet/>
      <dgm:spPr/>
      <dgm:t>
        <a:bodyPr/>
        <a:lstStyle/>
        <a:p>
          <a:endParaRPr lang="en-US"/>
        </a:p>
      </dgm:t>
    </dgm:pt>
    <dgm:pt modelId="{DA407501-04B7-4585-A57D-1ED7D4EC9785}">
      <dgm:prSet phldrT="[Text]" phldr="0"/>
      <dgm:spPr/>
      <dgm:t>
        <a:bodyPr/>
        <a:lstStyle/>
        <a:p>
          <a:r>
            <a:rPr lang="en-US" dirty="0"/>
            <a:t>Evaluate the target</a:t>
          </a:r>
        </a:p>
      </dgm:t>
    </dgm:pt>
    <dgm:pt modelId="{147D013E-80E1-4E4C-B863-D90497E51F61}" type="parTrans" cxnId="{991CA52F-26D9-481E-A380-5D434DD34129}">
      <dgm:prSet/>
      <dgm:spPr/>
      <dgm:t>
        <a:bodyPr/>
        <a:lstStyle/>
        <a:p>
          <a:endParaRPr lang="en-US"/>
        </a:p>
      </dgm:t>
    </dgm:pt>
    <dgm:pt modelId="{01EDBF20-9AAC-4CC6-AB3E-9583F163530F}" type="sibTrans" cxnId="{991CA52F-26D9-481E-A380-5D434DD34129}">
      <dgm:prSet/>
      <dgm:spPr/>
      <dgm:t>
        <a:bodyPr/>
        <a:lstStyle/>
        <a:p>
          <a:endParaRPr lang="en-US"/>
        </a:p>
      </dgm:t>
    </dgm:pt>
    <dgm:pt modelId="{80CCA7D3-BBFA-476F-96B6-FC21D82008F9}">
      <dgm:prSet phldrT="[Text]" phldr="0"/>
      <dgm:spPr/>
      <dgm:t>
        <a:bodyPr/>
        <a:lstStyle/>
        <a:p>
          <a:r>
            <a:rPr lang="en-US" dirty="0"/>
            <a:t>Analyze recommendations</a:t>
          </a:r>
        </a:p>
      </dgm:t>
    </dgm:pt>
    <dgm:pt modelId="{F3775737-E1C2-4AE8-9717-5B01DCF9A4C0}" type="parTrans" cxnId="{247CC63B-4704-4BC1-AD66-AD3F59B7AC21}">
      <dgm:prSet/>
      <dgm:spPr/>
      <dgm:t>
        <a:bodyPr/>
        <a:lstStyle/>
        <a:p>
          <a:endParaRPr lang="en-US"/>
        </a:p>
      </dgm:t>
    </dgm:pt>
    <dgm:pt modelId="{E2586012-E62B-4B34-8647-39F5ACE01C22}" type="sibTrans" cxnId="{247CC63B-4704-4BC1-AD66-AD3F59B7AC21}">
      <dgm:prSet/>
      <dgm:spPr/>
      <dgm:t>
        <a:bodyPr/>
        <a:lstStyle/>
        <a:p>
          <a:endParaRPr lang="en-US"/>
        </a:p>
      </dgm:t>
    </dgm:pt>
    <dgm:pt modelId="{75F4FB37-6ACB-4C07-B183-F98E5F9F6FF4}">
      <dgm:prSet phldrT="[Text]" phldr="0"/>
      <dgm:spPr/>
      <dgm:t>
        <a:bodyPr/>
        <a:lstStyle/>
        <a:p>
          <a:r>
            <a:rPr lang="en-US" dirty="0"/>
            <a:t>Plan for migration</a:t>
          </a:r>
        </a:p>
      </dgm:t>
    </dgm:pt>
    <dgm:pt modelId="{1684A6AF-D45C-4C59-937E-2EC15421A0B9}" type="parTrans" cxnId="{F9A10686-D892-47B0-941E-B63305A12F45}">
      <dgm:prSet/>
      <dgm:spPr/>
      <dgm:t>
        <a:bodyPr/>
        <a:lstStyle/>
        <a:p>
          <a:endParaRPr lang="en-US"/>
        </a:p>
      </dgm:t>
    </dgm:pt>
    <dgm:pt modelId="{A505C89D-FB0C-448A-88A7-4092689153E9}" type="sibTrans" cxnId="{F9A10686-D892-47B0-941E-B63305A12F45}">
      <dgm:prSet/>
      <dgm:spPr/>
      <dgm:t>
        <a:bodyPr/>
        <a:lstStyle/>
        <a:p>
          <a:endParaRPr lang="en-US"/>
        </a:p>
      </dgm:t>
    </dgm:pt>
    <dgm:pt modelId="{839AB0A4-2A0E-433B-93FE-B3522CBCB17F}" type="pres">
      <dgm:prSet presAssocID="{0EC6CAEA-1BC0-4B14-BA95-76B4B7102C3B}" presName="CompostProcess" presStyleCnt="0">
        <dgm:presLayoutVars>
          <dgm:dir/>
          <dgm:resizeHandles val="exact"/>
        </dgm:presLayoutVars>
      </dgm:prSet>
      <dgm:spPr/>
    </dgm:pt>
    <dgm:pt modelId="{2E6C0843-0EA3-4C97-A9FE-78A96EA60C60}" type="pres">
      <dgm:prSet presAssocID="{0EC6CAEA-1BC0-4B14-BA95-76B4B7102C3B}" presName="arrow" presStyleLbl="bgShp" presStyleIdx="0" presStyleCnt="1"/>
      <dgm:spPr/>
    </dgm:pt>
    <dgm:pt modelId="{4C62B4F7-C879-41B5-A734-09C9FF0D6725}" type="pres">
      <dgm:prSet presAssocID="{0EC6CAEA-1BC0-4B14-BA95-76B4B7102C3B}" presName="linearProcess" presStyleCnt="0"/>
      <dgm:spPr/>
    </dgm:pt>
    <dgm:pt modelId="{2B4C7A89-0ABA-4587-9173-9AFE6BC3B881}" type="pres">
      <dgm:prSet presAssocID="{19506766-8284-4DF7-B7B5-9446DDF8935D}" presName="textNode" presStyleLbl="node1" presStyleIdx="0" presStyleCnt="6">
        <dgm:presLayoutVars>
          <dgm:bulletEnabled val="1"/>
        </dgm:presLayoutVars>
      </dgm:prSet>
      <dgm:spPr/>
    </dgm:pt>
    <dgm:pt modelId="{E1849186-F9BF-4D93-AD6C-620E9516A582}" type="pres">
      <dgm:prSet presAssocID="{285BB0F9-BFE6-4644-9ACC-17C4743672B7}" presName="sibTrans" presStyleCnt="0"/>
      <dgm:spPr/>
    </dgm:pt>
    <dgm:pt modelId="{E509AFB2-4511-4230-A0A1-BF052936B1DD}" type="pres">
      <dgm:prSet presAssocID="{DA407501-04B7-4585-A57D-1ED7D4EC9785}" presName="textNode" presStyleLbl="node1" presStyleIdx="1" presStyleCnt="6">
        <dgm:presLayoutVars>
          <dgm:bulletEnabled val="1"/>
        </dgm:presLayoutVars>
      </dgm:prSet>
      <dgm:spPr/>
    </dgm:pt>
    <dgm:pt modelId="{2F4B9EC0-F23E-44C1-9619-6A10E62F3102}" type="pres">
      <dgm:prSet presAssocID="{01EDBF20-9AAC-4CC6-AB3E-9583F163530F}" presName="sibTrans" presStyleCnt="0"/>
      <dgm:spPr/>
    </dgm:pt>
    <dgm:pt modelId="{7EA21403-7D95-43E3-97EE-0D4FF86ABC15}" type="pres">
      <dgm:prSet presAssocID="{9A02DA06-1DCD-4048-9E76-816AF07C37AD}" presName="textNode" presStyleLbl="node1" presStyleIdx="2" presStyleCnt="6">
        <dgm:presLayoutVars>
          <dgm:bulletEnabled val="1"/>
        </dgm:presLayoutVars>
      </dgm:prSet>
      <dgm:spPr/>
    </dgm:pt>
    <dgm:pt modelId="{FA354E34-0C75-44EC-92C0-1856529209EB}" type="pres">
      <dgm:prSet presAssocID="{550A68DF-EF6B-4566-B89B-5C068F089450}" presName="sibTrans" presStyleCnt="0"/>
      <dgm:spPr/>
    </dgm:pt>
    <dgm:pt modelId="{86547A0E-5A39-4795-A99E-A6A288CA276E}" type="pres">
      <dgm:prSet presAssocID="{A62F558B-B44F-4EDB-8BEE-7007A112357B}" presName="textNode" presStyleLbl="node1" presStyleIdx="3" presStyleCnt="6">
        <dgm:presLayoutVars>
          <dgm:bulletEnabled val="1"/>
        </dgm:presLayoutVars>
      </dgm:prSet>
      <dgm:spPr/>
    </dgm:pt>
    <dgm:pt modelId="{B90B2F0F-7B94-404E-8236-5FECDEF5725B}" type="pres">
      <dgm:prSet presAssocID="{F5909041-07B3-43F7-89EB-8A7142ACA0DC}" presName="sibTrans" presStyleCnt="0"/>
      <dgm:spPr/>
    </dgm:pt>
    <dgm:pt modelId="{EF7BD820-1C41-458A-8466-4D6097F6C12B}" type="pres">
      <dgm:prSet presAssocID="{80CCA7D3-BBFA-476F-96B6-FC21D82008F9}" presName="textNode" presStyleLbl="node1" presStyleIdx="4" presStyleCnt="6">
        <dgm:presLayoutVars>
          <dgm:bulletEnabled val="1"/>
        </dgm:presLayoutVars>
      </dgm:prSet>
      <dgm:spPr/>
    </dgm:pt>
    <dgm:pt modelId="{B84AF35B-FEA4-44EA-A583-B7BDF6C4DA02}" type="pres">
      <dgm:prSet presAssocID="{E2586012-E62B-4B34-8647-39F5ACE01C22}" presName="sibTrans" presStyleCnt="0"/>
      <dgm:spPr/>
    </dgm:pt>
    <dgm:pt modelId="{B9E2D381-C555-4067-8F69-2AA1F94F65A4}" type="pres">
      <dgm:prSet presAssocID="{75F4FB37-6ACB-4C07-B183-F98E5F9F6FF4}" presName="textNode" presStyleLbl="node1" presStyleIdx="5" presStyleCnt="6">
        <dgm:presLayoutVars>
          <dgm:bulletEnabled val="1"/>
        </dgm:presLayoutVars>
      </dgm:prSet>
      <dgm:spPr/>
    </dgm:pt>
  </dgm:ptLst>
  <dgm:cxnLst>
    <dgm:cxn modelId="{991CA52F-26D9-481E-A380-5D434DD34129}" srcId="{0EC6CAEA-1BC0-4B14-BA95-76B4B7102C3B}" destId="{DA407501-04B7-4585-A57D-1ED7D4EC9785}" srcOrd="1" destOrd="0" parTransId="{147D013E-80E1-4E4C-B863-D90497E51F61}" sibTransId="{01EDBF20-9AAC-4CC6-AB3E-9583F163530F}"/>
    <dgm:cxn modelId="{247CC63B-4704-4BC1-AD66-AD3F59B7AC21}" srcId="{0EC6CAEA-1BC0-4B14-BA95-76B4B7102C3B}" destId="{80CCA7D3-BBFA-476F-96B6-FC21D82008F9}" srcOrd="4" destOrd="0" parTransId="{F3775737-E1C2-4AE8-9717-5B01DCF9A4C0}" sibTransId="{E2586012-E62B-4B34-8647-39F5ACE01C22}"/>
    <dgm:cxn modelId="{24380F5E-5153-4B0D-9448-93B6FC957248}" srcId="{0EC6CAEA-1BC0-4B14-BA95-76B4B7102C3B}" destId="{19506766-8284-4DF7-B7B5-9446DDF8935D}" srcOrd="0" destOrd="0" parTransId="{D38AB507-C8FE-44AB-881A-3C3E6ECB0EB8}" sibTransId="{285BB0F9-BFE6-4644-9ACC-17C4743672B7}"/>
    <dgm:cxn modelId="{FF608170-D85D-4E41-86FE-0A56E78C4D4B}" type="presOf" srcId="{75F4FB37-6ACB-4C07-B183-F98E5F9F6FF4}" destId="{B9E2D381-C555-4067-8F69-2AA1F94F65A4}" srcOrd="0" destOrd="0" presId="urn:microsoft.com/office/officeart/2005/8/layout/hProcess9"/>
    <dgm:cxn modelId="{413DF582-573A-4262-8E15-FB6F4DEB1E47}" type="presOf" srcId="{A62F558B-B44F-4EDB-8BEE-7007A112357B}" destId="{86547A0E-5A39-4795-A99E-A6A288CA276E}" srcOrd="0" destOrd="0" presId="urn:microsoft.com/office/officeart/2005/8/layout/hProcess9"/>
    <dgm:cxn modelId="{F9A10686-D892-47B0-941E-B63305A12F45}" srcId="{0EC6CAEA-1BC0-4B14-BA95-76B4B7102C3B}" destId="{75F4FB37-6ACB-4C07-B183-F98E5F9F6FF4}" srcOrd="5" destOrd="0" parTransId="{1684A6AF-D45C-4C59-937E-2EC15421A0B9}" sibTransId="{A505C89D-FB0C-448A-88A7-4092689153E9}"/>
    <dgm:cxn modelId="{CD8D5798-4991-49B3-9CA7-B26A1E8E24B3}" type="presOf" srcId="{0EC6CAEA-1BC0-4B14-BA95-76B4B7102C3B}" destId="{839AB0A4-2A0E-433B-93FE-B3522CBCB17F}" srcOrd="0" destOrd="0" presId="urn:microsoft.com/office/officeart/2005/8/layout/hProcess9"/>
    <dgm:cxn modelId="{84897CA2-F1E4-4545-AB20-6396118CEFE5}" type="presOf" srcId="{DA407501-04B7-4585-A57D-1ED7D4EC9785}" destId="{E509AFB2-4511-4230-A0A1-BF052936B1DD}" srcOrd="0" destOrd="0" presId="urn:microsoft.com/office/officeart/2005/8/layout/hProcess9"/>
    <dgm:cxn modelId="{DE02D0D3-6F8E-48F5-9BCC-E7DAD1933E05}" srcId="{0EC6CAEA-1BC0-4B14-BA95-76B4B7102C3B}" destId="{9A02DA06-1DCD-4048-9E76-816AF07C37AD}" srcOrd="2" destOrd="0" parTransId="{5E7E46F7-9C0C-4382-B6BD-22750992AD0E}" sibTransId="{550A68DF-EF6B-4566-B89B-5C068F089450}"/>
    <dgm:cxn modelId="{961E4ADE-BCDA-4CEF-9282-220583009B14}" srcId="{0EC6CAEA-1BC0-4B14-BA95-76B4B7102C3B}" destId="{A62F558B-B44F-4EDB-8BEE-7007A112357B}" srcOrd="3" destOrd="0" parTransId="{828CF137-E7D9-40D2-9C22-DE76A2DC235F}" sibTransId="{F5909041-07B3-43F7-89EB-8A7142ACA0DC}"/>
    <dgm:cxn modelId="{A34E72E1-80FE-48DA-BA7B-D6C37A046AB3}" type="presOf" srcId="{19506766-8284-4DF7-B7B5-9446DDF8935D}" destId="{2B4C7A89-0ABA-4587-9173-9AFE6BC3B881}" srcOrd="0" destOrd="0" presId="urn:microsoft.com/office/officeart/2005/8/layout/hProcess9"/>
    <dgm:cxn modelId="{FF0419E5-7DD2-4A70-9E0A-EB87ECE977AC}" type="presOf" srcId="{80CCA7D3-BBFA-476F-96B6-FC21D82008F9}" destId="{EF7BD820-1C41-458A-8466-4D6097F6C12B}" srcOrd="0" destOrd="0" presId="urn:microsoft.com/office/officeart/2005/8/layout/hProcess9"/>
    <dgm:cxn modelId="{48C348E7-8CD0-4E23-A97D-9193C7D57CFA}" type="presOf" srcId="{9A02DA06-1DCD-4048-9E76-816AF07C37AD}" destId="{7EA21403-7D95-43E3-97EE-0D4FF86ABC15}" srcOrd="0" destOrd="0" presId="urn:microsoft.com/office/officeart/2005/8/layout/hProcess9"/>
    <dgm:cxn modelId="{F86C0D7D-25FC-4ECD-81A9-94CEF73BBDB4}" type="presParOf" srcId="{839AB0A4-2A0E-433B-93FE-B3522CBCB17F}" destId="{2E6C0843-0EA3-4C97-A9FE-78A96EA60C60}" srcOrd="0" destOrd="0" presId="urn:microsoft.com/office/officeart/2005/8/layout/hProcess9"/>
    <dgm:cxn modelId="{0CB3AE1C-F323-4828-9AC3-97DA99370D44}" type="presParOf" srcId="{839AB0A4-2A0E-433B-93FE-B3522CBCB17F}" destId="{4C62B4F7-C879-41B5-A734-09C9FF0D6725}" srcOrd="1" destOrd="0" presId="urn:microsoft.com/office/officeart/2005/8/layout/hProcess9"/>
    <dgm:cxn modelId="{6EDABBEF-F909-41BE-9850-8DDE49B5006F}" type="presParOf" srcId="{4C62B4F7-C879-41B5-A734-09C9FF0D6725}" destId="{2B4C7A89-0ABA-4587-9173-9AFE6BC3B881}" srcOrd="0" destOrd="0" presId="urn:microsoft.com/office/officeart/2005/8/layout/hProcess9"/>
    <dgm:cxn modelId="{48F0FEDC-5135-4C19-AD1B-74E52157B406}" type="presParOf" srcId="{4C62B4F7-C879-41B5-A734-09C9FF0D6725}" destId="{E1849186-F9BF-4D93-AD6C-620E9516A582}" srcOrd="1" destOrd="0" presId="urn:microsoft.com/office/officeart/2005/8/layout/hProcess9"/>
    <dgm:cxn modelId="{B8FE8A4C-3205-42DF-A99E-AE984A0F47EF}" type="presParOf" srcId="{4C62B4F7-C879-41B5-A734-09C9FF0D6725}" destId="{E509AFB2-4511-4230-A0A1-BF052936B1DD}" srcOrd="2" destOrd="0" presId="urn:microsoft.com/office/officeart/2005/8/layout/hProcess9"/>
    <dgm:cxn modelId="{3E87F21D-E606-4415-88E9-2D385A451024}" type="presParOf" srcId="{4C62B4F7-C879-41B5-A734-09C9FF0D6725}" destId="{2F4B9EC0-F23E-44C1-9619-6A10E62F3102}" srcOrd="3" destOrd="0" presId="urn:microsoft.com/office/officeart/2005/8/layout/hProcess9"/>
    <dgm:cxn modelId="{E8F4F5F0-BE23-460C-8E8D-B47F6EE9F446}" type="presParOf" srcId="{4C62B4F7-C879-41B5-A734-09C9FF0D6725}" destId="{7EA21403-7D95-43E3-97EE-0D4FF86ABC15}" srcOrd="4" destOrd="0" presId="urn:microsoft.com/office/officeart/2005/8/layout/hProcess9"/>
    <dgm:cxn modelId="{39A1BC9C-AA7D-4508-B2B8-4058AE02CE6F}" type="presParOf" srcId="{4C62B4F7-C879-41B5-A734-09C9FF0D6725}" destId="{FA354E34-0C75-44EC-92C0-1856529209EB}" srcOrd="5" destOrd="0" presId="urn:microsoft.com/office/officeart/2005/8/layout/hProcess9"/>
    <dgm:cxn modelId="{B3C4A6FF-3EF4-4612-A7D8-8CEAD8B72A94}" type="presParOf" srcId="{4C62B4F7-C879-41B5-A734-09C9FF0D6725}" destId="{86547A0E-5A39-4795-A99E-A6A288CA276E}" srcOrd="6" destOrd="0" presId="urn:microsoft.com/office/officeart/2005/8/layout/hProcess9"/>
    <dgm:cxn modelId="{21C04EA4-9BF9-468B-8024-B8FA09DE35C3}" type="presParOf" srcId="{4C62B4F7-C879-41B5-A734-09C9FF0D6725}" destId="{B90B2F0F-7B94-404E-8236-5FECDEF5725B}" srcOrd="7" destOrd="0" presId="urn:microsoft.com/office/officeart/2005/8/layout/hProcess9"/>
    <dgm:cxn modelId="{0546E915-19E3-428D-9D7A-8F8411CE4209}" type="presParOf" srcId="{4C62B4F7-C879-41B5-A734-09C9FF0D6725}" destId="{EF7BD820-1C41-458A-8466-4D6097F6C12B}" srcOrd="8" destOrd="0" presId="urn:microsoft.com/office/officeart/2005/8/layout/hProcess9"/>
    <dgm:cxn modelId="{510D142B-D007-4DAF-B8C5-7D35C36DE34D}" type="presParOf" srcId="{4C62B4F7-C879-41B5-A734-09C9FF0D6725}" destId="{B84AF35B-FEA4-44EA-A583-B7BDF6C4DA02}" srcOrd="9" destOrd="0" presId="urn:microsoft.com/office/officeart/2005/8/layout/hProcess9"/>
    <dgm:cxn modelId="{B9C3BD9A-47C9-46E5-AF82-1A95F5F2303E}" type="presParOf" srcId="{4C62B4F7-C879-41B5-A734-09C9FF0D6725}" destId="{B9E2D381-C555-4067-8F69-2AA1F94F65A4}"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dirty="0"/>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dirty="0"/>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dirty="0"/>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dirty="0"/>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dirty="0"/>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dirty="0"/>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dirty="0"/>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dirty="0"/>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dirty="0"/>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dirty="0"/>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dirty="0"/>
            <a:t>Deploy an Azure Virtual Machine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dirty="0"/>
            <a:t>Use the Azure portal and </a:t>
          </a:r>
          <a:r>
            <a:rPr lang="en-US" b="1" dirty="0"/>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dirty="0"/>
            <a:t>Connect and verify SQL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dirty="0"/>
            <a:t>Perform an offline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dirty="0"/>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78BD55EF-5838-40C0-B07F-BA02F5A035FE}">
      <dgm:prSet phldrT="[Text]" phldr="0"/>
      <dgm:spPr/>
      <dgm:t>
        <a:bodyPr/>
        <a:lstStyle/>
        <a:p>
          <a:r>
            <a:rPr lang="en-US" dirty="0"/>
            <a:t>Restore from Azure storage to Azure VM</a:t>
          </a:r>
        </a:p>
      </dgm:t>
    </dgm:pt>
    <dgm:pt modelId="{C6B64D90-BE64-46C7-AA3D-0BD7D5D3516F}" type="parTrans" cxnId="{6768852E-E0C3-412E-A08E-49FB738B3859}">
      <dgm:prSet/>
      <dgm:spPr/>
      <dgm:t>
        <a:bodyPr/>
        <a:lstStyle/>
        <a:p>
          <a:endParaRPr lang="en-US"/>
        </a:p>
      </dgm:t>
    </dgm:pt>
    <dgm:pt modelId="{7AED1CF6-0199-4723-A814-132BC35619DB}" type="sibTrans" cxnId="{6768852E-E0C3-412E-A08E-49FB738B3859}">
      <dgm:prSet/>
      <dgm:spPr/>
      <dgm:t>
        <a:bodyPr/>
        <a:lstStyle/>
        <a:p>
          <a:endParaRPr lang="en-US"/>
        </a:p>
      </dgm:t>
    </dgm:pt>
    <dgm:pt modelId="{6FE7E3E3-9854-4EC6-89BE-17177B904696}">
      <dgm:prSet phldrT="[Text]" phldr="0"/>
      <dgm:spPr/>
      <dgm:t>
        <a:bodyPr/>
        <a:lstStyle/>
        <a:p>
          <a:r>
            <a:rPr lang="en-US" dirty="0"/>
            <a:t>Migrate SQL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dirty="0"/>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dirty="0"/>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dirty="0"/>
            <a:t>Deploy the VM</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dirty="0"/>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F3B87301-28AB-488C-8046-063F016D5C4B}" type="presOf" srcId="{78BD55EF-5838-40C0-B07F-BA02F5A035FE}"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BB000D23-D3DA-4465-87F7-0783C8965D98}" type="presOf" srcId="{AB3FE978-13C8-491B-8D9E-0897575E5E1D}" destId="{C6657737-27BD-4F9E-A58F-7946D99BF2EC}" srcOrd="0" destOrd="0" presId="urn:microsoft.com/office/officeart/2005/8/layout/hList1"/>
    <dgm:cxn modelId="{6768852E-E0C3-412E-A08E-49FB738B3859}" srcId="{FCC11610-FCD0-462C-8D1D-C9B3751E3C3C}" destId="{78BD55EF-5838-40C0-B07F-BA02F5A035FE}" srcOrd="2" destOrd="0" parTransId="{C6B64D90-BE64-46C7-AA3D-0BD7D5D3516F}" sibTransId="{7AED1CF6-0199-4723-A814-132BC35619DB}"/>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45E03C6D-9A80-4CBD-89BA-2647B945DAD1}" type="presOf" srcId="{CCAB656E-9C2E-48C3-9D78-7C02D4DA53B6}" destId="{F65C816F-8F41-415D-94DE-BBFC011C44B4}" srcOrd="0" destOrd="0" presId="urn:microsoft.com/office/officeart/2005/8/layout/hList1"/>
    <dgm:cxn modelId="{E066AB70-FC26-48F2-916E-7F6162D7697F}" type="presOf" srcId="{C58DA7ED-6CAD-4077-B0B9-5FA3D554E0FA}" destId="{584FCC99-AFA8-4ED8-A4B6-8BF5183FB11A}" srcOrd="0" destOrd="4" presId="urn:microsoft.com/office/officeart/2005/8/layout/hList1"/>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dirty="0"/>
            <a:t>Logins and Roles</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dirty="0"/>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1CC4337F-F3C8-414C-9F8E-4102929AAA8D}">
      <dgm:prSet phldrT="[Text]" phldr="0"/>
      <dgm:spPr/>
      <dgm:t>
        <a:bodyPr/>
        <a:lstStyle/>
        <a:p>
          <a:r>
            <a:rPr lang="en-US" dirty="0"/>
            <a:t>External Data Sources</a:t>
          </a:r>
        </a:p>
      </dgm:t>
    </dgm:pt>
    <dgm:pt modelId="{E12E53B3-FDB5-496E-8459-7A2E716CEA63}" type="parTrans" cxnId="{B8D0E2E9-5DEF-436B-A24F-7C204EE266EC}">
      <dgm:prSet/>
      <dgm:spPr/>
      <dgm:t>
        <a:bodyPr/>
        <a:lstStyle/>
        <a:p>
          <a:endParaRPr lang="en-US"/>
        </a:p>
      </dgm:t>
    </dgm:pt>
    <dgm:pt modelId="{FF80147A-7A1E-4A6A-AB68-1DF32C88ADD6}" type="sibTrans" cxnId="{B8D0E2E9-5DEF-436B-A24F-7C204EE266EC}">
      <dgm:prSet/>
      <dgm:spPr/>
      <dgm:t>
        <a:bodyPr/>
        <a:lstStyle/>
        <a:p>
          <a:endParaRPr lang="en-US"/>
        </a:p>
      </dgm:t>
    </dgm:pt>
    <dgm:pt modelId="{999E3548-69D4-442F-9306-BF8983545220}">
      <dgm:prSet phldrT="[Text]" phldr="0"/>
      <dgm:spPr/>
      <dgm:t>
        <a:bodyPr/>
        <a:lstStyle/>
        <a:p>
          <a:r>
            <a:rPr lang="en-US" dirty="0"/>
            <a:t>Agent Jobs, Alerts, and Mail</a:t>
          </a:r>
        </a:p>
      </dgm:t>
    </dgm:pt>
    <dgm:pt modelId="{8F1EADAB-7CA3-40E3-B14F-A3F767944E8A}" type="parTrans" cxnId="{0EED0D69-2F99-4E4F-A6E9-B5A3ECCA7F19}">
      <dgm:prSet/>
      <dgm:spPr/>
      <dgm:t>
        <a:bodyPr/>
        <a:lstStyle/>
        <a:p>
          <a:endParaRPr lang="en-US"/>
        </a:p>
      </dgm:t>
    </dgm:pt>
    <dgm:pt modelId="{770E38A2-BB9D-400E-A5F5-F48EEBE8D5EC}" type="sibTrans" cxnId="{0EED0D69-2F99-4E4F-A6E9-B5A3ECCA7F19}">
      <dgm:prSet/>
      <dgm:spPr/>
      <dgm:t>
        <a:bodyPr/>
        <a:lstStyle/>
        <a:p>
          <a:endParaRPr lang="en-US"/>
        </a:p>
      </dgm:t>
    </dgm:pt>
    <dgm:pt modelId="{866FD35F-0411-4E6D-ABEF-E8401433A78E}">
      <dgm:prSet phldrT="[Text]" phldr="0"/>
      <dgm:spPr/>
      <dgm:t>
        <a:bodyPr/>
        <a:lstStyle/>
        <a:p>
          <a:r>
            <a:rPr lang="en-US" dirty="0"/>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dirty="0"/>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6">
        <dgm:presLayoutVars>
          <dgm:bulletEnabled val="1"/>
        </dgm:presLayoutVars>
      </dgm:prSet>
      <dgm:spPr/>
    </dgm:pt>
    <dgm:pt modelId="{C1108BBD-2FA8-476C-A3A6-B881AB3ED72D}" type="pres">
      <dgm:prSet presAssocID="{5C545BEB-D6EC-4FCD-8ACE-271523BDFC9B}" presName="sibTrans" presStyleCnt="0"/>
      <dgm:spPr/>
    </dgm:pt>
    <dgm:pt modelId="{E20FA25B-DCDB-4FDA-92A5-2F5AFA68CB2F}" type="pres">
      <dgm:prSet presAssocID="{F1736D33-5353-49DD-A273-43DC352DBE1F}" presName="node" presStyleLbl="node1" presStyleIdx="1" presStyleCnt="6">
        <dgm:presLayoutVars>
          <dgm:bulletEnabled val="1"/>
        </dgm:presLayoutVars>
      </dgm:prSet>
      <dgm:spPr/>
    </dgm:pt>
    <dgm:pt modelId="{CC7137E2-6995-4AAD-BF3F-D76D51F97F5D}" type="pres">
      <dgm:prSet presAssocID="{591CC5C3-8597-4BE9-A1F6-31852E609941}" presName="sibTrans" presStyleCnt="0"/>
      <dgm:spPr/>
    </dgm:pt>
    <dgm:pt modelId="{56001B4A-308C-4335-86FE-8308A9FDEE89}" type="pres">
      <dgm:prSet presAssocID="{1CC4337F-F3C8-414C-9F8E-4102929AAA8D}" presName="node" presStyleLbl="node1" presStyleIdx="2" presStyleCnt="6">
        <dgm:presLayoutVars>
          <dgm:bulletEnabled val="1"/>
        </dgm:presLayoutVars>
      </dgm:prSet>
      <dgm:spPr/>
    </dgm:pt>
    <dgm:pt modelId="{9533A543-BA0A-4D39-9C96-9DD655283E30}" type="pres">
      <dgm:prSet presAssocID="{FF80147A-7A1E-4A6A-AB68-1DF32C88ADD6}" presName="sibTrans" presStyleCnt="0"/>
      <dgm:spPr/>
    </dgm:pt>
    <dgm:pt modelId="{747CC17F-FCAB-45B4-8496-B2597D12A512}" type="pres">
      <dgm:prSet presAssocID="{999E3548-69D4-442F-9306-BF8983545220}" presName="node" presStyleLbl="node1" presStyleIdx="3" presStyleCnt="6">
        <dgm:presLayoutVars>
          <dgm:bulletEnabled val="1"/>
        </dgm:presLayoutVars>
      </dgm:prSet>
      <dgm:spPr/>
    </dgm:pt>
    <dgm:pt modelId="{9F8DE34A-60A2-4E8D-AFA5-39D967D916E5}" type="pres">
      <dgm:prSet presAssocID="{770E38A2-BB9D-400E-A5F5-F48EEBE8D5EC}" presName="sibTrans" presStyleCnt="0"/>
      <dgm:spPr/>
    </dgm:pt>
    <dgm:pt modelId="{458CD0B1-2214-43C8-A545-DDAFAEA0C638}" type="pres">
      <dgm:prSet presAssocID="{866FD35F-0411-4E6D-ABEF-E8401433A78E}" presName="node" presStyleLbl="node1" presStyleIdx="4" presStyleCnt="6">
        <dgm:presLayoutVars>
          <dgm:bulletEnabled val="1"/>
        </dgm:presLayoutVars>
      </dgm:prSet>
      <dgm:spPr/>
    </dgm:pt>
    <dgm:pt modelId="{40954E0E-9C7E-43E7-98C0-3D611E8E5E5D}" type="pres">
      <dgm:prSet presAssocID="{3CBEA2FA-7B28-4E5C-8049-E0ABABD00D86}" presName="sibTrans" presStyleCnt="0"/>
      <dgm:spPr/>
    </dgm:pt>
    <dgm:pt modelId="{FDC8CC01-DB9C-4830-BF6D-1DC503372AD2}" type="pres">
      <dgm:prSet presAssocID="{70C76802-1D9C-4E6F-8708-7BA8B3276C2C}" presName="node" presStyleLbl="node1" presStyleIdx="5" presStyleCnt="6">
        <dgm:presLayoutVars>
          <dgm:bulletEnabled val="1"/>
        </dgm:presLayoutVars>
      </dgm:prSet>
      <dgm:spPr/>
    </dgm:pt>
  </dgm:ptLst>
  <dgm:cxnLst>
    <dgm:cxn modelId="{EB40D719-2992-4E84-B98B-A6CF0D09B746}" srcId="{3908B727-167F-4241-BC2E-24A788064629}" destId="{70C76802-1D9C-4E6F-8708-7BA8B3276C2C}" srcOrd="5"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0EED0D69-2F99-4E4F-A6E9-B5A3ECCA7F19}" srcId="{3908B727-167F-4241-BC2E-24A788064629}" destId="{999E3548-69D4-442F-9306-BF8983545220}" srcOrd="3" destOrd="0" parTransId="{8F1EADAB-7CA3-40E3-B14F-A3F767944E8A}" sibTransId="{770E38A2-BB9D-400E-A5F5-F48EEBE8D5EC}"/>
    <dgm:cxn modelId="{19C02E49-274A-4BB3-AB82-C491B5E2B7FD}" type="presOf" srcId="{1CC4337F-F3C8-414C-9F8E-4102929AAA8D}" destId="{56001B4A-308C-4335-86FE-8308A9FDEE89}" srcOrd="0" destOrd="0" presId="urn:microsoft.com/office/officeart/2005/8/layout/default"/>
    <dgm:cxn modelId="{E8079F7F-A8F3-4FD6-A2C6-BDF1905D077A}" type="presOf" srcId="{999E3548-69D4-442F-9306-BF8983545220}" destId="{747CC17F-FCAB-45B4-8496-B2597D12A512}" srcOrd="0" destOrd="0" presId="urn:microsoft.com/office/officeart/2005/8/layout/default"/>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1"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B8D0E2E9-5DEF-436B-A24F-7C204EE266EC}" srcId="{3908B727-167F-4241-BC2E-24A788064629}" destId="{1CC4337F-F3C8-414C-9F8E-4102929AAA8D}" srcOrd="2" destOrd="0" parTransId="{E12E53B3-FDB5-496E-8459-7A2E716CEA63}" sibTransId="{FF80147A-7A1E-4A6A-AB68-1DF32C88ADD6}"/>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61A8C701-E19F-45E4-A13F-1FB0F0A6ED62}" type="presParOf" srcId="{727A390B-A136-4EF9-80B9-863383629175}" destId="{E20FA25B-DCDB-4FDA-92A5-2F5AFA68CB2F}" srcOrd="2" destOrd="0" presId="urn:microsoft.com/office/officeart/2005/8/layout/default"/>
    <dgm:cxn modelId="{913F195A-510E-4DFF-89E4-D757578701C9}" type="presParOf" srcId="{727A390B-A136-4EF9-80B9-863383629175}" destId="{CC7137E2-6995-4AAD-BF3F-D76D51F97F5D}" srcOrd="3" destOrd="0" presId="urn:microsoft.com/office/officeart/2005/8/layout/default"/>
    <dgm:cxn modelId="{3D5DFB1E-D2C2-4C94-ACBE-3F0D0CF3754C}" type="presParOf" srcId="{727A390B-A136-4EF9-80B9-863383629175}" destId="{56001B4A-308C-4335-86FE-8308A9FDEE89}" srcOrd="4" destOrd="0" presId="urn:microsoft.com/office/officeart/2005/8/layout/default"/>
    <dgm:cxn modelId="{416015FF-2FDD-4CC0-B325-D4A896D153E6}" type="presParOf" srcId="{727A390B-A136-4EF9-80B9-863383629175}" destId="{9533A543-BA0A-4D39-9C96-9DD655283E30}" srcOrd="5" destOrd="0" presId="urn:microsoft.com/office/officeart/2005/8/layout/default"/>
    <dgm:cxn modelId="{10E13857-A7CA-4930-98CB-8F9EC4DC0BE5}" type="presParOf" srcId="{727A390B-A136-4EF9-80B9-863383629175}" destId="{747CC17F-FCAB-45B4-8496-B2597D12A512}" srcOrd="6" destOrd="0" presId="urn:microsoft.com/office/officeart/2005/8/layout/default"/>
    <dgm:cxn modelId="{4A68E5B3-9BD5-4B2F-8A37-36B92339F486}" type="presParOf" srcId="{727A390B-A136-4EF9-80B9-863383629175}" destId="{9F8DE34A-60A2-4E8D-AFA5-39D967D916E5}"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8EEA6D5B-28FB-48D8-9036-F00342411666}" type="presParOf" srcId="{727A390B-A136-4EF9-80B9-863383629175}" destId="{FDC8CC01-DB9C-4830-BF6D-1DC503372AD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Can afford downtime to migrate to Azure</a:t>
          </a:r>
        </a:p>
      </dsp:txBody>
      <dsp:txXfrm>
        <a:off x="1946765" y="1634963"/>
        <a:ext cx="1769374" cy="10616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D3DF8-E212-4C4B-8407-C7662BE66707}">
      <dsp:nvSpPr>
        <dsp:cNvPr id="0" name=""/>
        <dsp:cNvSpPr/>
      </dsp:nvSpPr>
      <dsp:spPr>
        <a:xfrm>
          <a:off x="0" y="5966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What is it?</a:t>
          </a:r>
        </a:p>
      </dsp:txBody>
      <dsp:txXfrm>
        <a:off x="22617" y="82283"/>
        <a:ext cx="10851685" cy="418086"/>
      </dsp:txXfrm>
    </dsp:sp>
    <dsp:sp modelId="{172C5AFA-7550-4D4E-90E9-747B608A8CD1}">
      <dsp:nvSpPr>
        <dsp:cNvPr id="0" name=""/>
        <dsp:cNvSpPr/>
      </dsp:nvSpPr>
      <dsp:spPr>
        <a:xfrm>
          <a:off x="0" y="522986"/>
          <a:ext cx="1089691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An Azure </a:t>
          </a:r>
          <a:r>
            <a:rPr lang="en-US" sz="1400" b="1" kern="1200" dirty="0"/>
            <a:t>virtual machine extension </a:t>
          </a:r>
          <a:r>
            <a:rPr lang="en-US" sz="1400" kern="1200" dirty="0"/>
            <a:t>to automate management and administrative tasks</a:t>
          </a:r>
        </a:p>
      </dsp:txBody>
      <dsp:txXfrm>
        <a:off x="0" y="522986"/>
        <a:ext cx="10896919" cy="298080"/>
      </dsp:txXfrm>
    </dsp:sp>
    <dsp:sp modelId="{1EC8D2AD-52DA-4DC4-8A04-B4515FDC367D}">
      <dsp:nvSpPr>
        <dsp:cNvPr id="0" name=""/>
        <dsp:cNvSpPr/>
      </dsp:nvSpPr>
      <dsp:spPr>
        <a:xfrm>
          <a:off x="0" y="821065"/>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Modes</a:t>
          </a:r>
        </a:p>
      </dsp:txBody>
      <dsp:txXfrm>
        <a:off x="22617" y="843682"/>
        <a:ext cx="10851685" cy="418086"/>
      </dsp:txXfrm>
    </dsp:sp>
    <dsp:sp modelId="{14892157-C910-4DA3-9A9E-2E683C30D34A}">
      <dsp:nvSpPr>
        <dsp:cNvPr id="0" name=""/>
        <dsp:cNvSpPr/>
      </dsp:nvSpPr>
      <dsp:spPr>
        <a:xfrm>
          <a:off x="0" y="1284385"/>
          <a:ext cx="10896919"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Full</a:t>
          </a:r>
        </a:p>
        <a:p>
          <a:pPr marL="114300" lvl="1" indent="-114300" algn="l" defTabSz="622300">
            <a:lnSpc>
              <a:spcPct val="90000"/>
            </a:lnSpc>
            <a:spcBef>
              <a:spcPct val="0"/>
            </a:spcBef>
            <a:spcAft>
              <a:spcPct val="20000"/>
            </a:spcAft>
            <a:buChar char="•"/>
          </a:pPr>
          <a:r>
            <a:rPr lang="en-US" sz="1400" kern="1200" dirty="0"/>
            <a:t>Lightweight</a:t>
          </a:r>
        </a:p>
        <a:p>
          <a:pPr marL="114300" lvl="1" indent="-114300" algn="l" defTabSz="622300">
            <a:lnSpc>
              <a:spcPct val="90000"/>
            </a:lnSpc>
            <a:spcBef>
              <a:spcPct val="0"/>
            </a:spcBef>
            <a:spcAft>
              <a:spcPct val="20000"/>
            </a:spcAft>
            <a:buChar char="•"/>
          </a:pPr>
          <a:r>
            <a:rPr lang="en-US" sz="1400" kern="1200" dirty="0"/>
            <a:t>NoAgent</a:t>
          </a:r>
        </a:p>
      </dsp:txBody>
      <dsp:txXfrm>
        <a:off x="0" y="1284385"/>
        <a:ext cx="10896919" cy="782460"/>
      </dsp:txXfrm>
    </dsp:sp>
    <dsp:sp modelId="{DC4359B7-C06B-4434-8B4F-EFE4AB8230CB}">
      <dsp:nvSpPr>
        <dsp:cNvPr id="0" name=""/>
        <dsp:cNvSpPr/>
      </dsp:nvSpPr>
      <dsp:spPr>
        <a:xfrm>
          <a:off x="0" y="206684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How do I use it?</a:t>
          </a:r>
        </a:p>
      </dsp:txBody>
      <dsp:txXfrm>
        <a:off x="22617" y="2089463"/>
        <a:ext cx="10851685" cy="418086"/>
      </dsp:txXfrm>
    </dsp:sp>
    <dsp:sp modelId="{91855465-6A75-4791-801B-DE13D9FC2633}">
      <dsp:nvSpPr>
        <dsp:cNvPr id="0" name=""/>
        <dsp:cNvSpPr/>
      </dsp:nvSpPr>
      <dsp:spPr>
        <a:xfrm>
          <a:off x="0" y="2530166"/>
          <a:ext cx="1089691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Built-in from the marketplace</a:t>
          </a:r>
        </a:p>
        <a:p>
          <a:pPr marL="114300" lvl="1" indent="-114300" algn="l" defTabSz="622300">
            <a:lnSpc>
              <a:spcPct val="90000"/>
            </a:lnSpc>
            <a:spcBef>
              <a:spcPct val="0"/>
            </a:spcBef>
            <a:spcAft>
              <a:spcPct val="20000"/>
            </a:spcAft>
            <a:buChar char="•"/>
          </a:pPr>
          <a:r>
            <a:rPr lang="en-US" sz="1400" kern="1200" dirty="0"/>
            <a:t>Register: single or in bulk</a:t>
          </a:r>
        </a:p>
      </dsp:txBody>
      <dsp:txXfrm>
        <a:off x="0" y="2530166"/>
        <a:ext cx="10896919" cy="521640"/>
      </dsp:txXfrm>
    </dsp:sp>
    <dsp:sp modelId="{E7C617B6-0CE6-4849-9B78-A313C0F943AF}">
      <dsp:nvSpPr>
        <dsp:cNvPr id="0" name=""/>
        <dsp:cNvSpPr/>
      </dsp:nvSpPr>
      <dsp:spPr>
        <a:xfrm>
          <a:off x="0" y="305180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What are the benefits?</a:t>
          </a:r>
        </a:p>
      </dsp:txBody>
      <dsp:txXfrm>
        <a:off x="22617" y="3074423"/>
        <a:ext cx="10851685" cy="418086"/>
      </dsp:txXfrm>
    </dsp:sp>
    <dsp:sp modelId="{9D804585-3CD4-4FDD-AD48-791DC2F3A6B7}">
      <dsp:nvSpPr>
        <dsp:cNvPr id="0" name=""/>
        <dsp:cNvSpPr/>
      </dsp:nvSpPr>
      <dsp:spPr>
        <a:xfrm>
          <a:off x="0" y="3515126"/>
          <a:ext cx="10896919"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Azure portal management</a:t>
          </a:r>
        </a:p>
        <a:p>
          <a:pPr marL="114300" lvl="1" indent="-114300" algn="l" defTabSz="622300">
            <a:lnSpc>
              <a:spcPct val="90000"/>
            </a:lnSpc>
            <a:spcBef>
              <a:spcPct val="0"/>
            </a:spcBef>
            <a:spcAft>
              <a:spcPct val="20000"/>
            </a:spcAft>
            <a:buChar char="•"/>
          </a:pPr>
          <a:r>
            <a:rPr lang="en-US" sz="1400" kern="1200" dirty="0"/>
            <a:t>Azure Hybrid Benefit (AHB)</a:t>
          </a:r>
        </a:p>
        <a:p>
          <a:pPr marL="114300" lvl="1" indent="-114300" algn="l" defTabSz="622300">
            <a:lnSpc>
              <a:spcPct val="90000"/>
            </a:lnSpc>
            <a:spcBef>
              <a:spcPct val="0"/>
            </a:spcBef>
            <a:spcAft>
              <a:spcPct val="20000"/>
            </a:spcAft>
            <a:buChar char="•"/>
          </a:pPr>
          <a:r>
            <a:rPr lang="en-US" sz="1400" kern="1200" dirty="0"/>
            <a:t>Automatic Updates</a:t>
          </a:r>
        </a:p>
        <a:p>
          <a:pPr marL="114300" lvl="1" indent="-114300" algn="l" defTabSz="622300">
            <a:lnSpc>
              <a:spcPct val="90000"/>
            </a:lnSpc>
            <a:spcBef>
              <a:spcPct val="0"/>
            </a:spcBef>
            <a:spcAft>
              <a:spcPct val="20000"/>
            </a:spcAft>
            <a:buChar char="•"/>
          </a:pPr>
          <a:r>
            <a:rPr lang="en-US" sz="1400" kern="1200" dirty="0"/>
            <a:t>Automatic Backups</a:t>
          </a:r>
        </a:p>
        <a:p>
          <a:pPr marL="114300" lvl="1" indent="-114300" algn="l" defTabSz="622300">
            <a:lnSpc>
              <a:spcPct val="90000"/>
            </a:lnSpc>
            <a:spcBef>
              <a:spcPct val="0"/>
            </a:spcBef>
            <a:spcAft>
              <a:spcPct val="20000"/>
            </a:spcAft>
            <a:buChar char="•"/>
          </a:pPr>
          <a:r>
            <a:rPr lang="en-US" sz="1400" kern="1200" dirty="0"/>
            <a:t>Azure Key Vault integration</a:t>
          </a:r>
        </a:p>
        <a:p>
          <a:pPr marL="114300" lvl="1" indent="-114300" algn="l" defTabSz="622300">
            <a:lnSpc>
              <a:spcPct val="90000"/>
            </a:lnSpc>
            <a:spcBef>
              <a:spcPct val="0"/>
            </a:spcBef>
            <a:spcAft>
              <a:spcPct val="20000"/>
            </a:spcAft>
            <a:buChar char="•"/>
          </a:pPr>
          <a:r>
            <a:rPr lang="en-US" sz="1400" kern="1200" dirty="0"/>
            <a:t>Recommendations in the portal</a:t>
          </a:r>
        </a:p>
      </dsp:txBody>
      <dsp:txXfrm>
        <a:off x="0" y="3515126"/>
        <a:ext cx="10896919" cy="15649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DF6479-288F-416A-835B-D3540F45CAFB}">
      <dsp:nvSpPr>
        <dsp:cNvPr id="0" name=""/>
        <dsp:cNvSpPr/>
      </dsp:nvSpPr>
      <dsp:spPr>
        <a:xfrm>
          <a:off x="1641355" y="0"/>
          <a:ext cx="2462033" cy="7907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rtl="0">
            <a:lnSpc>
              <a:spcPct val="90000"/>
            </a:lnSpc>
            <a:spcBef>
              <a:spcPct val="0"/>
            </a:spcBef>
            <a:spcAft>
              <a:spcPct val="15000"/>
            </a:spcAft>
            <a:buChar char="•"/>
          </a:pPr>
          <a:r>
            <a:rPr lang="en-US" sz="1200" kern="1200" dirty="0"/>
            <a:t>Best all-purpose SQL Server virtual machine</a:t>
          </a:r>
        </a:p>
      </dsp:txBody>
      <dsp:txXfrm>
        <a:off x="1641355" y="98848"/>
        <a:ext cx="2165488" cy="593090"/>
      </dsp:txXfrm>
    </dsp:sp>
    <dsp:sp modelId="{731FD1A5-D57C-4F96-9A7C-30164C64DB83}">
      <dsp:nvSpPr>
        <dsp:cNvPr id="0" name=""/>
        <dsp:cNvSpPr/>
      </dsp:nvSpPr>
      <dsp:spPr>
        <a:xfrm>
          <a:off x="0" y="0"/>
          <a:ext cx="1641355" cy="7907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Edsv5-series</a:t>
          </a:r>
        </a:p>
      </dsp:txBody>
      <dsp:txXfrm>
        <a:off x="38603" y="38603"/>
        <a:ext cx="1564149" cy="713580"/>
      </dsp:txXfrm>
    </dsp:sp>
    <dsp:sp modelId="{381B7917-2764-4505-B708-38421696D7EF}">
      <dsp:nvSpPr>
        <dsp:cNvPr id="0" name=""/>
        <dsp:cNvSpPr/>
      </dsp:nvSpPr>
      <dsp:spPr>
        <a:xfrm>
          <a:off x="1641355" y="869865"/>
          <a:ext cx="2462033" cy="7907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Once generally available, will offer best price-performance for SQL Server workloads</a:t>
          </a:r>
        </a:p>
      </dsp:txBody>
      <dsp:txXfrm>
        <a:off x="1641355" y="968713"/>
        <a:ext cx="2165488" cy="593090"/>
      </dsp:txXfrm>
    </dsp:sp>
    <dsp:sp modelId="{0B950DC4-89DA-4584-BF57-697E3022D781}">
      <dsp:nvSpPr>
        <dsp:cNvPr id="0" name=""/>
        <dsp:cNvSpPr/>
      </dsp:nvSpPr>
      <dsp:spPr>
        <a:xfrm>
          <a:off x="0" y="869865"/>
          <a:ext cx="1641355" cy="7907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Ebdsv5-series</a:t>
          </a:r>
        </a:p>
      </dsp:txBody>
      <dsp:txXfrm>
        <a:off x="38603" y="908468"/>
        <a:ext cx="1564149" cy="713580"/>
      </dsp:txXfrm>
    </dsp:sp>
    <dsp:sp modelId="{23082C19-5204-434D-8915-027B5B65F013}">
      <dsp:nvSpPr>
        <dsp:cNvPr id="0" name=""/>
        <dsp:cNvSpPr/>
      </dsp:nvSpPr>
      <dsp:spPr>
        <a:xfrm>
          <a:off x="1641355" y="1739730"/>
          <a:ext cx="2462033" cy="7907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 tIns="7620" rIns="7620" bIns="762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Highest memory and vCores available in Azure</a:t>
          </a:r>
        </a:p>
      </dsp:txBody>
      <dsp:txXfrm>
        <a:off x="1641355" y="1838578"/>
        <a:ext cx="2165488" cy="593090"/>
      </dsp:txXfrm>
    </dsp:sp>
    <dsp:sp modelId="{897F9704-4C32-4985-910A-6DCEA651E3EC}">
      <dsp:nvSpPr>
        <dsp:cNvPr id="0" name=""/>
        <dsp:cNvSpPr/>
      </dsp:nvSpPr>
      <dsp:spPr>
        <a:xfrm>
          <a:off x="0" y="1739730"/>
          <a:ext cx="1641355" cy="7907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M-series</a:t>
          </a:r>
        </a:p>
      </dsp:txBody>
      <dsp:txXfrm>
        <a:off x="38603" y="1778333"/>
        <a:ext cx="1564149" cy="7135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B34EB-96C7-4410-9EBE-A1D00AE96759}">
      <dsp:nvSpPr>
        <dsp:cNvPr id="0" name=""/>
        <dsp:cNvSpPr/>
      </dsp:nvSpPr>
      <dsp:spPr>
        <a:xfrm>
          <a:off x="992" y="194138"/>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Locked pages in memory</a:t>
          </a:r>
        </a:p>
      </dsp:txBody>
      <dsp:txXfrm>
        <a:off x="992" y="194138"/>
        <a:ext cx="3869531" cy="2321718"/>
      </dsp:txXfrm>
    </dsp:sp>
    <dsp:sp modelId="{4E7612C8-E8B0-426C-8D10-3FACDB6033C0}">
      <dsp:nvSpPr>
        <dsp:cNvPr id="0" name=""/>
        <dsp:cNvSpPr/>
      </dsp:nvSpPr>
      <dsp:spPr>
        <a:xfrm>
          <a:off x="4257476" y="194138"/>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Instant File Initialization</a:t>
          </a:r>
        </a:p>
      </dsp:txBody>
      <dsp:txXfrm>
        <a:off x="4257476" y="194138"/>
        <a:ext cx="3869531" cy="2321718"/>
      </dsp:txXfrm>
    </dsp:sp>
    <dsp:sp modelId="{971766F5-BA08-4B03-826D-E0D00C4B8709}">
      <dsp:nvSpPr>
        <dsp:cNvPr id="0" name=""/>
        <dsp:cNvSpPr/>
      </dsp:nvSpPr>
      <dsp:spPr>
        <a:xfrm>
          <a:off x="992" y="2902810"/>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Multiple tempdb files</a:t>
          </a:r>
        </a:p>
      </dsp:txBody>
      <dsp:txXfrm>
        <a:off x="992" y="2902810"/>
        <a:ext cx="3869531" cy="2321718"/>
      </dsp:txXfrm>
    </dsp:sp>
    <dsp:sp modelId="{95D966E6-C462-4232-9783-B6AAD0E4D4CF}">
      <dsp:nvSpPr>
        <dsp:cNvPr id="0" name=""/>
        <dsp:cNvSpPr/>
      </dsp:nvSpPr>
      <dsp:spPr>
        <a:xfrm>
          <a:off x="4257476" y="2902810"/>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dirty="0"/>
            <a:t>SQL Assessment may help</a:t>
          </a:r>
        </a:p>
      </dsp:txBody>
      <dsp:txXfrm>
        <a:off x="4257476" y="2902810"/>
        <a:ext cx="3869531" cy="23217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Availability Sets and Zones</a:t>
          </a:r>
        </a:p>
      </dsp:txBody>
      <dsp:txXfrm>
        <a:off x="265333" y="1957853"/>
        <a:ext cx="1516931" cy="1808729"/>
      </dsp:txXfrm>
    </dsp:sp>
    <dsp:sp modelId="{6C6FD459-1B6F-43F5-AF27-B1D17B24460E}">
      <dsp:nvSpPr>
        <dsp:cNvPr id="0" name=""/>
        <dsp:cNvSpPr/>
      </dsp:nvSpPr>
      <dsp:spPr>
        <a:xfrm>
          <a:off x="1857493"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Azure Shared Disks, Premium File Shares, Storage Spaces Direct</a:t>
          </a:r>
        </a:p>
      </dsp:txBody>
      <dsp:txXfrm>
        <a:off x="1907201" y="1957853"/>
        <a:ext cx="1516931" cy="1808729"/>
      </dsp:txXfrm>
    </dsp:sp>
    <dsp:sp modelId="{F148F685-8505-4756-B7B0-F55EEA9DA369}">
      <dsp:nvSpPr>
        <dsp:cNvPr id="0" name=""/>
        <dsp:cNvSpPr/>
      </dsp:nvSpPr>
      <dsp:spPr>
        <a:xfrm>
          <a:off x="3499361"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Disk Witness, File share witness, and Cloud witness</a:t>
          </a:r>
        </a:p>
      </dsp:txBody>
      <dsp:txXfrm>
        <a:off x="3549069" y="1957853"/>
        <a:ext cx="1516931" cy="1808729"/>
      </dsp:txXfrm>
    </dsp:sp>
    <dsp:sp modelId="{61F8D843-3087-4025-B0A3-B44D12F40948}">
      <dsp:nvSpPr>
        <dsp:cNvPr id="0" name=""/>
        <dsp:cNvSpPr/>
      </dsp:nvSpPr>
      <dsp:spPr>
        <a:xfrm>
          <a:off x="5141230"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Distributed Network Name</a:t>
          </a:r>
        </a:p>
      </dsp:txBody>
      <dsp:txXfrm>
        <a:off x="5190938" y="1957853"/>
        <a:ext cx="1516931" cy="1808729"/>
      </dsp:txXfrm>
    </dsp:sp>
    <dsp:sp modelId="{BD17079C-5446-4E3A-9341-8F3F1C6794CE}">
      <dsp:nvSpPr>
        <dsp:cNvPr id="0" name=""/>
        <dsp:cNvSpPr/>
      </dsp:nvSpPr>
      <dsp:spPr>
        <a:xfrm>
          <a:off x="6783098"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Azure Load Balancer</a:t>
          </a:r>
        </a:p>
      </dsp:txBody>
      <dsp:txXfrm>
        <a:off x="6832806" y="1957853"/>
        <a:ext cx="1516931" cy="180872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5A303-FE24-4AF4-8AF7-C4B7B4D5F186}">
      <dsp:nvSpPr>
        <dsp:cNvPr id="0" name=""/>
        <dsp:cNvSpPr/>
      </dsp:nvSpPr>
      <dsp:spPr>
        <a:xfrm>
          <a:off x="0" y="564"/>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72CA2-6916-439B-957B-3912E40CCAE0}">
      <dsp:nvSpPr>
        <dsp:cNvPr id="0" name=""/>
        <dsp:cNvSpPr/>
      </dsp:nvSpPr>
      <dsp:spPr>
        <a:xfrm>
          <a:off x="0" y="564"/>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Setup connectivity to virtual network</a:t>
          </a:r>
        </a:p>
      </dsp:txBody>
      <dsp:txXfrm>
        <a:off x="0" y="564"/>
        <a:ext cx="8220363" cy="925411"/>
      </dsp:txXfrm>
    </dsp:sp>
    <dsp:sp modelId="{557B8D83-9DC0-4EDA-B824-060A40A36281}">
      <dsp:nvSpPr>
        <dsp:cNvPr id="0" name=""/>
        <dsp:cNvSpPr/>
      </dsp:nvSpPr>
      <dsp:spPr>
        <a:xfrm>
          <a:off x="0" y="925976"/>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818E2-B816-44C2-B33E-A6828C945E23}">
      <dsp:nvSpPr>
        <dsp:cNvPr id="0" name=""/>
        <dsp:cNvSpPr/>
      </dsp:nvSpPr>
      <dsp:spPr>
        <a:xfrm>
          <a:off x="0" y="925976"/>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Azure virtual network name resolution</a:t>
          </a:r>
        </a:p>
      </dsp:txBody>
      <dsp:txXfrm>
        <a:off x="0" y="925976"/>
        <a:ext cx="8220363" cy="925411"/>
      </dsp:txXfrm>
    </dsp:sp>
    <dsp:sp modelId="{6635940B-15FF-43C3-86D9-34F46B29EDD5}">
      <dsp:nvSpPr>
        <dsp:cNvPr id="0" name=""/>
        <dsp:cNvSpPr/>
      </dsp:nvSpPr>
      <dsp:spPr>
        <a:xfrm>
          <a:off x="0" y="1851387"/>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BF4B0-2AB0-40D6-AFBE-B5372895F6BE}">
      <dsp:nvSpPr>
        <dsp:cNvPr id="0" name=""/>
        <dsp:cNvSpPr/>
      </dsp:nvSpPr>
      <dsp:spPr>
        <a:xfrm>
          <a:off x="0" y="1851387"/>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Verifying performance</a:t>
          </a:r>
        </a:p>
      </dsp:txBody>
      <dsp:txXfrm>
        <a:off x="0" y="1851387"/>
        <a:ext cx="8220363" cy="925411"/>
      </dsp:txXfrm>
    </dsp:sp>
    <dsp:sp modelId="{4D07B08C-3795-4E38-929A-A809C7B3002C}">
      <dsp:nvSpPr>
        <dsp:cNvPr id="0" name=""/>
        <dsp:cNvSpPr/>
      </dsp:nvSpPr>
      <dsp:spPr>
        <a:xfrm>
          <a:off x="0" y="2776799"/>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3FA58-6EE0-485D-A4A4-2CB5C5CEDCB0}">
      <dsp:nvSpPr>
        <dsp:cNvPr id="0" name=""/>
        <dsp:cNvSpPr/>
      </dsp:nvSpPr>
      <dsp:spPr>
        <a:xfrm>
          <a:off x="0" y="2776799"/>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Retry logic?</a:t>
          </a:r>
        </a:p>
      </dsp:txBody>
      <dsp:txXfrm>
        <a:off x="0" y="2776799"/>
        <a:ext cx="8220363" cy="925411"/>
      </dsp:txXfrm>
    </dsp:sp>
    <dsp:sp modelId="{B1F5B771-FE7B-42A8-B890-027118AB6E06}">
      <dsp:nvSpPr>
        <dsp:cNvPr id="0" name=""/>
        <dsp:cNvSpPr/>
      </dsp:nvSpPr>
      <dsp:spPr>
        <a:xfrm>
          <a:off x="0" y="3702210"/>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31630-D26C-4C8B-8D0B-4C5571E8122C}">
      <dsp:nvSpPr>
        <dsp:cNvPr id="0" name=""/>
        <dsp:cNvSpPr/>
      </dsp:nvSpPr>
      <dsp:spPr>
        <a:xfrm>
          <a:off x="0" y="3702210"/>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Don’t forget about any tools or scripts to manage</a:t>
          </a:r>
        </a:p>
      </dsp:txBody>
      <dsp:txXfrm>
        <a:off x="0" y="3702210"/>
        <a:ext cx="8220363" cy="92541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Deploy an Azure SQL Managed Instance</a:t>
          </a:r>
        </a:p>
      </dsp:txBody>
      <dsp:txXfrm>
        <a:off x="52" y="44802"/>
        <a:ext cx="5061607" cy="941220"/>
      </dsp:txXfrm>
    </dsp:sp>
    <dsp:sp modelId="{F65C816F-8F41-415D-94DE-BBFC011C44B4}">
      <dsp:nvSpPr>
        <dsp:cNvPr id="0" name=""/>
        <dsp:cNvSpPr/>
      </dsp:nvSpPr>
      <dsp:spPr>
        <a:xfrm>
          <a:off x="52"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Use the Azure portal and </a:t>
          </a:r>
          <a:r>
            <a:rPr lang="en-US" sz="2400" b="1" kern="1200" dirty="0"/>
            <a:t>marketplace</a:t>
          </a:r>
        </a:p>
        <a:p>
          <a:pPr marL="228600" lvl="1" indent="-228600" algn="l" defTabSz="1066800">
            <a:lnSpc>
              <a:spcPct val="90000"/>
            </a:lnSpc>
            <a:spcBef>
              <a:spcPct val="0"/>
            </a:spcBef>
            <a:spcAft>
              <a:spcPct val="15000"/>
            </a:spcAft>
            <a:buChar char="•"/>
          </a:pPr>
          <a:r>
            <a:rPr lang="en-US" sz="2400" kern="1200" dirty="0"/>
            <a:t>Choices based on assessment and plan</a:t>
          </a:r>
        </a:p>
        <a:p>
          <a:pPr marL="228600" lvl="1" indent="-228600" algn="l" defTabSz="1066800">
            <a:lnSpc>
              <a:spcPct val="90000"/>
            </a:lnSpc>
            <a:spcBef>
              <a:spcPct val="0"/>
            </a:spcBef>
            <a:spcAft>
              <a:spcPct val="15000"/>
            </a:spcAft>
            <a:buChar char="•"/>
          </a:pPr>
          <a:r>
            <a:rPr lang="en-US" sz="2400" kern="1200" dirty="0"/>
            <a:t>Deploy the Instance</a:t>
          </a:r>
        </a:p>
        <a:p>
          <a:pPr marL="228600" lvl="1" indent="-228600" algn="l" defTabSz="1066800">
            <a:lnSpc>
              <a:spcPct val="90000"/>
            </a:lnSpc>
            <a:spcBef>
              <a:spcPct val="0"/>
            </a:spcBef>
            <a:spcAft>
              <a:spcPct val="15000"/>
            </a:spcAft>
            <a:buChar char="•"/>
          </a:pPr>
          <a:r>
            <a:rPr lang="en-US" sz="2400" kern="1200" dirty="0"/>
            <a:t>Connect and verify installation</a:t>
          </a:r>
        </a:p>
      </dsp:txBody>
      <dsp:txXfrm>
        <a:off x="52" y="986022"/>
        <a:ext cx="5061607" cy="4473663"/>
      </dsp:txXfrm>
    </dsp:sp>
    <dsp:sp modelId="{099E3D23-6C45-4818-96EE-D1AF80426C14}">
      <dsp:nvSpPr>
        <dsp:cNvPr id="0" name=""/>
        <dsp:cNvSpPr/>
      </dsp:nvSpPr>
      <dsp:spPr>
        <a:xfrm>
          <a:off x="5770284"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Perform an online migration</a:t>
          </a:r>
        </a:p>
      </dsp:txBody>
      <dsp:txXfrm>
        <a:off x="5770284" y="44802"/>
        <a:ext cx="5061607" cy="941220"/>
      </dsp:txXfrm>
    </dsp:sp>
    <dsp:sp modelId="{584FCC99-AFA8-4ED8-A4B6-8BF5183FB11A}">
      <dsp:nvSpPr>
        <dsp:cNvPr id="0" name=""/>
        <dsp:cNvSpPr/>
      </dsp:nvSpPr>
      <dsp:spPr>
        <a:xfrm>
          <a:off x="5770337"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Create an Azure storage account</a:t>
          </a:r>
        </a:p>
        <a:p>
          <a:pPr marL="228600" lvl="1" indent="-228600" algn="l" defTabSz="1066800">
            <a:lnSpc>
              <a:spcPct val="90000"/>
            </a:lnSpc>
            <a:spcBef>
              <a:spcPct val="0"/>
            </a:spcBef>
            <a:spcAft>
              <a:spcPct val="15000"/>
            </a:spcAft>
            <a:buChar char="•"/>
          </a:pPr>
          <a:r>
            <a:rPr lang="en-US" sz="2400" kern="1200" dirty="0"/>
            <a:t>Full backup to Azure storage from source instance</a:t>
          </a:r>
        </a:p>
        <a:p>
          <a:pPr marL="228600" lvl="1" indent="-228600" algn="l" defTabSz="1066800">
            <a:lnSpc>
              <a:spcPct val="90000"/>
            </a:lnSpc>
            <a:spcBef>
              <a:spcPct val="0"/>
            </a:spcBef>
            <a:spcAft>
              <a:spcPct val="15000"/>
            </a:spcAft>
            <a:buChar char="•"/>
          </a:pPr>
          <a:r>
            <a:rPr lang="en-US" sz="2400" kern="1200" dirty="0"/>
            <a:t>Continuous log backups and cutover</a:t>
          </a:r>
        </a:p>
        <a:p>
          <a:pPr marL="228600" lvl="1" indent="-228600" algn="l" defTabSz="1066800">
            <a:lnSpc>
              <a:spcPct val="90000"/>
            </a:lnSpc>
            <a:spcBef>
              <a:spcPct val="0"/>
            </a:spcBef>
            <a:spcAft>
              <a:spcPct val="15000"/>
            </a:spcAft>
            <a:buChar char="•"/>
          </a:pPr>
          <a:r>
            <a:rPr lang="en-US" sz="2400" kern="1200" dirty="0"/>
            <a:t>Migrate Windows logins</a:t>
          </a:r>
        </a:p>
        <a:p>
          <a:pPr marL="228600" lvl="1" indent="-228600" algn="l" defTabSz="1066800">
            <a:lnSpc>
              <a:spcPct val="90000"/>
            </a:lnSpc>
            <a:spcBef>
              <a:spcPct val="0"/>
            </a:spcBef>
            <a:spcAft>
              <a:spcPct val="15000"/>
            </a:spcAft>
            <a:buChar char="•"/>
          </a:pPr>
          <a:r>
            <a:rPr lang="en-US" sz="2400" kern="1200" dirty="0"/>
            <a:t>Migrate SQL Agent jobs</a:t>
          </a:r>
        </a:p>
        <a:p>
          <a:pPr marL="228600" lvl="1" indent="-228600" algn="l" defTabSz="1066800">
            <a:lnSpc>
              <a:spcPct val="90000"/>
            </a:lnSpc>
            <a:spcBef>
              <a:spcPct val="0"/>
            </a:spcBef>
            <a:spcAft>
              <a:spcPct val="15000"/>
            </a:spcAft>
            <a:buChar char="•"/>
          </a:pPr>
          <a:r>
            <a:rPr lang="en-US" sz="2400" kern="1200" dirty="0"/>
            <a:t>Migrate Extended Events</a:t>
          </a:r>
        </a:p>
        <a:p>
          <a:pPr marL="228600" lvl="1" indent="-228600" algn="l" defTabSz="1066800">
            <a:lnSpc>
              <a:spcPct val="90000"/>
            </a:lnSpc>
            <a:spcBef>
              <a:spcPct val="0"/>
            </a:spcBef>
            <a:spcAft>
              <a:spcPct val="15000"/>
            </a:spcAft>
            <a:buChar char="•"/>
          </a:pPr>
          <a:r>
            <a:rPr lang="en-US" sz="2400" kern="1200" dirty="0"/>
            <a:t>Reconfigure maxdop</a:t>
          </a:r>
        </a:p>
        <a:p>
          <a:pPr marL="228600" lvl="1" indent="-228600" algn="l" defTabSz="1066800">
            <a:lnSpc>
              <a:spcPct val="90000"/>
            </a:lnSpc>
            <a:spcBef>
              <a:spcPct val="0"/>
            </a:spcBef>
            <a:spcAft>
              <a:spcPct val="15000"/>
            </a:spcAft>
            <a:buChar char="•"/>
          </a:pPr>
          <a:endParaRPr lang="en-US" sz="2400" kern="1200" dirty="0"/>
        </a:p>
      </dsp:txBody>
      <dsp:txXfrm>
        <a:off x="5770337" y="986022"/>
        <a:ext cx="5061607" cy="447366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1104795"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Windows Logins to AAD</a:t>
          </a:r>
        </a:p>
      </dsp:txBody>
      <dsp:txXfrm>
        <a:off x="1104795" y="1565"/>
        <a:ext cx="2378379" cy="1427027"/>
      </dsp:txXfrm>
    </dsp:sp>
    <dsp:sp modelId="{FF5E76B2-DFCB-4BDD-911D-78C8E6EF658C}">
      <dsp:nvSpPr>
        <dsp:cNvPr id="0" name=""/>
        <dsp:cNvSpPr/>
      </dsp:nvSpPr>
      <dsp:spPr>
        <a:xfrm>
          <a:off x="3721013"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Logins and Roles</a:t>
          </a:r>
        </a:p>
      </dsp:txBody>
      <dsp:txXfrm>
        <a:off x="3721013" y="1565"/>
        <a:ext cx="2378379" cy="1427027"/>
      </dsp:txXfrm>
    </dsp:sp>
    <dsp:sp modelId="{E20FA25B-DCDB-4FDA-92A5-2F5AFA68CB2F}">
      <dsp:nvSpPr>
        <dsp:cNvPr id="0" name=""/>
        <dsp:cNvSpPr/>
      </dsp:nvSpPr>
      <dsp:spPr>
        <a:xfrm>
          <a:off x="6337230"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Linked Servers</a:t>
          </a:r>
        </a:p>
      </dsp:txBody>
      <dsp:txXfrm>
        <a:off x="6337230" y="1565"/>
        <a:ext cx="2378379" cy="1427027"/>
      </dsp:txXfrm>
    </dsp:sp>
    <dsp:sp modelId="{0DAF129D-D5D6-4B98-B504-22C9424B6702}">
      <dsp:nvSpPr>
        <dsp:cNvPr id="0" name=""/>
        <dsp:cNvSpPr/>
      </dsp:nvSpPr>
      <dsp:spPr>
        <a:xfrm>
          <a:off x="1104795"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Agent Jobs, Alerts, and Mail</a:t>
          </a:r>
        </a:p>
      </dsp:txBody>
      <dsp:txXfrm>
        <a:off x="1104795" y="1666431"/>
        <a:ext cx="2378379" cy="1427027"/>
      </dsp:txXfrm>
    </dsp:sp>
    <dsp:sp modelId="{458CD0B1-2214-43C8-A545-DDAFAEA0C638}">
      <dsp:nvSpPr>
        <dsp:cNvPr id="0" name=""/>
        <dsp:cNvSpPr/>
      </dsp:nvSpPr>
      <dsp:spPr>
        <a:xfrm>
          <a:off x="3721013"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Replication</a:t>
          </a:r>
        </a:p>
      </dsp:txBody>
      <dsp:txXfrm>
        <a:off x="3721013" y="1666431"/>
        <a:ext cx="2378379" cy="1427027"/>
      </dsp:txXfrm>
    </dsp:sp>
    <dsp:sp modelId="{551E53F7-1620-44A3-AD61-226B78886C6B}">
      <dsp:nvSpPr>
        <dsp:cNvPr id="0" name=""/>
        <dsp:cNvSpPr/>
      </dsp:nvSpPr>
      <dsp:spPr>
        <a:xfrm>
          <a:off x="6337230"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Objects requiring file system access (Extended Events)</a:t>
          </a:r>
        </a:p>
      </dsp:txBody>
      <dsp:txXfrm>
        <a:off x="6337230" y="1666431"/>
        <a:ext cx="2378379" cy="1427027"/>
      </dsp:txXfrm>
    </dsp:sp>
    <dsp:sp modelId="{4B1138FE-AE3B-471C-9752-E52DD4B01D35}">
      <dsp:nvSpPr>
        <dsp:cNvPr id="0" name=""/>
        <dsp:cNvSpPr/>
      </dsp:nvSpPr>
      <dsp:spPr>
        <a:xfrm>
          <a:off x="2412904"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SSIS packages</a:t>
          </a:r>
        </a:p>
      </dsp:txBody>
      <dsp:txXfrm>
        <a:off x="2412904" y="3331297"/>
        <a:ext cx="2378379" cy="1427027"/>
      </dsp:txXfrm>
    </dsp:sp>
    <dsp:sp modelId="{FDC8CC01-DB9C-4830-BF6D-1DC503372AD2}">
      <dsp:nvSpPr>
        <dsp:cNvPr id="0" name=""/>
        <dsp:cNvSpPr/>
      </dsp:nvSpPr>
      <dsp:spPr>
        <a:xfrm>
          <a:off x="5029121"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Other instance objects</a:t>
          </a:r>
        </a:p>
      </dsp:txBody>
      <dsp:txXfrm>
        <a:off x="5029121" y="3331297"/>
        <a:ext cx="2378379" cy="1427027"/>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8C2E0-F263-4CFB-899E-3D54E5CF0357}">
      <dsp:nvSpPr>
        <dsp:cNvPr id="0" name=""/>
        <dsp:cNvSpPr/>
      </dsp:nvSpPr>
      <dsp:spPr>
        <a:xfrm>
          <a:off x="4863"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SQL Configuration</a:t>
          </a:r>
        </a:p>
      </dsp:txBody>
      <dsp:txXfrm>
        <a:off x="4863" y="0"/>
        <a:ext cx="4678402" cy="1355712"/>
      </dsp:txXfrm>
    </dsp:sp>
    <dsp:sp modelId="{91969A14-77C1-4711-9003-65EFCE30D1BC}">
      <dsp:nvSpPr>
        <dsp:cNvPr id="0" name=""/>
        <dsp:cNvSpPr/>
      </dsp:nvSpPr>
      <dsp:spPr>
        <a:xfrm>
          <a:off x="472703" y="135582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Tempdb</a:t>
          </a:r>
        </a:p>
      </dsp:txBody>
      <dsp:txXfrm>
        <a:off x="491985" y="1375104"/>
        <a:ext cx="3704158" cy="619764"/>
      </dsp:txXfrm>
    </dsp:sp>
    <dsp:sp modelId="{BF51CE98-2804-4A5F-919F-2603549E153D}">
      <dsp:nvSpPr>
        <dsp:cNvPr id="0" name=""/>
        <dsp:cNvSpPr/>
      </dsp:nvSpPr>
      <dsp:spPr>
        <a:xfrm>
          <a:off x="472703" y="211543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sp_configure</a:t>
          </a:r>
        </a:p>
      </dsp:txBody>
      <dsp:txXfrm>
        <a:off x="491985" y="2134714"/>
        <a:ext cx="3704158" cy="619764"/>
      </dsp:txXfrm>
    </dsp:sp>
    <dsp:sp modelId="{046A8E06-7E8D-49C2-B247-9384D2997957}">
      <dsp:nvSpPr>
        <dsp:cNvPr id="0" name=""/>
        <dsp:cNvSpPr/>
      </dsp:nvSpPr>
      <dsp:spPr>
        <a:xfrm>
          <a:off x="472703" y="287504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Trace flags</a:t>
          </a:r>
        </a:p>
      </dsp:txBody>
      <dsp:txXfrm>
        <a:off x="491985" y="2894323"/>
        <a:ext cx="3704158" cy="619764"/>
      </dsp:txXfrm>
    </dsp:sp>
    <dsp:sp modelId="{839F20B4-E767-4046-87B0-BCFA788AD5BB}">
      <dsp:nvSpPr>
        <dsp:cNvPr id="0" name=""/>
        <dsp:cNvSpPr/>
      </dsp:nvSpPr>
      <dsp:spPr>
        <a:xfrm>
          <a:off x="472703" y="363465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Dbcompat</a:t>
          </a:r>
        </a:p>
      </dsp:txBody>
      <dsp:txXfrm>
        <a:off x="491985" y="3653933"/>
        <a:ext cx="3704158" cy="619764"/>
      </dsp:txXfrm>
    </dsp:sp>
    <dsp:sp modelId="{215202AC-A0A5-4F41-A03E-EDC65967D238}">
      <dsp:nvSpPr>
        <dsp:cNvPr id="0" name=""/>
        <dsp:cNvSpPr/>
      </dsp:nvSpPr>
      <dsp:spPr>
        <a:xfrm>
          <a:off x="5034146"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dirty="0"/>
            <a:t>Admin tasks</a:t>
          </a:r>
        </a:p>
      </dsp:txBody>
      <dsp:txXfrm>
        <a:off x="5034146" y="0"/>
        <a:ext cx="4678402" cy="1355712"/>
      </dsp:txXfrm>
    </dsp:sp>
    <dsp:sp modelId="{5FC5D520-495F-4C36-B73B-196AFB47F107}">
      <dsp:nvSpPr>
        <dsp:cNvPr id="0" name=""/>
        <dsp:cNvSpPr/>
      </dsp:nvSpPr>
      <dsp:spPr>
        <a:xfrm>
          <a:off x="5501986" y="1356567"/>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Query Store</a:t>
          </a:r>
        </a:p>
      </dsp:txBody>
      <dsp:txXfrm>
        <a:off x="5517298" y="1371879"/>
        <a:ext cx="3712098" cy="492166"/>
      </dsp:txXfrm>
    </dsp:sp>
    <dsp:sp modelId="{DC0C6E56-E7FD-4865-BD83-1FB04D993605}">
      <dsp:nvSpPr>
        <dsp:cNvPr id="0" name=""/>
        <dsp:cNvSpPr/>
      </dsp:nvSpPr>
      <dsp:spPr>
        <a:xfrm>
          <a:off x="5501986" y="195978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DMVs</a:t>
          </a:r>
        </a:p>
      </dsp:txBody>
      <dsp:txXfrm>
        <a:off x="5517298" y="1975098"/>
        <a:ext cx="3712098" cy="492166"/>
      </dsp:txXfrm>
    </dsp:sp>
    <dsp:sp modelId="{E00AD399-1EC4-4E74-B25F-5E17348549FC}">
      <dsp:nvSpPr>
        <dsp:cNvPr id="0" name=""/>
        <dsp:cNvSpPr/>
      </dsp:nvSpPr>
      <dsp:spPr>
        <a:xfrm>
          <a:off x="5501986" y="256300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Extended Events</a:t>
          </a:r>
        </a:p>
      </dsp:txBody>
      <dsp:txXfrm>
        <a:off x="5517298" y="2578318"/>
        <a:ext cx="3712098" cy="492166"/>
      </dsp:txXfrm>
    </dsp:sp>
    <dsp:sp modelId="{57941458-A80C-4799-8F7B-43A4C1F2A2B9}">
      <dsp:nvSpPr>
        <dsp:cNvPr id="0" name=""/>
        <dsp:cNvSpPr/>
      </dsp:nvSpPr>
      <dsp:spPr>
        <a:xfrm>
          <a:off x="5501986" y="3166225"/>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System health</a:t>
          </a:r>
        </a:p>
      </dsp:txBody>
      <dsp:txXfrm>
        <a:off x="5517298" y="3181537"/>
        <a:ext cx="3712098" cy="492166"/>
      </dsp:txXfrm>
    </dsp:sp>
    <dsp:sp modelId="{5102B7A6-7749-467C-AFD7-75096E726A4C}">
      <dsp:nvSpPr>
        <dsp:cNvPr id="0" name=""/>
        <dsp:cNvSpPr/>
      </dsp:nvSpPr>
      <dsp:spPr>
        <a:xfrm>
          <a:off x="5501986" y="3769444"/>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dirty="0"/>
            <a:t>DBCC CHECKDB</a:t>
          </a:r>
        </a:p>
      </dsp:txBody>
      <dsp:txXfrm>
        <a:off x="5517298" y="3784756"/>
        <a:ext cx="3712098" cy="49216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2220D-50C3-410A-8BA3-2C84840561C0}">
      <dsp:nvSpPr>
        <dsp:cNvPr id="0" name=""/>
        <dsp:cNvSpPr/>
      </dsp:nvSpPr>
      <dsp:spPr>
        <a:xfrm>
          <a:off x="0" y="4304"/>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Verify workload</a:t>
          </a:r>
        </a:p>
      </dsp:txBody>
      <dsp:txXfrm>
        <a:off x="33926" y="38230"/>
        <a:ext cx="7952753" cy="627128"/>
      </dsp:txXfrm>
    </dsp:sp>
    <dsp:sp modelId="{DCF6D176-A61F-4B16-9D5B-6EC694AA8329}">
      <dsp:nvSpPr>
        <dsp:cNvPr id="0" name=""/>
        <dsp:cNvSpPr/>
      </dsp:nvSpPr>
      <dsp:spPr>
        <a:xfrm>
          <a:off x="0" y="699284"/>
          <a:ext cx="8020605" cy="117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Ensure correct service tier and vCores</a:t>
          </a:r>
        </a:p>
        <a:p>
          <a:pPr marL="228600" lvl="1" indent="-228600" algn="l" defTabSz="933450">
            <a:lnSpc>
              <a:spcPct val="90000"/>
            </a:lnSpc>
            <a:spcBef>
              <a:spcPct val="0"/>
            </a:spcBef>
            <a:spcAft>
              <a:spcPct val="20000"/>
            </a:spcAft>
            <a:buChar char="•"/>
          </a:pPr>
          <a:r>
            <a:rPr lang="en-US" sz="2100" kern="1200" dirty="0"/>
            <a:t>Same client connectivity as original workload test?</a:t>
          </a:r>
        </a:p>
        <a:p>
          <a:pPr marL="228600" lvl="1" indent="-228600" algn="l" defTabSz="933450">
            <a:lnSpc>
              <a:spcPct val="90000"/>
            </a:lnSpc>
            <a:spcBef>
              <a:spcPct val="0"/>
            </a:spcBef>
            <a:spcAft>
              <a:spcPct val="20000"/>
            </a:spcAft>
            <a:buChar char="•"/>
          </a:pPr>
          <a:r>
            <a:rPr lang="en-US" sz="2100" kern="1200" dirty="0"/>
            <a:t>Was your source SQL Server using sync replicas?</a:t>
          </a:r>
        </a:p>
      </dsp:txBody>
      <dsp:txXfrm>
        <a:off x="0" y="699284"/>
        <a:ext cx="8020605" cy="1173689"/>
      </dsp:txXfrm>
    </dsp:sp>
    <dsp:sp modelId="{8DC32A64-2031-4BA5-989A-279C4C98318B}">
      <dsp:nvSpPr>
        <dsp:cNvPr id="0" name=""/>
        <dsp:cNvSpPr/>
      </dsp:nvSpPr>
      <dsp:spPr>
        <a:xfrm>
          <a:off x="0" y="1872973"/>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Application considerations</a:t>
          </a:r>
        </a:p>
      </dsp:txBody>
      <dsp:txXfrm>
        <a:off x="33926" y="1906899"/>
        <a:ext cx="7952753" cy="627128"/>
      </dsp:txXfrm>
    </dsp:sp>
    <dsp:sp modelId="{019795DD-85DE-404E-8A45-2D05A10E3F47}">
      <dsp:nvSpPr>
        <dsp:cNvPr id="0" name=""/>
        <dsp:cNvSpPr/>
      </dsp:nvSpPr>
      <dsp:spPr>
        <a:xfrm>
          <a:off x="0" y="2567953"/>
          <a:ext cx="8020605"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Use Windows auth to reduce authentication changes</a:t>
          </a:r>
        </a:p>
        <a:p>
          <a:pPr marL="228600" lvl="1" indent="-228600" algn="l" defTabSz="933450">
            <a:lnSpc>
              <a:spcPct val="90000"/>
            </a:lnSpc>
            <a:spcBef>
              <a:spcPct val="0"/>
            </a:spcBef>
            <a:spcAft>
              <a:spcPct val="20000"/>
            </a:spcAft>
            <a:buChar char="•"/>
          </a:pPr>
          <a:r>
            <a:rPr lang="en-US" sz="2100" kern="1200" dirty="0"/>
            <a:t>Modify server names to instance URL</a:t>
          </a:r>
        </a:p>
      </dsp:txBody>
      <dsp:txXfrm>
        <a:off x="0" y="2567953"/>
        <a:ext cx="8020605" cy="7824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Can afford downtime to migrate to Azure</a:t>
          </a:r>
        </a:p>
      </dsp:txBody>
      <dsp:txXfrm>
        <a:off x="1946765" y="1634963"/>
        <a:ext cx="1769374" cy="10616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Desire benefits of Azure managed services</a:t>
          </a:r>
        </a:p>
      </dsp:txBody>
      <dsp:txXfrm>
        <a:off x="2038059" y="2448861"/>
        <a:ext cx="1748703" cy="104922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D96AF-3A8F-4FD4-B434-E20A0D3B6BFF}">
      <dsp:nvSpPr>
        <dsp:cNvPr id="0" name=""/>
        <dsp:cNvSpPr/>
      </dsp:nvSpPr>
      <dsp:spPr>
        <a:xfrm>
          <a:off x="0" y="306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ISV will support application on PaaS if you keep dbcompat = 130</a:t>
          </a:r>
        </a:p>
      </dsp:txBody>
      <dsp:txXfrm>
        <a:off x="22617" y="53221"/>
        <a:ext cx="10973286" cy="418086"/>
      </dsp:txXfrm>
    </dsp:sp>
    <dsp:sp modelId="{F4534759-A60B-4807-9DFE-AB508E4336FF}">
      <dsp:nvSpPr>
        <dsp:cNvPr id="0" name=""/>
        <dsp:cNvSpPr/>
      </dsp:nvSpPr>
      <dsp:spPr>
        <a:xfrm>
          <a:off x="0" y="493924"/>
          <a:ext cx="1101852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No obvious blockers or warnings</a:t>
          </a:r>
        </a:p>
      </dsp:txBody>
      <dsp:txXfrm>
        <a:off x="0" y="493924"/>
        <a:ext cx="11018520" cy="298080"/>
      </dsp:txXfrm>
    </dsp:sp>
    <dsp:sp modelId="{CF870F63-4503-4E19-964F-4CC4EFDEBF84}">
      <dsp:nvSpPr>
        <dsp:cNvPr id="0" name=""/>
        <dsp:cNvSpPr/>
      </dsp:nvSpPr>
      <dsp:spPr>
        <a:xfrm>
          <a:off x="0" y="7920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Standalone instance = General Purpose</a:t>
          </a:r>
        </a:p>
      </dsp:txBody>
      <dsp:txXfrm>
        <a:off x="22617" y="814621"/>
        <a:ext cx="10973286" cy="418086"/>
      </dsp:txXfrm>
    </dsp:sp>
    <dsp:sp modelId="{1B3884C0-69A3-4A6E-84C1-19C4CCB6BF66}">
      <dsp:nvSpPr>
        <dsp:cNvPr id="0" name=""/>
        <dsp:cNvSpPr/>
      </dsp:nvSpPr>
      <dsp:spPr>
        <a:xfrm>
          <a:off x="0" y="1255324"/>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Review vCore recommendations</a:t>
          </a:r>
        </a:p>
        <a:p>
          <a:pPr marL="114300" lvl="1" indent="-114300" algn="l" defTabSz="622300">
            <a:lnSpc>
              <a:spcPct val="90000"/>
            </a:lnSpc>
            <a:spcBef>
              <a:spcPct val="0"/>
            </a:spcBef>
            <a:spcAft>
              <a:spcPct val="20000"/>
            </a:spcAft>
            <a:buChar char="•"/>
          </a:pPr>
          <a:r>
            <a:rPr lang="en-US" sz="1400" kern="1200" dirty="0"/>
            <a:t>Ensure resource limits meet requirements</a:t>
          </a:r>
        </a:p>
        <a:p>
          <a:pPr marL="114300" lvl="1" indent="-114300" algn="l" defTabSz="622300">
            <a:lnSpc>
              <a:spcPct val="90000"/>
            </a:lnSpc>
            <a:spcBef>
              <a:spcPct val="0"/>
            </a:spcBef>
            <a:spcAft>
              <a:spcPct val="20000"/>
            </a:spcAft>
            <a:buChar char="•"/>
          </a:pPr>
          <a:r>
            <a:rPr lang="en-US" sz="1400" kern="1200" dirty="0"/>
            <a:t>Consider “upgrading” HA to Business Critical?</a:t>
          </a:r>
        </a:p>
      </dsp:txBody>
      <dsp:txXfrm>
        <a:off x="0" y="1255324"/>
        <a:ext cx="11018520" cy="782460"/>
      </dsp:txXfrm>
    </dsp:sp>
    <dsp:sp modelId="{B6C5D167-6D0D-466C-A056-249C9DE3E5DD}">
      <dsp:nvSpPr>
        <dsp:cNvPr id="0" name=""/>
        <dsp:cNvSpPr/>
      </dsp:nvSpPr>
      <dsp:spPr>
        <a:xfrm>
          <a:off x="0" y="203778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PaaS = remove burdens + gain capabilities</a:t>
          </a:r>
        </a:p>
      </dsp:txBody>
      <dsp:txXfrm>
        <a:off x="22617" y="2060401"/>
        <a:ext cx="10973286" cy="418086"/>
      </dsp:txXfrm>
    </dsp:sp>
    <dsp:sp modelId="{7A230256-28B5-4581-8155-EDC48F993D09}">
      <dsp:nvSpPr>
        <dsp:cNvPr id="0" name=""/>
        <dsp:cNvSpPr/>
      </dsp:nvSpPr>
      <dsp:spPr>
        <a:xfrm>
          <a:off x="0" y="2501104"/>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Storage placement abstracted</a:t>
          </a:r>
        </a:p>
        <a:p>
          <a:pPr marL="114300" lvl="1" indent="-114300" algn="l" defTabSz="622300">
            <a:lnSpc>
              <a:spcPct val="90000"/>
            </a:lnSpc>
            <a:spcBef>
              <a:spcPct val="0"/>
            </a:spcBef>
            <a:spcAft>
              <a:spcPct val="20000"/>
            </a:spcAft>
            <a:buChar char="•"/>
          </a:pPr>
          <a:r>
            <a:rPr lang="en-US" sz="1400" kern="1200" dirty="0"/>
            <a:t>Versionless SQL Server and all other updates automatic with maintenance windows</a:t>
          </a:r>
        </a:p>
        <a:p>
          <a:pPr marL="114300" lvl="1" indent="-114300" algn="l" defTabSz="622300">
            <a:lnSpc>
              <a:spcPct val="90000"/>
            </a:lnSpc>
            <a:spcBef>
              <a:spcPct val="0"/>
            </a:spcBef>
            <a:spcAft>
              <a:spcPct val="20000"/>
            </a:spcAft>
            <a:buChar char="•"/>
          </a:pPr>
          <a:r>
            <a:rPr lang="en-US" sz="1400" kern="1200" dirty="0"/>
            <a:t>Automatic backups on separate storage with redundancy on retention customization</a:t>
          </a:r>
        </a:p>
        <a:p>
          <a:pPr marL="114300" lvl="1" indent="-114300" algn="l" defTabSz="622300">
            <a:lnSpc>
              <a:spcPct val="90000"/>
            </a:lnSpc>
            <a:spcBef>
              <a:spcPct val="0"/>
            </a:spcBef>
            <a:spcAft>
              <a:spcPct val="20000"/>
            </a:spcAft>
            <a:buChar char="•"/>
          </a:pPr>
          <a:r>
            <a:rPr lang="en-US" sz="1400" kern="1200" dirty="0"/>
            <a:t>Built-in HA using shared storage with built-in connection abstraction</a:t>
          </a:r>
        </a:p>
        <a:p>
          <a:pPr marL="114300" lvl="1" indent="-114300" algn="l" defTabSz="622300">
            <a:lnSpc>
              <a:spcPct val="90000"/>
            </a:lnSpc>
            <a:spcBef>
              <a:spcPct val="0"/>
            </a:spcBef>
            <a:spcAft>
              <a:spcPct val="20000"/>
            </a:spcAft>
            <a:buChar char="•"/>
          </a:pPr>
          <a:r>
            <a:rPr lang="en-US" sz="1400" kern="1200" dirty="0"/>
            <a:t>SLA</a:t>
          </a:r>
        </a:p>
      </dsp:txBody>
      <dsp:txXfrm>
        <a:off x="0" y="2501104"/>
        <a:ext cx="11018520" cy="1304100"/>
      </dsp:txXfrm>
    </dsp:sp>
    <dsp:sp modelId="{370271EB-DA9E-4082-8529-3607012AE9B7}">
      <dsp:nvSpPr>
        <dsp:cNvPr id="0" name=""/>
        <dsp:cNvSpPr/>
      </dsp:nvSpPr>
      <dsp:spPr>
        <a:xfrm>
          <a:off x="0" y="38052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Ensure all T-SQL differences are reviewed</a:t>
          </a:r>
        </a:p>
      </dsp:txBody>
      <dsp:txXfrm>
        <a:off x="22617" y="3827821"/>
        <a:ext cx="10973286" cy="418086"/>
      </dsp:txXfrm>
    </dsp:sp>
    <dsp:sp modelId="{AE9CEB75-AC3C-476C-AFF5-08D8F65F5249}">
      <dsp:nvSpPr>
        <dsp:cNvPr id="0" name=""/>
        <dsp:cNvSpPr/>
      </dsp:nvSpPr>
      <dsp:spPr>
        <a:xfrm>
          <a:off x="0" y="432036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Prep for migration</a:t>
          </a:r>
        </a:p>
      </dsp:txBody>
      <dsp:txXfrm>
        <a:off x="22617" y="4342981"/>
        <a:ext cx="10973286" cy="418086"/>
      </dsp:txXfrm>
    </dsp:sp>
    <dsp:sp modelId="{32AA7BA8-9A1B-4924-A97B-4E18E19A6272}">
      <dsp:nvSpPr>
        <dsp:cNvPr id="0" name=""/>
        <dsp:cNvSpPr/>
      </dsp:nvSpPr>
      <dsp:spPr>
        <a:xfrm>
          <a:off x="0" y="4783684"/>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Backups are already in Azure storage</a:t>
          </a:r>
        </a:p>
        <a:p>
          <a:pPr marL="114300" lvl="1" indent="-114300" algn="l" defTabSz="622300">
            <a:lnSpc>
              <a:spcPct val="90000"/>
            </a:lnSpc>
            <a:spcBef>
              <a:spcPct val="0"/>
            </a:spcBef>
            <a:spcAft>
              <a:spcPct val="20000"/>
            </a:spcAft>
            <a:buChar char="•"/>
          </a:pPr>
          <a:r>
            <a:rPr lang="en-US" sz="1400" kern="1200" dirty="0"/>
            <a:t>Deploy Azure SQL Managed Instance</a:t>
          </a:r>
        </a:p>
      </dsp:txBody>
      <dsp:txXfrm>
        <a:off x="0" y="4783684"/>
        <a:ext cx="11018520" cy="5216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EBF7C-6356-4D7E-85DC-7392052D491B}">
      <dsp:nvSpPr>
        <dsp:cNvPr id="0" name=""/>
        <dsp:cNvSpPr/>
      </dsp:nvSpPr>
      <dsp:spPr>
        <a:xfrm>
          <a:off x="0" y="0"/>
          <a:ext cx="4469086" cy="4469086"/>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389D09-9FDD-45AC-9CB3-73E5162AE565}">
      <dsp:nvSpPr>
        <dsp:cNvPr id="0" name=""/>
        <dsp:cNvSpPr/>
      </dsp:nvSpPr>
      <dsp:spPr>
        <a:xfrm>
          <a:off x="2234543" y="0"/>
          <a:ext cx="7550589" cy="446908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Explore Azure SQL Managed Instance</a:t>
          </a:r>
        </a:p>
      </dsp:txBody>
      <dsp:txXfrm>
        <a:off x="2234543" y="0"/>
        <a:ext cx="7550589" cy="715053"/>
      </dsp:txXfrm>
    </dsp:sp>
    <dsp:sp modelId="{ED28A5CF-D79F-460B-BCC9-6461CDD09A9F}">
      <dsp:nvSpPr>
        <dsp:cNvPr id="0" name=""/>
        <dsp:cNvSpPr/>
      </dsp:nvSpPr>
      <dsp:spPr>
        <a:xfrm>
          <a:off x="469254" y="715053"/>
          <a:ext cx="3530577" cy="3530577"/>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A4BDEF-E020-4BED-9E5D-49D04D1E4581}">
      <dsp:nvSpPr>
        <dsp:cNvPr id="0" name=""/>
        <dsp:cNvSpPr/>
      </dsp:nvSpPr>
      <dsp:spPr>
        <a:xfrm>
          <a:off x="2234543" y="715053"/>
          <a:ext cx="7550589" cy="353057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Implement best practices</a:t>
          </a:r>
        </a:p>
      </dsp:txBody>
      <dsp:txXfrm>
        <a:off x="2234543" y="715053"/>
        <a:ext cx="7550589" cy="715053"/>
      </dsp:txXfrm>
    </dsp:sp>
    <dsp:sp modelId="{535C356F-7205-421A-A999-8C0A27EFE097}">
      <dsp:nvSpPr>
        <dsp:cNvPr id="0" name=""/>
        <dsp:cNvSpPr/>
      </dsp:nvSpPr>
      <dsp:spPr>
        <a:xfrm>
          <a:off x="938508" y="1430107"/>
          <a:ext cx="2592069" cy="2592069"/>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664E44-777D-44F3-8A5D-86E6DB43558D}">
      <dsp:nvSpPr>
        <dsp:cNvPr id="0" name=""/>
        <dsp:cNvSpPr/>
      </dsp:nvSpPr>
      <dsp:spPr>
        <a:xfrm>
          <a:off x="2234543" y="1430107"/>
          <a:ext cx="7550589" cy="2592069"/>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Verify application</a:t>
          </a:r>
        </a:p>
      </dsp:txBody>
      <dsp:txXfrm>
        <a:off x="2234543" y="1430107"/>
        <a:ext cx="7550589" cy="715053"/>
      </dsp:txXfrm>
    </dsp:sp>
    <dsp:sp modelId="{F82E8064-C675-4E9D-9DA9-09FB8A2D5044}">
      <dsp:nvSpPr>
        <dsp:cNvPr id="0" name=""/>
        <dsp:cNvSpPr/>
      </dsp:nvSpPr>
      <dsp:spPr>
        <a:xfrm>
          <a:off x="1407762" y="2145161"/>
          <a:ext cx="1653561" cy="1653561"/>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8D9BE-8996-479F-BAE2-D0798B42323A}">
      <dsp:nvSpPr>
        <dsp:cNvPr id="0" name=""/>
        <dsp:cNvSpPr/>
      </dsp:nvSpPr>
      <dsp:spPr>
        <a:xfrm>
          <a:off x="2234543" y="2145161"/>
          <a:ext cx="7550589" cy="1653561"/>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Configure HADR</a:t>
          </a:r>
        </a:p>
      </dsp:txBody>
      <dsp:txXfrm>
        <a:off x="2234543" y="2145161"/>
        <a:ext cx="7550589" cy="715053"/>
      </dsp:txXfrm>
    </dsp:sp>
    <dsp:sp modelId="{9A10529A-312E-4B83-B21D-011553FC5F0C}">
      <dsp:nvSpPr>
        <dsp:cNvPr id="0" name=""/>
        <dsp:cNvSpPr/>
      </dsp:nvSpPr>
      <dsp:spPr>
        <a:xfrm>
          <a:off x="1877016" y="2860215"/>
          <a:ext cx="715053" cy="715053"/>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1B20EC-D750-498B-BF3E-0E83F08B343B}">
      <dsp:nvSpPr>
        <dsp:cNvPr id="0" name=""/>
        <dsp:cNvSpPr/>
      </dsp:nvSpPr>
      <dsp:spPr>
        <a:xfrm>
          <a:off x="2234543" y="2860215"/>
          <a:ext cx="7550589" cy="715053"/>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Use the power of Azure</a:t>
          </a:r>
        </a:p>
      </dsp:txBody>
      <dsp:txXfrm>
        <a:off x="2234543" y="2860215"/>
        <a:ext cx="7550589" cy="715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820D5-0DA0-43CA-8EA5-E088B4A3E9DA}">
      <dsp:nvSpPr>
        <dsp:cNvPr id="0" name=""/>
        <dsp:cNvSpPr/>
      </dsp:nvSpPr>
      <dsp:spPr>
        <a:xfrm>
          <a:off x="6198"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Generation</a:t>
          </a:r>
        </a:p>
      </dsp:txBody>
      <dsp:txXfrm>
        <a:off x="6198" y="153341"/>
        <a:ext cx="1150093" cy="690056"/>
      </dsp:txXfrm>
    </dsp:sp>
    <dsp:sp modelId="{0C00AA91-2708-44A5-A240-EC90E6D2FD87}">
      <dsp:nvSpPr>
        <dsp:cNvPr id="0" name=""/>
        <dsp:cNvSpPr/>
      </dsp:nvSpPr>
      <dsp:spPr>
        <a:xfrm>
          <a:off x="127130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Processor type</a:t>
          </a:r>
        </a:p>
      </dsp:txBody>
      <dsp:txXfrm>
        <a:off x="1271300" y="153341"/>
        <a:ext cx="1150093" cy="690056"/>
      </dsp:txXfrm>
    </dsp:sp>
    <dsp:sp modelId="{57AD0C93-3037-4D8F-8EE4-8670459B7440}">
      <dsp:nvSpPr>
        <dsp:cNvPr id="0" name=""/>
        <dsp:cNvSpPr/>
      </dsp:nvSpPr>
      <dsp:spPr>
        <a:xfrm>
          <a:off x="2536403"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vCores</a:t>
          </a:r>
        </a:p>
      </dsp:txBody>
      <dsp:txXfrm>
        <a:off x="2536403" y="153341"/>
        <a:ext cx="1150093" cy="690056"/>
      </dsp:txXfrm>
    </dsp:sp>
    <dsp:sp modelId="{FC9125EC-3035-4F0B-A4EC-2D44990DD2F6}">
      <dsp:nvSpPr>
        <dsp:cNvPr id="0" name=""/>
        <dsp:cNvSpPr/>
      </dsp:nvSpPr>
      <dsp:spPr>
        <a:xfrm>
          <a:off x="3801506"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Memory</a:t>
          </a:r>
        </a:p>
      </dsp:txBody>
      <dsp:txXfrm>
        <a:off x="3801506" y="153341"/>
        <a:ext cx="1150093" cy="690056"/>
      </dsp:txXfrm>
    </dsp:sp>
    <dsp:sp modelId="{8C1F1F3C-1BE7-402B-BB5F-21219D206088}">
      <dsp:nvSpPr>
        <dsp:cNvPr id="0" name=""/>
        <dsp:cNvSpPr/>
      </dsp:nvSpPr>
      <dsp:spPr>
        <a:xfrm>
          <a:off x="5066609"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IOPS</a:t>
          </a:r>
        </a:p>
      </dsp:txBody>
      <dsp:txXfrm>
        <a:off x="5066609" y="153341"/>
        <a:ext cx="1150093" cy="690056"/>
      </dsp:txXfrm>
    </dsp:sp>
    <dsp:sp modelId="{60E9F12D-8AEB-4A47-9611-2EBB9E2BE7DB}">
      <dsp:nvSpPr>
        <dsp:cNvPr id="0" name=""/>
        <dsp:cNvSpPr/>
      </dsp:nvSpPr>
      <dsp:spPr>
        <a:xfrm>
          <a:off x="6331712"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I/O throughput</a:t>
          </a:r>
        </a:p>
      </dsp:txBody>
      <dsp:txXfrm>
        <a:off x="6331712" y="153341"/>
        <a:ext cx="1150093" cy="690056"/>
      </dsp:txXfrm>
    </dsp:sp>
    <dsp:sp modelId="{10B2DE03-20C1-4176-80E8-8AFB896C9BEB}">
      <dsp:nvSpPr>
        <dsp:cNvPr id="0" name=""/>
        <dsp:cNvSpPr/>
      </dsp:nvSpPr>
      <dsp:spPr>
        <a:xfrm>
          <a:off x="7596814"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Caching</a:t>
          </a:r>
        </a:p>
      </dsp:txBody>
      <dsp:txXfrm>
        <a:off x="7596814" y="153341"/>
        <a:ext cx="1150093" cy="690056"/>
      </dsp:txXfrm>
    </dsp:sp>
    <dsp:sp modelId="{1B49C6EA-869F-4788-A0EF-3FDB622CAF61}">
      <dsp:nvSpPr>
        <dsp:cNvPr id="0" name=""/>
        <dsp:cNvSpPr/>
      </dsp:nvSpPr>
      <dsp:spPr>
        <a:xfrm>
          <a:off x="8861917"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Network bandwidth</a:t>
          </a:r>
        </a:p>
      </dsp:txBody>
      <dsp:txXfrm>
        <a:off x="8861917" y="153341"/>
        <a:ext cx="1150093" cy="690056"/>
      </dsp:txXfrm>
    </dsp:sp>
    <dsp:sp modelId="{482B91AA-4332-4D05-92E6-FBAA6EF2B8F0}">
      <dsp:nvSpPr>
        <dsp:cNvPr id="0" name=""/>
        <dsp:cNvSpPr/>
      </dsp:nvSpPr>
      <dsp:spPr>
        <a:xfrm>
          <a:off x="1012702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Storage choices</a:t>
          </a:r>
        </a:p>
      </dsp:txBody>
      <dsp:txXfrm>
        <a:off x="10127020" y="153341"/>
        <a:ext cx="1150093" cy="690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30461-EC9F-476F-BD05-1EA232CFB8B5}">
      <dsp:nvSpPr>
        <dsp:cNvPr id="0" name=""/>
        <dsp:cNvSpPr/>
      </dsp:nvSpPr>
      <dsp:spPr>
        <a:xfrm>
          <a:off x="1116" y="227795"/>
          <a:ext cx="4354950" cy="2612970"/>
        </a:xfrm>
        <a:prstGeom prst="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Migration options</a:t>
          </a:r>
        </a:p>
        <a:p>
          <a:pPr marL="228600" lvl="1" indent="-228600" algn="l" defTabSz="977900">
            <a:lnSpc>
              <a:spcPct val="90000"/>
            </a:lnSpc>
            <a:spcBef>
              <a:spcPct val="0"/>
            </a:spcBef>
            <a:spcAft>
              <a:spcPct val="15000"/>
            </a:spcAft>
            <a:buChar char="•"/>
          </a:pPr>
          <a:r>
            <a:rPr lang="en-US" sz="2200" kern="1200" dirty="0"/>
            <a:t>Backup/Restore</a:t>
          </a:r>
        </a:p>
        <a:p>
          <a:pPr marL="228600" lvl="1" indent="-228600" algn="l" defTabSz="977900">
            <a:lnSpc>
              <a:spcPct val="90000"/>
            </a:lnSpc>
            <a:spcBef>
              <a:spcPct val="0"/>
            </a:spcBef>
            <a:spcAft>
              <a:spcPct val="15000"/>
            </a:spcAft>
            <a:buChar char="•"/>
          </a:pPr>
          <a:r>
            <a:rPr lang="en-US" sz="2200" kern="1200" dirty="0"/>
            <a:t>Replication</a:t>
          </a:r>
        </a:p>
        <a:p>
          <a:pPr marL="228600" lvl="1" indent="-228600" algn="l" defTabSz="977900">
            <a:lnSpc>
              <a:spcPct val="90000"/>
            </a:lnSpc>
            <a:spcBef>
              <a:spcPct val="0"/>
            </a:spcBef>
            <a:spcAft>
              <a:spcPct val="15000"/>
            </a:spcAft>
            <a:buChar char="•"/>
          </a:pPr>
          <a:r>
            <a:rPr lang="en-US" sz="2200" kern="1200" dirty="0"/>
            <a:t>Availability Groups with External cluster type</a:t>
          </a:r>
        </a:p>
      </dsp:txBody>
      <dsp:txXfrm>
        <a:off x="1116" y="227795"/>
        <a:ext cx="4354950" cy="2612970"/>
      </dsp:txXfrm>
    </dsp:sp>
    <dsp:sp modelId="{80852D53-2726-4CAF-8EED-DC76E4D09CE6}">
      <dsp:nvSpPr>
        <dsp:cNvPr id="0" name=""/>
        <dsp:cNvSpPr/>
      </dsp:nvSpPr>
      <dsp:spPr>
        <a:xfrm>
          <a:off x="4791562" y="227795"/>
          <a:ext cx="4354950" cy="2612970"/>
        </a:xfrm>
        <a:prstGeom prst="rect">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Announcing migrations with Azure Data Studio</a:t>
          </a:r>
        </a:p>
        <a:p>
          <a:pPr marL="228600" lvl="1" indent="-228600" algn="l" defTabSz="977900">
            <a:lnSpc>
              <a:spcPct val="90000"/>
            </a:lnSpc>
            <a:spcBef>
              <a:spcPct val="0"/>
            </a:spcBef>
            <a:spcAft>
              <a:spcPct val="15000"/>
            </a:spcAft>
            <a:buChar char="•"/>
          </a:pPr>
          <a:r>
            <a:rPr lang="en-US" sz="2200" kern="1200" dirty="0"/>
            <a:t>Offline and online migrations</a:t>
          </a:r>
        </a:p>
        <a:p>
          <a:pPr marL="228600" lvl="1" indent="-228600" algn="l" defTabSz="977900">
            <a:lnSpc>
              <a:spcPct val="90000"/>
            </a:lnSpc>
            <a:spcBef>
              <a:spcPct val="0"/>
            </a:spcBef>
            <a:spcAft>
              <a:spcPct val="15000"/>
            </a:spcAft>
            <a:buChar char="•"/>
          </a:pPr>
          <a:r>
            <a:rPr lang="en-US" sz="2200" kern="1200" dirty="0"/>
            <a:t>Require SHIR on windows client</a:t>
          </a:r>
        </a:p>
        <a:p>
          <a:pPr marL="228600" lvl="1" indent="-228600" algn="l" defTabSz="977900">
            <a:lnSpc>
              <a:spcPct val="90000"/>
            </a:lnSpc>
            <a:spcBef>
              <a:spcPct val="0"/>
            </a:spcBef>
            <a:spcAft>
              <a:spcPct val="15000"/>
            </a:spcAft>
            <a:buChar char="•"/>
          </a:pPr>
          <a:r>
            <a:rPr lang="en-US" sz="2200" kern="1200" dirty="0"/>
            <a:t>Assessments coming soon!</a:t>
          </a:r>
        </a:p>
      </dsp:txBody>
      <dsp:txXfrm>
        <a:off x="4791562" y="227795"/>
        <a:ext cx="4354950" cy="26129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C0843-0EA3-4C97-A9FE-78A96EA60C60}">
      <dsp:nvSpPr>
        <dsp:cNvPr id="0" name=""/>
        <dsp:cNvSpPr/>
      </dsp:nvSpPr>
      <dsp:spPr>
        <a:xfrm>
          <a:off x="803486" y="0"/>
          <a:ext cx="9106182" cy="421075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C7A89-0ABA-4587-9173-9AFE6BC3B881}">
      <dsp:nvSpPr>
        <dsp:cNvPr id="0" name=""/>
        <dsp:cNvSpPr/>
      </dsp:nvSpPr>
      <dsp:spPr>
        <a:xfrm>
          <a:off x="6961"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Analyze requirements</a:t>
          </a:r>
        </a:p>
      </dsp:txBody>
      <dsp:txXfrm>
        <a:off x="89182" y="1345447"/>
        <a:ext cx="1544984" cy="1519860"/>
      </dsp:txXfrm>
    </dsp:sp>
    <dsp:sp modelId="{E509AFB2-4511-4230-A0A1-BF052936B1DD}">
      <dsp:nvSpPr>
        <dsp:cNvPr id="0" name=""/>
        <dsp:cNvSpPr/>
      </dsp:nvSpPr>
      <dsp:spPr>
        <a:xfrm>
          <a:off x="1804922"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Evaluate the target</a:t>
          </a:r>
        </a:p>
      </dsp:txBody>
      <dsp:txXfrm>
        <a:off x="1887143" y="1345447"/>
        <a:ext cx="1544984" cy="1519860"/>
      </dsp:txXfrm>
    </dsp:sp>
    <dsp:sp modelId="{7EA21403-7D95-43E3-97EE-0D4FF86ABC15}">
      <dsp:nvSpPr>
        <dsp:cNvPr id="0" name=""/>
        <dsp:cNvSpPr/>
      </dsp:nvSpPr>
      <dsp:spPr>
        <a:xfrm>
          <a:off x="3602884"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Blockers or Warnings?</a:t>
          </a:r>
        </a:p>
      </dsp:txBody>
      <dsp:txXfrm>
        <a:off x="3685105" y="1345447"/>
        <a:ext cx="1544984" cy="1519860"/>
      </dsp:txXfrm>
    </dsp:sp>
    <dsp:sp modelId="{86547A0E-5A39-4795-A99E-A6A288CA276E}">
      <dsp:nvSpPr>
        <dsp:cNvPr id="0" name=""/>
        <dsp:cNvSpPr/>
      </dsp:nvSpPr>
      <dsp:spPr>
        <a:xfrm>
          <a:off x="5400845"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Assess the workload</a:t>
          </a:r>
        </a:p>
      </dsp:txBody>
      <dsp:txXfrm>
        <a:off x="5483066" y="1345447"/>
        <a:ext cx="1544984" cy="1519860"/>
      </dsp:txXfrm>
    </dsp:sp>
    <dsp:sp modelId="{EF7BD820-1C41-458A-8466-4D6097F6C12B}">
      <dsp:nvSpPr>
        <dsp:cNvPr id="0" name=""/>
        <dsp:cNvSpPr/>
      </dsp:nvSpPr>
      <dsp:spPr>
        <a:xfrm>
          <a:off x="7198806"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Analyze recommendations</a:t>
          </a:r>
        </a:p>
      </dsp:txBody>
      <dsp:txXfrm>
        <a:off x="7281027" y="1345447"/>
        <a:ext cx="1544984" cy="1519860"/>
      </dsp:txXfrm>
    </dsp:sp>
    <dsp:sp modelId="{B9E2D381-C555-4067-8F69-2AA1F94F65A4}">
      <dsp:nvSpPr>
        <dsp:cNvPr id="0" name=""/>
        <dsp:cNvSpPr/>
      </dsp:nvSpPr>
      <dsp:spPr>
        <a:xfrm>
          <a:off x="8996768"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Plan for migration</a:t>
          </a:r>
        </a:p>
      </dsp:txBody>
      <dsp:txXfrm>
        <a:off x="9078989" y="1345447"/>
        <a:ext cx="1544984" cy="15198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Can afford downtime to migrate to Azure</a:t>
          </a:r>
        </a:p>
      </dsp:txBody>
      <dsp:txXfrm>
        <a:off x="1946765" y="1634963"/>
        <a:ext cx="1769374" cy="10616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Desire benefits of Azure managed services</a:t>
          </a:r>
        </a:p>
      </dsp:txBody>
      <dsp:txXfrm>
        <a:off x="2038059" y="2448861"/>
        <a:ext cx="1748703" cy="10492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Deploy an Azure Virtual Machine</a:t>
          </a:r>
        </a:p>
      </dsp:txBody>
      <dsp:txXfrm>
        <a:off x="52" y="267633"/>
        <a:ext cx="5061607" cy="1050390"/>
      </dsp:txXfrm>
    </dsp:sp>
    <dsp:sp modelId="{F65C816F-8F41-415D-94DE-BBFC011C44B4}">
      <dsp:nvSpPr>
        <dsp:cNvPr id="0" name=""/>
        <dsp:cNvSpPr/>
      </dsp:nvSpPr>
      <dsp:spPr>
        <a:xfrm>
          <a:off x="52"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Use the Azure portal and </a:t>
          </a:r>
          <a:r>
            <a:rPr lang="en-US" sz="2700" b="1" kern="1200" dirty="0"/>
            <a:t>marketplace</a:t>
          </a:r>
        </a:p>
        <a:p>
          <a:pPr marL="228600" lvl="1" indent="-228600" algn="l" defTabSz="1200150">
            <a:lnSpc>
              <a:spcPct val="90000"/>
            </a:lnSpc>
            <a:spcBef>
              <a:spcPct val="0"/>
            </a:spcBef>
            <a:spcAft>
              <a:spcPct val="15000"/>
            </a:spcAft>
            <a:buChar char="•"/>
          </a:pPr>
          <a:r>
            <a:rPr lang="en-US" sz="2700" kern="1200" dirty="0"/>
            <a:t>Choices based on assessment and plan</a:t>
          </a:r>
        </a:p>
        <a:p>
          <a:pPr marL="228600" lvl="1" indent="-228600" algn="l" defTabSz="1200150">
            <a:lnSpc>
              <a:spcPct val="90000"/>
            </a:lnSpc>
            <a:spcBef>
              <a:spcPct val="0"/>
            </a:spcBef>
            <a:spcAft>
              <a:spcPct val="15000"/>
            </a:spcAft>
            <a:buChar char="•"/>
          </a:pPr>
          <a:r>
            <a:rPr lang="en-US" sz="2700" kern="1200" dirty="0"/>
            <a:t>Deploy the VM</a:t>
          </a:r>
        </a:p>
        <a:p>
          <a:pPr marL="228600" lvl="1" indent="-228600" algn="l" defTabSz="1200150">
            <a:lnSpc>
              <a:spcPct val="90000"/>
            </a:lnSpc>
            <a:spcBef>
              <a:spcPct val="0"/>
            </a:spcBef>
            <a:spcAft>
              <a:spcPct val="15000"/>
            </a:spcAft>
            <a:buChar char="•"/>
          </a:pPr>
          <a:r>
            <a:rPr lang="en-US" sz="2700" kern="1200" dirty="0"/>
            <a:t>Connect and verify SQL installation</a:t>
          </a:r>
        </a:p>
      </dsp:txBody>
      <dsp:txXfrm>
        <a:off x="52" y="1318024"/>
        <a:ext cx="5061607" cy="3918830"/>
      </dsp:txXfrm>
    </dsp:sp>
    <dsp:sp modelId="{099E3D23-6C45-4818-96EE-D1AF80426C14}">
      <dsp:nvSpPr>
        <dsp:cNvPr id="0" name=""/>
        <dsp:cNvSpPr/>
      </dsp:nvSpPr>
      <dsp:spPr>
        <a:xfrm>
          <a:off x="5770284"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dirty="0"/>
            <a:t>Perform an offline migration</a:t>
          </a:r>
        </a:p>
      </dsp:txBody>
      <dsp:txXfrm>
        <a:off x="5770284" y="267633"/>
        <a:ext cx="5061607" cy="1050390"/>
      </dsp:txXfrm>
    </dsp:sp>
    <dsp:sp modelId="{584FCC99-AFA8-4ED8-A4B6-8BF5183FB11A}">
      <dsp:nvSpPr>
        <dsp:cNvPr id="0" name=""/>
        <dsp:cNvSpPr/>
      </dsp:nvSpPr>
      <dsp:spPr>
        <a:xfrm>
          <a:off x="5770284"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Create an Azure storage account</a:t>
          </a:r>
        </a:p>
        <a:p>
          <a:pPr marL="228600" lvl="1" indent="-228600" algn="l" defTabSz="1200150">
            <a:lnSpc>
              <a:spcPct val="90000"/>
            </a:lnSpc>
            <a:spcBef>
              <a:spcPct val="0"/>
            </a:spcBef>
            <a:spcAft>
              <a:spcPct val="15000"/>
            </a:spcAft>
            <a:buChar char="•"/>
          </a:pPr>
          <a:r>
            <a:rPr lang="en-US" sz="2700" kern="1200" dirty="0"/>
            <a:t>Full backup to Azure storage from source instance</a:t>
          </a:r>
        </a:p>
        <a:p>
          <a:pPr marL="228600" lvl="1" indent="-228600" algn="l" defTabSz="1200150">
            <a:lnSpc>
              <a:spcPct val="90000"/>
            </a:lnSpc>
            <a:spcBef>
              <a:spcPct val="0"/>
            </a:spcBef>
            <a:spcAft>
              <a:spcPct val="15000"/>
            </a:spcAft>
            <a:buChar char="•"/>
          </a:pPr>
          <a:r>
            <a:rPr lang="en-US" sz="2700" kern="1200" dirty="0"/>
            <a:t>Restore from Azure storage to Azure VM</a:t>
          </a:r>
        </a:p>
        <a:p>
          <a:pPr marL="228600" lvl="1" indent="-228600" algn="l" defTabSz="1200150">
            <a:lnSpc>
              <a:spcPct val="90000"/>
            </a:lnSpc>
            <a:spcBef>
              <a:spcPct val="0"/>
            </a:spcBef>
            <a:spcAft>
              <a:spcPct val="15000"/>
            </a:spcAft>
            <a:buChar char="•"/>
          </a:pPr>
          <a:r>
            <a:rPr lang="en-US" sz="2700" kern="1200" dirty="0"/>
            <a:t>Migrate SQL logins</a:t>
          </a:r>
        </a:p>
        <a:p>
          <a:pPr marL="228600" lvl="1" indent="-228600" algn="l" defTabSz="1200150">
            <a:lnSpc>
              <a:spcPct val="90000"/>
            </a:lnSpc>
            <a:spcBef>
              <a:spcPct val="0"/>
            </a:spcBef>
            <a:spcAft>
              <a:spcPct val="15000"/>
            </a:spcAft>
            <a:buChar char="•"/>
          </a:pPr>
          <a:r>
            <a:rPr lang="en-US" sz="2700" kern="1200" dirty="0"/>
            <a:t>Migrate SQL Agent jobs</a:t>
          </a:r>
        </a:p>
      </dsp:txBody>
      <dsp:txXfrm>
        <a:off x="5770284" y="1318024"/>
        <a:ext cx="5061607" cy="39188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0"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Logins and Roles</a:t>
          </a:r>
        </a:p>
      </dsp:txBody>
      <dsp:txXfrm>
        <a:off x="0" y="254165"/>
        <a:ext cx="2491921" cy="1495152"/>
      </dsp:txXfrm>
    </dsp:sp>
    <dsp:sp modelId="{E20FA25B-DCDB-4FDA-92A5-2F5AFA68CB2F}">
      <dsp:nvSpPr>
        <dsp:cNvPr id="0" name=""/>
        <dsp:cNvSpPr/>
      </dsp:nvSpPr>
      <dsp:spPr>
        <a:xfrm>
          <a:off x="2741113"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Linked Servers</a:t>
          </a:r>
        </a:p>
      </dsp:txBody>
      <dsp:txXfrm>
        <a:off x="2741113" y="254165"/>
        <a:ext cx="2491921" cy="1495152"/>
      </dsp:txXfrm>
    </dsp:sp>
    <dsp:sp modelId="{56001B4A-308C-4335-86FE-8308A9FDEE89}">
      <dsp:nvSpPr>
        <dsp:cNvPr id="0" name=""/>
        <dsp:cNvSpPr/>
      </dsp:nvSpPr>
      <dsp:spPr>
        <a:xfrm>
          <a:off x="5482227"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External Data Sources</a:t>
          </a:r>
        </a:p>
      </dsp:txBody>
      <dsp:txXfrm>
        <a:off x="5482227" y="254165"/>
        <a:ext cx="2491921" cy="1495152"/>
      </dsp:txXfrm>
    </dsp:sp>
    <dsp:sp modelId="{747CC17F-FCAB-45B4-8496-B2597D12A512}">
      <dsp:nvSpPr>
        <dsp:cNvPr id="0" name=""/>
        <dsp:cNvSpPr/>
      </dsp:nvSpPr>
      <dsp:spPr>
        <a:xfrm>
          <a:off x="0"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Agent Jobs, Alerts, and Mail</a:t>
          </a:r>
        </a:p>
      </dsp:txBody>
      <dsp:txXfrm>
        <a:off x="0" y="1998511"/>
        <a:ext cx="2491921" cy="1495152"/>
      </dsp:txXfrm>
    </dsp:sp>
    <dsp:sp modelId="{458CD0B1-2214-43C8-A545-DDAFAEA0C638}">
      <dsp:nvSpPr>
        <dsp:cNvPr id="0" name=""/>
        <dsp:cNvSpPr/>
      </dsp:nvSpPr>
      <dsp:spPr>
        <a:xfrm>
          <a:off x="2741113"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Replication</a:t>
          </a:r>
        </a:p>
      </dsp:txBody>
      <dsp:txXfrm>
        <a:off x="2741113" y="1998511"/>
        <a:ext cx="2491921" cy="1495152"/>
      </dsp:txXfrm>
    </dsp:sp>
    <dsp:sp modelId="{FDC8CC01-DB9C-4830-BF6D-1DC503372AD2}">
      <dsp:nvSpPr>
        <dsp:cNvPr id="0" name=""/>
        <dsp:cNvSpPr/>
      </dsp:nvSpPr>
      <dsp:spPr>
        <a:xfrm>
          <a:off x="5482227"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Other instance objects</a:t>
          </a:r>
        </a:p>
      </dsp:txBody>
      <dsp:txXfrm>
        <a:off x="5482227" y="1998511"/>
        <a:ext cx="2491921" cy="14951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12/2/2021 11:03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12/2/2021 11:02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free/services/azure-migrat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azure.microsoft.com/en-us/services/azure-sql/sql-managed-instance/" TargetMode="External"/><Relationship Id="rId4" Type="http://schemas.openxmlformats.org/officeDocument/2006/relationships/hyperlink" Target="https://azure.microsoft.com/en-us/services/data-factory/" TargetMode="Externa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Family</a:t>
            </a:r>
            <a:r>
              <a:rPr lang="en-US" sz="1200" kern="1200" dirty="0">
                <a:solidFill>
                  <a:schemeClr val="tx1"/>
                </a:solidFill>
                <a:effectLst/>
                <a:latin typeface="+mn-lt"/>
                <a:ea typeface="+mn-ea"/>
                <a:cs typeface="+mn-cs"/>
              </a:rPr>
              <a:t> of SQL cloud databases (SQL portfolio)</a:t>
            </a:r>
            <a:endParaRPr lang="en-US" dirty="0">
              <a:ea typeface="+mn-ea"/>
              <a:cs typeface="+mn-cs"/>
            </a:endParaRPr>
          </a:p>
          <a:p>
            <a:r>
              <a:rPr lang="en-US" sz="1200" kern="1200" dirty="0">
                <a:solidFill>
                  <a:schemeClr val="tx1"/>
                </a:solidFill>
                <a:effectLst/>
                <a:latin typeface="+mn-lt"/>
                <a:ea typeface="+mn-ea"/>
                <a:cs typeface="+mn-cs"/>
              </a:rPr>
              <a:t>What we have for you </a:t>
            </a:r>
          </a:p>
          <a:p>
            <a:endParaRPr lang="en-US" sz="1200" kern="1200" dirty="0">
              <a:solidFill>
                <a:schemeClr val="tx1"/>
              </a:solidFill>
              <a:effectLst/>
              <a:latin typeface="+mn-lt"/>
              <a:ea typeface="+mn-ea"/>
              <a:cs typeface="+mn-cs"/>
            </a:endParaRPr>
          </a:p>
          <a:p>
            <a:pPr marL="228600" indent="-228600">
              <a:buAutoNum type="arabicParenR"/>
            </a:pPr>
            <a:r>
              <a:rPr lang="en-US" sz="1200" kern="1200" dirty="0">
                <a:solidFill>
                  <a:schemeClr val="tx1"/>
                </a:solidFill>
                <a:effectLst/>
                <a:latin typeface="+mn-lt"/>
                <a:ea typeface="+mn-ea"/>
                <a:cs typeface="+mn-cs"/>
              </a:rPr>
              <a:t>IaaS – SQL is running </a:t>
            </a:r>
            <a:r>
              <a:rPr lang="en-US" sz="1200" b="1" kern="1200" dirty="0">
                <a:solidFill>
                  <a:schemeClr val="tx1"/>
                </a:solidFill>
                <a:effectLst/>
                <a:latin typeface="+mn-lt"/>
                <a:ea typeface="+mn-ea"/>
                <a:cs typeface="+mn-cs"/>
              </a:rPr>
              <a:t>in your own </a:t>
            </a:r>
            <a:r>
              <a:rPr lang="en-US" sz="1200" kern="1200" dirty="0">
                <a:solidFill>
                  <a:schemeClr val="tx1"/>
                </a:solidFill>
                <a:effectLst/>
                <a:latin typeface="+mn-lt"/>
                <a:ea typeface="+mn-ea"/>
                <a:cs typeface="+mn-cs"/>
              </a:rPr>
              <a:t>VM where you have full control. Yet, cost of infrastructure management is minimized. Ideal for apps that need full level of control and stack customization  </a:t>
            </a:r>
          </a:p>
          <a:p>
            <a:pPr marL="228600" indent="-228600">
              <a:buAutoNum type="arabicParenR"/>
            </a:pPr>
            <a:r>
              <a:rPr lang="en-US" sz="1200" kern="1200" dirty="0">
                <a:solidFill>
                  <a:schemeClr val="tx1"/>
                </a:solidFill>
                <a:effectLst/>
                <a:latin typeface="+mn-lt"/>
                <a:ea typeface="+mn-ea"/>
                <a:cs typeface="+mn-cs"/>
              </a:rPr>
              <a:t>PaaS – we have two choices</a:t>
            </a:r>
          </a:p>
          <a:p>
            <a:pPr marL="441582" lvl="1" indent="-228600">
              <a:buAutoNum type="arabicParenR"/>
            </a:pPr>
            <a:r>
              <a:rPr lang="en-US" sz="1200" kern="1200" dirty="0">
                <a:solidFill>
                  <a:schemeClr val="tx1"/>
                </a:solidFill>
                <a:effectLst/>
                <a:latin typeface="+mn-lt"/>
                <a:ea typeface="+mn-ea"/>
                <a:cs typeface="+mn-cs"/>
              </a:rPr>
              <a:t>MI is a fully managed SQL engine/ Unlike VM – stack is managed by MSFT.</a:t>
            </a:r>
          </a:p>
          <a:p>
            <a:pPr marL="441582" lvl="1" indent="-228600">
              <a:buAutoNum type="arabicParenR"/>
            </a:pPr>
            <a:endParaRPr lang="en-US" sz="1200" kern="1200" dirty="0">
              <a:solidFill>
                <a:schemeClr val="tx1"/>
              </a:solidFill>
              <a:effectLst/>
              <a:latin typeface="+mn-lt"/>
              <a:ea typeface="+mn-ea"/>
              <a:cs typeface="+mn-cs"/>
            </a:endParaRPr>
          </a:p>
          <a:p>
            <a:pPr marL="212982" lvl="1" indent="0">
              <a:buNone/>
            </a:pPr>
            <a:endParaRPr lang="en-US" sz="1200" kern="1200" dirty="0">
              <a:solidFill>
                <a:schemeClr val="tx1"/>
              </a:solidFill>
              <a:effectLst/>
              <a:latin typeface="+mn-lt"/>
              <a:ea typeface="+mn-ea"/>
              <a:cs typeface="+mn-cs"/>
            </a:endParaRPr>
          </a:p>
          <a:p>
            <a:pPr marL="212982" lvl="1" indent="0">
              <a:buNone/>
            </a:pPr>
            <a:r>
              <a:rPr lang="en-US" sz="1200" kern="1200" dirty="0">
                <a:solidFill>
                  <a:schemeClr val="tx1"/>
                </a:solidFill>
                <a:effectLst/>
                <a:latin typeface="+mn-lt"/>
                <a:ea typeface="+mn-ea"/>
                <a:cs typeface="+mn-cs"/>
              </a:rPr>
              <a:t>Flexibility: programming language, dev tools and drivers and even operating system</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89841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40532690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820296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407938039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6817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18945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51144695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33715469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1403900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1" dirty="0"/>
              <a:t>Show how to choose from the Marketplace</a:t>
            </a:r>
          </a:p>
          <a:p>
            <a:pPr marL="228600" indent="-228600">
              <a:buAutoNum type="arabicPeriod"/>
            </a:pPr>
            <a:r>
              <a:rPr lang="en-US" b="1" dirty="0"/>
              <a:t>Show how to see existing Azure sql services in the portal</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38778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3271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95312064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38798744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Step-by-step guidance and extensive documentation for modernizing your data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several migration guides if you would like to migrate by yourself. If you want to migrate your own data you can do it by following these step-by-step guidance and instructions for all different sources and targets, for example, these can help you to move your SQL server to VM,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61152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2365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51"/>
                </a:solidFill>
                <a:effectLst/>
                <a:latin typeface="Segoe UI" panose="020B0502040204020203" pitchFamily="34" charset="0"/>
              </a:rPr>
              <a:t>Have an identified project supported by FastTrack for Azure that’s expected to reach at least an incremental $5,000 of service usage per month within 12 months of the FastTrack for Azure engagement.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240411415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92695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12:52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25496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42439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call out that for VM compute and disks billed separately but you pay for disks even if you don’t use them</a:t>
            </a:r>
          </a:p>
          <a:p>
            <a:r>
              <a:rPr lang="en-US" dirty="0"/>
              <a:t>MI has the same concept of paying for compute and disks separately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61198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2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you’ve decided you want to migrate, how exactly do you get there? Azure offers various methods to help you get to the cloud.</a:t>
            </a:r>
          </a:p>
          <a:p>
            <a:endParaRPr lang="en-US" dirty="0"/>
          </a:p>
          <a:p>
            <a:r>
              <a:rPr lang="en-US" dirty="0"/>
              <a:t>You may choose to “rehost” or “lift-and-shift” your database as is to the cloud, and place is on SQL Server on Azure VMs, allowing you to make no changes to your pre-existing application.</a:t>
            </a:r>
          </a:p>
          <a:p>
            <a:endParaRPr lang="en-US" dirty="0"/>
          </a:p>
          <a:p>
            <a:r>
              <a:rPr lang="en-US" dirty="0"/>
              <a:t>However, you may find that you’d like to move to a PaaS offering, such as Azure SQL MI, in which case you’d have to apply some changes to your application design to get it to the cloud. This is what is known as refactoring your application/database.</a:t>
            </a:r>
          </a:p>
          <a:p>
            <a:endParaRPr lang="en-US" dirty="0"/>
          </a:p>
          <a:p>
            <a:r>
              <a:rPr lang="en-US" dirty="0"/>
              <a:t>Or you may want to start fresh and rebuild a cloud-native application on Azure SQL Database, in which case Azure offers the tools to help you get there as well. </a:t>
            </a:r>
          </a:p>
          <a:p>
            <a:endParaRPr lang="en-US" dirty="0"/>
          </a:p>
          <a:p>
            <a:r>
              <a:rPr lang="en-US" dirty="0"/>
              <a:t>Whichever option you choose to take, Azure has the tools and resources available to help you get there.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06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3475F18-E620-4430-A396-F9467000E0A6}"/>
              </a:ext>
            </a:extLst>
          </p:cNvPr>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7433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37865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78637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35149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48410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2688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77773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567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In the past, cloud migration was overwhelming with disconnected tools in different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That's why Microsoft introduced Azure Migrate to bring everything together and simplify cloud migration. With one centralized migration service, you can discover and assess your datacenter, and then migrate workloads to Azure. </a:t>
            </a:r>
            <a:endParaRPr lang="en-US" dirty="0"/>
          </a:p>
          <a:p>
            <a:endParaRPr lang="en-US" dirty="0"/>
          </a:p>
          <a:p>
            <a:r>
              <a:rPr lang="en-US" sz="1200" b="0" i="0" u="none" strike="noStrike" kern="1200" dirty="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85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Bob to mention Azure DB is not part of our workshop and why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solidFill>
                  <a:srgbClr val="4C4C51"/>
                </a:solidFill>
                <a:effectLst/>
                <a:latin typeface="Segoe UI" panose="020B0502040204020203" pitchFamily="34" charset="0"/>
              </a:rPr>
              <a:t>This is the  process for assessing SQL server on VMware. If you would like to assess SQL server running on physical servers or other hypervisors, use Data Migration Assistant.</a:t>
            </a:r>
          </a:p>
          <a:p>
            <a:pPr marL="0" indent="0">
              <a:buFontTx/>
              <a:buNone/>
            </a:pPr>
            <a:endParaRPr lang="en-US" b="0" i="0" dirty="0">
              <a:solidFill>
                <a:srgbClr val="4C4C51"/>
              </a:solidFill>
              <a:effectLst/>
              <a:latin typeface="Segoe UI" panose="020B0502040204020203" pitchFamily="34" charset="0"/>
            </a:endParaRPr>
          </a:p>
          <a:p>
            <a:pPr marL="0" indent="0">
              <a:buFontTx/>
              <a:buNone/>
            </a:pPr>
            <a:r>
              <a:rPr lang="en-US" b="0" i="0" dirty="0">
                <a:solidFill>
                  <a:srgbClr val="4C4C51"/>
                </a:solidFill>
                <a:effectLst/>
                <a:latin typeface="Segoe UI" panose="020B0502040204020203" pitchFamily="34" charset="0"/>
              </a:rPr>
              <a:t>Moving on-premises infrastructure, databases, and applications to Azure is key to the success of your cloud migration and modernization journey, and we are committed to simplifying that process.</a:t>
            </a:r>
          </a:p>
          <a:p>
            <a:pPr marL="0" indent="0">
              <a:buFontTx/>
              <a:buNone/>
            </a:pPr>
            <a:endParaRPr lang="en-US" b="0" i="0" dirty="0">
              <a:solidFill>
                <a:srgbClr val="4C4C51"/>
              </a:solidFill>
              <a:effectLst/>
              <a:latin typeface="Segoe UI" panose="020B0502040204020203" pitchFamily="34" charset="0"/>
            </a:endParaRPr>
          </a:p>
          <a:p>
            <a:pPr marL="0" indent="0">
              <a:buFontTx/>
              <a:buNone/>
            </a:pPr>
            <a:r>
              <a:rPr lang="en-US" b="0" i="0" dirty="0">
                <a:solidFill>
                  <a:srgbClr val="4C4C51"/>
                </a:solidFill>
                <a:effectLst/>
                <a:latin typeface="Segoe UI" panose="020B0502040204020203" pitchFamily="34" charset="0"/>
              </a:rPr>
              <a:t>With each major milestone, we set out to make these primary migration scenarios as seamless as possible.</a:t>
            </a:r>
          </a:p>
          <a:p>
            <a:pPr marL="0" indent="0">
              <a:buFontTx/>
              <a:buNone/>
            </a:pPr>
            <a:endParaRPr lang="en-US" b="0" i="0" dirty="0">
              <a:solidFill>
                <a:srgbClr val="4C4C51"/>
              </a:solidFill>
              <a:effectLst/>
              <a:latin typeface="Segoe UI" panose="020B0502040204020203" pitchFamily="34" charset="0"/>
            </a:endParaRPr>
          </a:p>
          <a:p>
            <a:pPr marL="0" indent="0">
              <a:buFontTx/>
              <a:buNone/>
            </a:pPr>
            <a:r>
              <a:rPr lang="en-US" b="0" i="0" dirty="0">
                <a:solidFill>
                  <a:srgbClr val="4C4C51"/>
                </a:solidFill>
                <a:effectLst/>
                <a:latin typeface="Segoe UI" panose="020B0502040204020203" pitchFamily="34" charset="0"/>
              </a:rPr>
              <a:t>You can use </a:t>
            </a:r>
            <a:r>
              <a:rPr lang="en-US" b="0" i="0" u="sng" dirty="0">
                <a:solidFill>
                  <a:srgbClr val="0062AD"/>
                </a:solidFill>
                <a:effectLst/>
                <a:latin typeface="Segoe UI" panose="020B0502040204020203" pitchFamily="34" charset="0"/>
                <a:hlinkClick r:id="rId3"/>
              </a:rPr>
              <a:t>Azure Migrate</a:t>
            </a:r>
            <a:r>
              <a:rPr lang="en-US" b="0" i="0" dirty="0">
                <a:solidFill>
                  <a:srgbClr val="4C4C51"/>
                </a:solidFill>
                <a:effectLst/>
                <a:latin typeface="Segoe UI" panose="020B0502040204020203" pitchFamily="34" charset="0"/>
              </a:rPr>
              <a:t> to create a unified view of your entire datacenter, across Windows Server, Linux, and SQL Server.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579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Show video from Ignite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00884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012771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94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Go through the readme.md in 02-Assess\basic</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368832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68444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Go through the readme.md in 02-Assess\advanced</a:t>
            </a:r>
          </a:p>
          <a:p>
            <a:pPr marL="0" indent="0">
              <a:buNone/>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043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18496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17214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Memory  might be a problem with the current BC “Standard” tier. But later we will find out new options for us.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935643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34075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94165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Follow the readme.md file in 03-MigrateToAzureVM\deploy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27673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Follow the readme.md file in 03-MigrateToAzureVM\</a:t>
            </a:r>
            <a:r>
              <a:rPr lang="en-US" b="1" dirty="0" err="1"/>
              <a:t>offlinemigrate</a:t>
            </a: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186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91643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258255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12:19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481405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UI"/>
              </a:rPr>
              <a:t>Beyond the 1,000 acquired VMs that Allscripts quickly migrated to Azure, the company is using a similar strategy to migrate another estimated 5,000 to 6,000 VMs to Azure over the next couple of years. “By migrating workloads to Azure, we’ve already closed or moved three of our datacenters, one of which was in Singapore,” Tomlinson says. “It’s much easier for us to manage systems in Azure than hardware in a datacenter half a world away.” </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12:35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0993105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Ajay and Bob is what is next</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that SQL Server best practices actually follow all of the ones you know and love. There is nothing here specific to Azure VM. </a:t>
            </a:r>
          </a:p>
          <a:p>
            <a:endParaRPr lang="en-US" b="1" dirty="0"/>
          </a:p>
          <a:p>
            <a:r>
              <a:rPr lang="en-US" b="1" dirty="0"/>
              <a:t>Azure Purview integration exists today and will even go further in the future. Just reference here and future versions of the workshop will have more details.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831658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11:13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3383538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11:11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65019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12415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900900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9837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796143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2679109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944701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491857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47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1329925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7856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3098071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1871213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a:p>
            <a:endParaRPr lang="en-US" dirty="0"/>
          </a:p>
          <a:p>
            <a:r>
              <a:rPr lang="en-US" dirty="0"/>
              <a:t>In this demo, we're going to look at the SQL assessment for SQL Server on Azure Virtual machines,</a:t>
            </a:r>
          </a:p>
          <a:p>
            <a:r>
              <a:rPr lang="en-US" dirty="0"/>
              <a:t>which is currently in preview.</a:t>
            </a:r>
          </a:p>
          <a:p>
            <a:r>
              <a:rPr lang="en-US" dirty="0"/>
              <a:t>This service helps you keep your VM healthy by evaluating it using configuration best practices.</a:t>
            </a:r>
          </a:p>
          <a:p>
            <a:r>
              <a:rPr lang="en-US" dirty="0"/>
              <a:t>Other highlights of the service include the ability to schedule or run the assessment checks on demand,</a:t>
            </a:r>
          </a:p>
          <a:p>
            <a:r>
              <a:rPr lang="en-US" dirty="0"/>
              <a:t>and see the results. In Azure Portal it comes with a rich ruleset which is published on GitHub with SQL Server as well as SQL Server on Azure VM.</a:t>
            </a:r>
          </a:p>
          <a:p>
            <a:endParaRPr lang="en-US" dirty="0"/>
          </a:p>
          <a:p>
            <a:r>
              <a:rPr lang="en-US" dirty="0"/>
              <a:t>You need to install the SQL IaaS agent extension in full mode to leverage this capability for SQL Server 2012 or higher versions.</a:t>
            </a:r>
          </a:p>
          <a:p>
            <a:r>
              <a:rPr lang="en-US" dirty="0"/>
              <a:t>And finally the assessment results are stored in your own log analytics workspace so that we have historical information available</a:t>
            </a:r>
          </a:p>
          <a:p>
            <a:r>
              <a:rPr lang="en-US" dirty="0"/>
              <a:t>for you at any time.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4677323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Demo Microsoft Defender, SQL Assessment, and SQL Insights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532776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211717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706571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9489281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7303004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a:p>
            <a:endParaRPr lang="en-US" dirty="0"/>
          </a:p>
          <a:p>
            <a:r>
              <a:rPr lang="en-US" dirty="0"/>
              <a:t>Two big differences with LRS</a:t>
            </a:r>
          </a:p>
          <a:p>
            <a:endParaRPr lang="en-US" dirty="0"/>
          </a:p>
          <a:p>
            <a:r>
              <a:rPr lang="en-US" dirty="0"/>
              <a:t>Uses DAG</a:t>
            </a:r>
          </a:p>
          <a:p>
            <a:r>
              <a:rPr lang="en-US" dirty="0"/>
              <a:t>Db accessible in MI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7836327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40984464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12:41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49140894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UI"/>
              </a:rPr>
              <a:t>MCS set out to change its environment to get more out of its database, minimize IT maintenance, and gain more technical support. Attracted by the selection and interoperability of </a:t>
            </a:r>
            <a:r>
              <a:rPr lang="en-US" b="0" i="0" u="none" strike="noStrike" dirty="0">
                <a:solidFill>
                  <a:srgbClr val="0067B8"/>
                </a:solidFill>
                <a:effectLst/>
                <a:latin typeface="SegoeUI"/>
                <a:hlinkClick r:id="rId3"/>
              </a:rPr>
              <a:t>Microsoft Azure</a:t>
            </a:r>
            <a:r>
              <a:rPr lang="en-US" b="0" i="0" dirty="0">
                <a:effectLst/>
                <a:latin typeface="SegoeUI"/>
              </a:rPr>
              <a:t> services, the company adopted </a:t>
            </a:r>
            <a:r>
              <a:rPr lang="en-US" b="0" i="0" u="none" strike="noStrike" dirty="0">
                <a:solidFill>
                  <a:srgbClr val="0067B8"/>
                </a:solidFill>
                <a:effectLst/>
                <a:latin typeface="SegoeUI"/>
                <a:hlinkClick r:id="rId4"/>
              </a:rPr>
              <a:t>Azure Data Factory</a:t>
            </a:r>
            <a:r>
              <a:rPr lang="en-US" b="0" i="0" dirty="0">
                <a:effectLst/>
                <a:latin typeface="SegoeUI"/>
              </a:rPr>
              <a:t>, a data integration solution, to replicate data from the AS/400. It added </a:t>
            </a:r>
            <a:r>
              <a:rPr lang="en-US" b="0" i="0" u="none" strike="noStrike" dirty="0">
                <a:solidFill>
                  <a:srgbClr val="0067B8"/>
                </a:solidFill>
                <a:effectLst/>
                <a:latin typeface="SegoeUI"/>
                <a:hlinkClick r:id="rId5"/>
              </a:rPr>
              <a:t>Azure SQL Managed Instance</a:t>
            </a:r>
            <a:r>
              <a:rPr lang="en-US" b="0" i="0" dirty="0">
                <a:effectLst/>
                <a:latin typeface="SegoeUI"/>
              </a:rPr>
              <a:t> as an operational database and for reporting and data analytics. MCS now conducts live replication of the AS/400 tables in its production environment and connects that data to SQL Managed Instance for a modern, cloud-based database experience with minimal IT burden.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23810903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931445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21105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2875445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409125959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49549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7341459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9790430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5565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12/2/2021 11:02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0704799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12/2/2021 11:02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326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97251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1583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12/2/2021</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826155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9071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7" r:id="rId1"/>
    <p:sldLayoutId id="2147485024" r:id="rId2"/>
    <p:sldLayoutId id="2147485355" r:id="rId3"/>
    <p:sldLayoutId id="2147485029" r:id="rId4"/>
    <p:sldLayoutId id="2147485031" r:id="rId5"/>
    <p:sldLayoutId id="2147485034" r:id="rId6"/>
    <p:sldLayoutId id="2147485269" r:id="rId7"/>
    <p:sldLayoutId id="2147485285" r:id="rId8"/>
    <p:sldLayoutId id="2147485352" r:id="rId9"/>
    <p:sldLayoutId id="2147485356"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8" r:id="rId5"/>
    <p:sldLayoutId id="2147485249" r:id="rId6"/>
    <p:sldLayoutId id="2147485259" r:id="rId7"/>
    <p:sldLayoutId id="2147485261"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37.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6.svg"/><Relationship Id="rId5" Type="http://schemas.openxmlformats.org/officeDocument/2006/relationships/image" Target="../media/image38.png"/><Relationship Id="rId4" Type="http://schemas.openxmlformats.org/officeDocument/2006/relationships/image" Target="../media/image8.svg"/><Relationship Id="rId9" Type="http://schemas.openxmlformats.org/officeDocument/2006/relationships/image" Target="../media/image3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70.svg"/><Relationship Id="rId5" Type="http://schemas.openxmlformats.org/officeDocument/2006/relationships/image" Target="../media/image169.png"/><Relationship Id="rId4" Type="http://schemas.openxmlformats.org/officeDocument/2006/relationships/image" Target="../media/image67.sv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8" Type="http://schemas.openxmlformats.org/officeDocument/2006/relationships/diagramColors" Target="../diagrams/colors19.xml"/><Relationship Id="rId3" Type="http://schemas.openxmlformats.org/officeDocument/2006/relationships/image" Target="../media/image30.png"/><Relationship Id="rId7" Type="http://schemas.openxmlformats.org/officeDocument/2006/relationships/diagramQuickStyle" Target="../diagrams/quickStyle19.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diagramLayout" Target="../diagrams/layout19.xml"/><Relationship Id="rId5" Type="http://schemas.openxmlformats.org/officeDocument/2006/relationships/diagramData" Target="../diagrams/data19.xml"/><Relationship Id="rId4" Type="http://schemas.openxmlformats.org/officeDocument/2006/relationships/image" Target="../media/image31.svg"/><Relationship Id="rId9" Type="http://schemas.microsoft.com/office/2007/relationships/diagramDrawing" Target="../diagrams/drawing19.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1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10.svg"/><Relationship Id="rId3" Type="http://schemas.openxmlformats.org/officeDocument/2006/relationships/image" Target="../media/image30.png"/><Relationship Id="rId7" Type="http://schemas.openxmlformats.org/officeDocument/2006/relationships/image" Target="../media/image66.png"/><Relationship Id="rId12" Type="http://schemas.openxmlformats.org/officeDocument/2006/relationships/image" Target="../media/image9.png"/><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hyperlink" Target="http://www.fordesigner.com/maps/3481-0.htm" TargetMode="External"/><Relationship Id="rId5" Type="http://schemas.openxmlformats.org/officeDocument/2006/relationships/image" Target="../media/image104.png"/><Relationship Id="rId15" Type="http://schemas.openxmlformats.org/officeDocument/2006/relationships/image" Target="../media/image8.svg"/><Relationship Id="rId10" Type="http://schemas.openxmlformats.org/officeDocument/2006/relationships/image" Target="../media/image86.png"/><Relationship Id="rId4" Type="http://schemas.openxmlformats.org/officeDocument/2006/relationships/image" Target="../media/image31.svg"/><Relationship Id="rId9" Type="http://schemas.openxmlformats.org/officeDocument/2006/relationships/image" Target="../media/image67.svg"/><Relationship Id="rId14" Type="http://schemas.openxmlformats.org/officeDocument/2006/relationships/image" Target="../media/image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1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6.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5.svg"/><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4.png"/><Relationship Id="rId4" Type="http://schemas.openxmlformats.org/officeDocument/2006/relationships/image" Target="../media/image173.svg"/></Relationships>
</file>

<file path=ppt/slides/_rels/slide117.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14.xml"/><Relationship Id="rId1" Type="http://schemas.openxmlformats.org/officeDocument/2006/relationships/slideLayout" Target="../slideLayouts/slideLayout3.xml"/><Relationship Id="rId4" Type="http://schemas.openxmlformats.org/officeDocument/2006/relationships/hyperlink" Target="https://docs.microsoft.com/en-us/data-migration/" TargetMode="External"/></Relationships>
</file>

<file path=ppt/slides/_rels/slide119.xml.rels><?xml version="1.0" encoding="UTF-8" standalone="yes"?>
<Relationships xmlns="http://schemas.openxmlformats.org/package/2006/relationships"><Relationship Id="rId8" Type="http://schemas.openxmlformats.org/officeDocument/2006/relationships/hyperlink" Target="https://azure.microsoft.com/en-us/services/azure-migrate/" TargetMode="External"/><Relationship Id="rId13" Type="http://schemas.openxmlformats.org/officeDocument/2006/relationships/hyperlink" Target="http://blogs.msdn.microsoft.com/datamigration/" TargetMode="External"/><Relationship Id="rId18" Type="http://schemas.openxmlformats.org/officeDocument/2006/relationships/hyperlink" Target="https://azure.microsoft.com/en-us/resources/the-total-economic-impacttm-of-migration-to-microsoft-azure-sql-managed-databases/" TargetMode="External"/><Relationship Id="rId3" Type="http://schemas.openxmlformats.org/officeDocument/2006/relationships/hyperlink" Target="https://azure.microsoft.com/en-us/migration/" TargetMode="External"/><Relationship Id="rId21" Type="http://schemas.openxmlformats.org/officeDocument/2006/relationships/hyperlink" Target="https://microsoft.sharepoint.com/:p:/r/sites/Infopedia_G01KC/_layouts/15/WopiFrame.aspx?sourcedoc=%7ba1e37df7-7d27-4727-8973-5e7c6dce8214%7d&amp;action=default&amp;DefaultItemOpen=1" TargetMode="External"/><Relationship Id="rId7" Type="http://schemas.openxmlformats.org/officeDocument/2006/relationships/hyperlink" Target="https://aka.ms/dms-docs" TargetMode="External"/><Relationship Id="rId12" Type="http://schemas.openxmlformats.org/officeDocument/2006/relationships/hyperlink" Target="https://channel9.msdn.com/events/Ignite/Microsoft-Ignite-Orlando-2017/BRK2213" TargetMode="External"/><Relationship Id="rId17" Type="http://schemas.openxmlformats.org/officeDocument/2006/relationships/hyperlink" Target="https://azure.microsoft.com/en-us/resources/get-to-know-azure-sql/" TargetMode="External"/><Relationship Id="rId2" Type="http://schemas.openxmlformats.org/officeDocument/2006/relationships/notesSlide" Target="../notesSlides/notesSlide115.xml"/><Relationship Id="rId16" Type="http://schemas.openxmlformats.org/officeDocument/2006/relationships/hyperlink" Target="https://azure.microsoft.com/en-us/resources/sql-transactional-processing-price-performance-testing/" TargetMode="External"/><Relationship Id="rId20" Type="http://schemas.openxmlformats.org/officeDocument/2006/relationships/hyperlink" Target="https://microsoft.sharepoint.com/sites/Infopedia_G01KC/KCDOCs/Azure%20SQL%20Database/SQL%20DB%20and%20App%20Services%20Datasheet.pdf" TargetMode="External"/><Relationship Id="rId1" Type="http://schemas.openxmlformats.org/officeDocument/2006/relationships/slideLayout" Target="../slideLayouts/slideLayout1.xml"/><Relationship Id="rId6" Type="http://schemas.openxmlformats.org/officeDocument/2006/relationships/hyperlink" Target="https://aka.ms/get-dms" TargetMode="External"/><Relationship Id="rId11" Type="http://schemas.openxmlformats.org/officeDocument/2006/relationships/hyperlink" Target="https://channel9.msdn.com/events/Build/2018/BRK2203" TargetMode="External"/><Relationship Id="rId5" Type="http://schemas.openxmlformats.org/officeDocument/2006/relationships/hyperlink" Target="http://migration/Pages/SearchPartners.aspx" TargetMode="External"/><Relationship Id="rId15" Type="http://schemas.openxmlformats.org/officeDocument/2006/relationships/hyperlink" Target="https://azure.microsoft.com/en-us/services/azure-sql/" TargetMode="External"/><Relationship Id="rId10" Type="http://schemas.openxmlformats.org/officeDocument/2006/relationships/hyperlink" Target="https://aka.ms/azuresqlmigrationextension" TargetMode="External"/><Relationship Id="rId19" Type="http://schemas.openxmlformats.org/officeDocument/2006/relationships/hyperlink" Target="https://azure.microsoft.com/en-us/resources/azure-sql-database-serverless-infographic/" TargetMode="External"/><Relationship Id="rId4" Type="http://schemas.openxmlformats.org/officeDocument/2006/relationships/hyperlink" Target="https://aka.ms/dmguide" TargetMode="External"/><Relationship Id="rId9" Type="http://schemas.openxmlformats.org/officeDocument/2006/relationships/hyperlink" Target="https://docs.microsoft.com/en-us/sql/azure-data-studio/download-azure-data-studio?view=sql-server-ver15" TargetMode="External"/><Relationship Id="rId14" Type="http://schemas.openxmlformats.org/officeDocument/2006/relationships/hyperlink" Target="https://aka.ms/AzureSQLADSMigratio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docs.microsoft.com/en-us/azure/azure-sql/virtual-machines/linux/sql-server-on-linux-vm-what-is-iaas-overview" TargetMode="External"/></Relationships>
</file>

<file path=ppt/slides/_rels/slide120.xml.rels><?xml version="1.0" encoding="UTF-8" standalone="yes"?>
<Relationships xmlns="http://schemas.openxmlformats.org/package/2006/relationships"><Relationship Id="rId8" Type="http://schemas.openxmlformats.org/officeDocument/2006/relationships/hyperlink" Target="https://azure.microsoft.com/en-us/programs/azure-fasttrack/" TargetMode="External"/><Relationship Id="rId3" Type="http://schemas.openxmlformats.org/officeDocument/2006/relationships/image" Target="../media/image178.png"/><Relationship Id="rId7" Type="http://schemas.openxmlformats.org/officeDocument/2006/relationships/hyperlink" Target="https://azure.microsoft.com/en-us/migration/migration-center-partners/" TargetMode="External"/><Relationship Id="rId2" Type="http://schemas.openxmlformats.org/officeDocument/2006/relationships/notesSlide" Target="../notesSlides/notesSlide116.xml"/><Relationship Id="rId1" Type="http://schemas.openxmlformats.org/officeDocument/2006/relationships/slideLayout" Target="../slideLayouts/slideLayout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svg"/></Relationships>
</file>

<file path=ppt/slides/_rels/slide121.xml.rels><?xml version="1.0" encoding="UTF-8" standalone="yes"?>
<Relationships xmlns="http://schemas.openxmlformats.org/package/2006/relationships"><Relationship Id="rId3" Type="http://schemas.openxmlformats.org/officeDocument/2006/relationships/hyperlink" Target="mailto:sqlservervm@microsoft.com" TargetMode="External"/><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hyperlink" Target="mailto:dmsfeedback@microsoft.com" TargetMode="Externa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pricing/vm-selector/"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diagramColors" Target="../diagrams/colors3.xml"/><Relationship Id="rId11" Type="http://schemas.openxmlformats.org/officeDocument/2006/relationships/image" Target="../media/image42.svg"/><Relationship Id="rId5" Type="http://schemas.openxmlformats.org/officeDocument/2006/relationships/diagramQuickStyle" Target="../diagrams/quickStyle3.xml"/><Relationship Id="rId10" Type="http://schemas.openxmlformats.org/officeDocument/2006/relationships/image" Target="../media/image41.png"/><Relationship Id="rId4" Type="http://schemas.openxmlformats.org/officeDocument/2006/relationships/diagramLayout" Target="../diagrams/layout3.xml"/><Relationship Id="rId9" Type="http://schemas.openxmlformats.org/officeDocument/2006/relationships/hyperlink" Target="https://techcommunity.microsoft.com/t5/sql-server/bg-p/SQLServer/label-name/SQLServerAzureV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48.svg"/><Relationship Id="rId3" Type="http://schemas.microsoft.com/office/2018/10/relationships/comments" Target="../comments/modernComment_7BBF5C70_A26AF830.xml"/><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svg"/><Relationship Id="rId10" Type="http://schemas.openxmlformats.org/officeDocument/2006/relationships/image" Target="../media/image50.svg"/><Relationship Id="rId4" Type="http://schemas.openxmlformats.org/officeDocument/2006/relationships/image" Target="../media/image44.pn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 Id="rId9" Type="http://schemas.openxmlformats.org/officeDocument/2006/relationships/hyperlink" Target="https://azure.microsoft.com/en-us/migration/get-started/"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18/10/relationships/comments" Target="../comments/modernComment_2035_BE5EA67E.xml"/><Relationship Id="rId7" Type="http://schemas.openxmlformats.org/officeDocument/2006/relationships/image" Target="../media/image63.sv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65.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7.sv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54.png"/><Relationship Id="rId5" Type="http://schemas.openxmlformats.org/officeDocument/2006/relationships/image" Target="../media/image66.pn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8" Type="http://schemas.openxmlformats.org/officeDocument/2006/relationships/hyperlink" Target="https://freesvg.org/stacked-servers-vector-graphics" TargetMode="External"/><Relationship Id="rId13" Type="http://schemas.openxmlformats.org/officeDocument/2006/relationships/hyperlink" Target="https://pixabay.com/es/ordenador-oficina-computadora-2653374/" TargetMode="External"/><Relationship Id="rId18" Type="http://schemas.openxmlformats.org/officeDocument/2006/relationships/image" Target="../media/image75.png"/><Relationship Id="rId26" Type="http://schemas.openxmlformats.org/officeDocument/2006/relationships/image" Target="../media/image81.png"/><Relationship Id="rId3" Type="http://schemas.openxmlformats.org/officeDocument/2006/relationships/image" Target="../media/image9.png"/><Relationship Id="rId21" Type="http://schemas.openxmlformats.org/officeDocument/2006/relationships/hyperlink" Target="http://commons.wikimedia.org/wiki/File:Server-file.svg" TargetMode="External"/><Relationship Id="rId7" Type="http://schemas.openxmlformats.org/officeDocument/2006/relationships/image" Target="../media/image70.png"/><Relationship Id="rId12" Type="http://schemas.openxmlformats.org/officeDocument/2006/relationships/image" Target="../media/image72.png"/><Relationship Id="rId17" Type="http://schemas.openxmlformats.org/officeDocument/2006/relationships/hyperlink" Target="http://oakleafblog.blogspot.com/2011/01/windows-azure-and-cloud-computing-posts_18.html" TargetMode="External"/><Relationship Id="rId25" Type="http://schemas.openxmlformats.org/officeDocument/2006/relationships/image" Target="../media/image80.svg"/><Relationship Id="rId2" Type="http://schemas.openxmlformats.org/officeDocument/2006/relationships/notesSlide" Target="../notesSlides/notesSlide22.xml"/><Relationship Id="rId16" Type="http://schemas.openxmlformats.org/officeDocument/2006/relationships/image" Target="../media/image74.png"/><Relationship Id="rId20" Type="http://schemas.openxmlformats.org/officeDocument/2006/relationships/image" Target="../media/image76.png"/><Relationship Id="rId1" Type="http://schemas.openxmlformats.org/officeDocument/2006/relationships/slideLayout" Target="../slideLayouts/slideLayout18.xml"/><Relationship Id="rId6" Type="http://schemas.openxmlformats.org/officeDocument/2006/relationships/image" Target="../media/image69.svg"/><Relationship Id="rId11" Type="http://schemas.openxmlformats.org/officeDocument/2006/relationships/image" Target="../media/image8.svg"/><Relationship Id="rId24" Type="http://schemas.openxmlformats.org/officeDocument/2006/relationships/image" Target="../media/image79.png"/><Relationship Id="rId5" Type="http://schemas.openxmlformats.org/officeDocument/2006/relationships/image" Target="../media/image68.png"/><Relationship Id="rId15" Type="http://schemas.openxmlformats.org/officeDocument/2006/relationships/hyperlink" Target="https://mssqltrek.com/tag/how-to-open-azure-data-studio-centos/" TargetMode="External"/><Relationship Id="rId23" Type="http://schemas.openxmlformats.org/officeDocument/2006/relationships/image" Target="../media/image78.svg"/><Relationship Id="rId10" Type="http://schemas.openxmlformats.org/officeDocument/2006/relationships/image" Target="../media/image7.png"/><Relationship Id="rId19" Type="http://schemas.openxmlformats.org/officeDocument/2006/relationships/hyperlink" Target="https://commons.wikimedia.org/wiki/File:Database_Server.svg" TargetMode="External"/><Relationship Id="rId4" Type="http://schemas.openxmlformats.org/officeDocument/2006/relationships/image" Target="../media/image10.svg"/><Relationship Id="rId9" Type="http://schemas.openxmlformats.org/officeDocument/2006/relationships/image" Target="../media/image71.png"/><Relationship Id="rId14" Type="http://schemas.openxmlformats.org/officeDocument/2006/relationships/image" Target="../media/image73.png"/><Relationship Id="rId22" Type="http://schemas.openxmlformats.org/officeDocument/2006/relationships/image" Target="../media/image77.png"/><Relationship Id="rId27" Type="http://schemas.openxmlformats.org/officeDocument/2006/relationships/hyperlink" Target="https://logos-world.net/microsoft-unveils-a-clean-logo-for-the-azure-product/"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pixabay.com/es/ordenador-oficina-computadora-2653374/" TargetMode="External"/><Relationship Id="rId18" Type="http://schemas.openxmlformats.org/officeDocument/2006/relationships/image" Target="../media/image75.png"/><Relationship Id="rId26" Type="http://schemas.openxmlformats.org/officeDocument/2006/relationships/image" Target="../media/image81.png"/><Relationship Id="rId3" Type="http://schemas.openxmlformats.org/officeDocument/2006/relationships/image" Target="../media/image9.png"/><Relationship Id="rId21" Type="http://schemas.openxmlformats.org/officeDocument/2006/relationships/hyperlink" Target="http://commons.wikimedia.org/wiki/File:Server-file.svg" TargetMode="External"/><Relationship Id="rId7" Type="http://schemas.openxmlformats.org/officeDocument/2006/relationships/image" Target="../media/image70.png"/><Relationship Id="rId12" Type="http://schemas.openxmlformats.org/officeDocument/2006/relationships/image" Target="../media/image72.png"/><Relationship Id="rId17" Type="http://schemas.openxmlformats.org/officeDocument/2006/relationships/hyperlink" Target="http://oakleafblog.blogspot.com/2011/01/windows-azure-and-cloud-computing-posts_18.html" TargetMode="External"/><Relationship Id="rId25" Type="http://schemas.openxmlformats.org/officeDocument/2006/relationships/image" Target="../media/image83.svg"/><Relationship Id="rId33" Type="http://schemas.openxmlformats.org/officeDocument/2006/relationships/image" Target="../media/image80.svg"/><Relationship Id="rId2" Type="http://schemas.openxmlformats.org/officeDocument/2006/relationships/notesSlide" Target="../notesSlides/notesSlide23.xml"/><Relationship Id="rId16" Type="http://schemas.openxmlformats.org/officeDocument/2006/relationships/image" Target="../media/image74.png"/><Relationship Id="rId20" Type="http://schemas.openxmlformats.org/officeDocument/2006/relationships/image" Target="../media/image76.png"/><Relationship Id="rId29" Type="http://schemas.openxmlformats.org/officeDocument/2006/relationships/image" Target="../media/image85.svg"/><Relationship Id="rId1" Type="http://schemas.openxmlformats.org/officeDocument/2006/relationships/slideLayout" Target="../slideLayouts/slideLayout13.xml"/><Relationship Id="rId6" Type="http://schemas.openxmlformats.org/officeDocument/2006/relationships/image" Target="../media/image69.svg"/><Relationship Id="rId11" Type="http://schemas.openxmlformats.org/officeDocument/2006/relationships/image" Target="../media/image8.svg"/><Relationship Id="rId24" Type="http://schemas.openxmlformats.org/officeDocument/2006/relationships/image" Target="../media/image82.png"/><Relationship Id="rId32" Type="http://schemas.openxmlformats.org/officeDocument/2006/relationships/image" Target="../media/image79.png"/><Relationship Id="rId5" Type="http://schemas.openxmlformats.org/officeDocument/2006/relationships/image" Target="../media/image68.png"/><Relationship Id="rId15" Type="http://schemas.openxmlformats.org/officeDocument/2006/relationships/hyperlink" Target="https://mssqltrek.com/tag/how-to-open-azure-data-studio-centos/" TargetMode="External"/><Relationship Id="rId23" Type="http://schemas.openxmlformats.org/officeDocument/2006/relationships/image" Target="../media/image78.svg"/><Relationship Id="rId28" Type="http://schemas.openxmlformats.org/officeDocument/2006/relationships/image" Target="../media/image84.png"/><Relationship Id="rId10" Type="http://schemas.openxmlformats.org/officeDocument/2006/relationships/image" Target="../media/image7.png"/><Relationship Id="rId19" Type="http://schemas.openxmlformats.org/officeDocument/2006/relationships/hyperlink" Target="https://commons.wikimedia.org/wiki/File:Database_Server.svg" TargetMode="External"/><Relationship Id="rId31" Type="http://schemas.openxmlformats.org/officeDocument/2006/relationships/hyperlink" Target="http://www.fordesigner.com/maps/3481-0.htm" TargetMode="External"/><Relationship Id="rId4" Type="http://schemas.openxmlformats.org/officeDocument/2006/relationships/image" Target="../media/image10.svg"/><Relationship Id="rId9" Type="http://schemas.openxmlformats.org/officeDocument/2006/relationships/image" Target="../media/image71.png"/><Relationship Id="rId14" Type="http://schemas.openxmlformats.org/officeDocument/2006/relationships/image" Target="../media/image73.png"/><Relationship Id="rId22" Type="http://schemas.openxmlformats.org/officeDocument/2006/relationships/image" Target="../media/image77.png"/><Relationship Id="rId27" Type="http://schemas.openxmlformats.org/officeDocument/2006/relationships/hyperlink" Target="https://logos-world.net/microsoft-unveils-a-clean-logo-for-the-azure-product/" TargetMode="External"/><Relationship Id="rId30" Type="http://schemas.openxmlformats.org/officeDocument/2006/relationships/image" Target="../media/image86.png"/><Relationship Id="rId8" Type="http://schemas.openxmlformats.org/officeDocument/2006/relationships/hyperlink" Target="https://freesvg.org/stacked-servers-vector-graphic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pixabay.com/es/ordenador-oficina-computadora-2653374/" TargetMode="External"/><Relationship Id="rId13" Type="http://schemas.openxmlformats.org/officeDocument/2006/relationships/image" Target="../media/image75.png"/><Relationship Id="rId18" Type="http://schemas.openxmlformats.org/officeDocument/2006/relationships/image" Target="../media/image83.svg"/><Relationship Id="rId26" Type="http://schemas.openxmlformats.org/officeDocument/2006/relationships/image" Target="../media/image85.svg"/><Relationship Id="rId3" Type="http://schemas.openxmlformats.org/officeDocument/2006/relationships/image" Target="../media/image68.png"/><Relationship Id="rId21" Type="http://schemas.openxmlformats.org/officeDocument/2006/relationships/image" Target="../media/image81.png"/><Relationship Id="rId7" Type="http://schemas.openxmlformats.org/officeDocument/2006/relationships/image" Target="../media/image72.png"/><Relationship Id="rId12" Type="http://schemas.openxmlformats.org/officeDocument/2006/relationships/hyperlink" Target="http://oakleafblog.blogspot.com/2011/01/windows-azure-and-cloud-computing-posts_18.html" TargetMode="External"/><Relationship Id="rId17" Type="http://schemas.openxmlformats.org/officeDocument/2006/relationships/image" Target="../media/image82.png"/><Relationship Id="rId25" Type="http://schemas.openxmlformats.org/officeDocument/2006/relationships/image" Target="../media/image84.png"/><Relationship Id="rId2" Type="http://schemas.openxmlformats.org/officeDocument/2006/relationships/notesSlide" Target="../notesSlides/notesSlide24.xml"/><Relationship Id="rId16" Type="http://schemas.openxmlformats.org/officeDocument/2006/relationships/image" Target="../media/image78.svg"/><Relationship Id="rId20" Type="http://schemas.openxmlformats.org/officeDocument/2006/relationships/image" Target="../media/image8.svg"/><Relationship Id="rId29"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hyperlink" Target="https://freesvg.org/stacked-servers-vector-graphics" TargetMode="External"/><Relationship Id="rId11" Type="http://schemas.openxmlformats.org/officeDocument/2006/relationships/image" Target="../media/image74.png"/><Relationship Id="rId24" Type="http://schemas.openxmlformats.org/officeDocument/2006/relationships/image" Target="../media/image10.svg"/><Relationship Id="rId5" Type="http://schemas.openxmlformats.org/officeDocument/2006/relationships/image" Target="../media/image70.png"/><Relationship Id="rId15" Type="http://schemas.openxmlformats.org/officeDocument/2006/relationships/image" Target="../media/image77.png"/><Relationship Id="rId23" Type="http://schemas.openxmlformats.org/officeDocument/2006/relationships/image" Target="../media/image9.png"/><Relationship Id="rId28" Type="http://schemas.openxmlformats.org/officeDocument/2006/relationships/hyperlink" Target="http://www.fordesigner.com/maps/3481-0.htm" TargetMode="External"/><Relationship Id="rId10" Type="http://schemas.openxmlformats.org/officeDocument/2006/relationships/hyperlink" Target="https://mssqltrek.com/tag/how-to-open-azure-data-studio-centos/" TargetMode="External"/><Relationship Id="rId19" Type="http://schemas.openxmlformats.org/officeDocument/2006/relationships/image" Target="../media/image7.png"/><Relationship Id="rId4" Type="http://schemas.openxmlformats.org/officeDocument/2006/relationships/image" Target="../media/image69.svg"/><Relationship Id="rId9" Type="http://schemas.openxmlformats.org/officeDocument/2006/relationships/image" Target="../media/image73.png"/><Relationship Id="rId14" Type="http://schemas.openxmlformats.org/officeDocument/2006/relationships/hyperlink" Target="https://commons.wikimedia.org/wiki/File:Database_Server.svg" TargetMode="External"/><Relationship Id="rId22" Type="http://schemas.openxmlformats.org/officeDocument/2006/relationships/hyperlink" Target="https://logos-world.net/microsoft-unveils-a-clean-logo-for-the-azure-product/" TargetMode="External"/><Relationship Id="rId27" Type="http://schemas.openxmlformats.org/officeDocument/2006/relationships/image" Target="../media/image86.png"/><Relationship Id="rId30" Type="http://schemas.openxmlformats.org/officeDocument/2006/relationships/image" Target="../media/image80.sv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79.xml"/><Relationship Id="rId13" Type="http://schemas.openxmlformats.org/officeDocument/2006/relationships/image" Target="../media/image10.svg"/><Relationship Id="rId3" Type="http://schemas.openxmlformats.org/officeDocument/2006/relationships/hyperlink" Target="../aka.ms/sqlworkshops" TargetMode="External"/><Relationship Id="rId7" Type="http://schemas.openxmlformats.org/officeDocument/2006/relationships/slide" Target="slide56.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slide" Target="slide43.xml"/><Relationship Id="rId11" Type="http://schemas.openxmlformats.org/officeDocument/2006/relationships/image" Target="../media/image8.svg"/><Relationship Id="rId5" Type="http://schemas.openxmlformats.org/officeDocument/2006/relationships/slide" Target="slide27.xml"/><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slide" Target="slide7.xml"/><Relationship Id="rId9" Type="http://schemas.openxmlformats.org/officeDocument/2006/relationships/slide" Target="slide93.xml"/><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azure.microsoft.com/en-us/blog/perform-atscale-agentless-sql-server-discovery-and-assessment-with-azure-migrat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0.png"/><Relationship Id="rId7" Type="http://schemas.openxmlformats.org/officeDocument/2006/relationships/diagramQuickStyle" Target="../diagrams/quickStyle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1.svg"/><Relationship Id="rId9" Type="http://schemas.microsoft.com/office/2007/relationships/diagramDrawing" Target="../diagrams/drawing6.xml"/></Relationships>
</file>

<file path=ppt/slides/_rels/slide3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13.jpeg"/><Relationship Id="rId12" Type="http://schemas.openxmlformats.org/officeDocument/2006/relationships/image" Target="../media/image93.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92.png"/><Relationship Id="rId5" Type="http://schemas.openxmlformats.org/officeDocument/2006/relationships/image" Target="../media/image30.png"/><Relationship Id="rId10" Type="http://schemas.openxmlformats.org/officeDocument/2006/relationships/image" Target="../media/image91.png"/><Relationship Id="rId4" Type="http://schemas.openxmlformats.org/officeDocument/2006/relationships/image" Target="../media/image8.svg"/><Relationship Id="rId9" Type="http://schemas.openxmlformats.org/officeDocument/2006/relationships/image" Target="../media/image90.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0.png"/><Relationship Id="rId7" Type="http://schemas.openxmlformats.org/officeDocument/2006/relationships/diagramQuickStyle" Target="../diagrams/quickStyle7.xm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1.svg"/><Relationship Id="rId9" Type="http://schemas.microsoft.com/office/2007/relationships/diagramDrawing" Target="../diagrams/drawing7.xml"/></Relationships>
</file>

<file path=ppt/slides/_rels/slide3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jpeg"/><Relationship Id="rId7" Type="http://schemas.openxmlformats.org/officeDocument/2006/relationships/image" Target="../media/image93.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0.svg"/><Relationship Id="rId4" Type="http://schemas.openxmlformats.org/officeDocument/2006/relationships/image" Target="../media/image89.png"/><Relationship Id="rId9" Type="http://schemas.openxmlformats.org/officeDocument/2006/relationships/image" Target="../media/image10.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svg"/><Relationship Id="rId18" Type="http://schemas.openxmlformats.org/officeDocument/2006/relationships/image" Target="../media/image23.png"/><Relationship Id="rId26" Type="http://schemas.openxmlformats.org/officeDocument/2006/relationships/image" Target="../media/image31.svg"/><Relationship Id="rId3" Type="http://schemas.microsoft.com/office/2018/10/relationships/comments" Target="../comments/modernComment_7BBF5C28_CAE093CA.xml"/><Relationship Id="rId21" Type="http://schemas.openxmlformats.org/officeDocument/2006/relationships/image" Target="../media/image26.svg"/><Relationship Id="rId7" Type="http://schemas.openxmlformats.org/officeDocument/2006/relationships/image" Target="../media/image10.svg"/><Relationship Id="rId12" Type="http://schemas.openxmlformats.org/officeDocument/2006/relationships/image" Target="../media/image17.png"/><Relationship Id="rId17" Type="http://schemas.openxmlformats.org/officeDocument/2006/relationships/image" Target="../media/image22.svg"/><Relationship Id="rId25"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6.svg"/><Relationship Id="rId24" Type="http://schemas.openxmlformats.org/officeDocument/2006/relationships/image" Target="../media/image29.png"/><Relationship Id="rId5" Type="http://schemas.openxmlformats.org/officeDocument/2006/relationships/image" Target="../media/image8.svg"/><Relationship Id="rId15" Type="http://schemas.openxmlformats.org/officeDocument/2006/relationships/image" Target="../media/image20.svg"/><Relationship Id="rId23" Type="http://schemas.openxmlformats.org/officeDocument/2006/relationships/image" Target="../media/image28.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6.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0.png"/><Relationship Id="rId3" Type="http://schemas.openxmlformats.org/officeDocument/2006/relationships/image" Target="../media/image94.png"/><Relationship Id="rId7" Type="http://schemas.openxmlformats.org/officeDocument/2006/relationships/image" Target="../media/image19.png"/><Relationship Id="rId12" Type="http://schemas.openxmlformats.org/officeDocument/2006/relationships/image" Target="../media/image99.svg"/><Relationship Id="rId2" Type="http://schemas.openxmlformats.org/officeDocument/2006/relationships/notesSlide" Target="../notesSlides/notesSlide45.xml"/><Relationship Id="rId16" Type="http://schemas.openxmlformats.org/officeDocument/2006/relationships/image" Target="../media/image103.svg"/><Relationship Id="rId1" Type="http://schemas.openxmlformats.org/officeDocument/2006/relationships/slideLayout" Target="../slideLayouts/slideLayout2.xml"/><Relationship Id="rId6" Type="http://schemas.openxmlformats.org/officeDocument/2006/relationships/image" Target="../media/image96.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102.png"/><Relationship Id="rId10" Type="http://schemas.openxmlformats.org/officeDocument/2006/relationships/image" Target="../media/image98.svg"/><Relationship Id="rId4" Type="http://schemas.openxmlformats.org/officeDocument/2006/relationships/image" Target="../media/image95.svg"/><Relationship Id="rId9" Type="http://schemas.openxmlformats.org/officeDocument/2006/relationships/image" Target="../media/image21.png"/><Relationship Id="rId14" Type="http://schemas.openxmlformats.org/officeDocument/2006/relationships/image" Target="../media/image101.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07.png"/><Relationship Id="rId18" Type="http://schemas.openxmlformats.org/officeDocument/2006/relationships/image" Target="../media/image112.svg"/><Relationship Id="rId3" Type="http://schemas.openxmlformats.org/officeDocument/2006/relationships/image" Target="../media/image30.png"/><Relationship Id="rId21" Type="http://schemas.openxmlformats.org/officeDocument/2006/relationships/image" Target="../media/image115.png"/><Relationship Id="rId7" Type="http://schemas.openxmlformats.org/officeDocument/2006/relationships/image" Target="../media/image8.svg"/><Relationship Id="rId12" Type="http://schemas.openxmlformats.org/officeDocument/2006/relationships/image" Target="../media/image71.png"/><Relationship Id="rId17" Type="http://schemas.openxmlformats.org/officeDocument/2006/relationships/image" Target="../media/image111.png"/><Relationship Id="rId2" Type="http://schemas.openxmlformats.org/officeDocument/2006/relationships/notesSlide" Target="../notesSlides/notesSlide47.xml"/><Relationship Id="rId16" Type="http://schemas.openxmlformats.org/officeDocument/2006/relationships/image" Target="../media/image110.svg"/><Relationship Id="rId20" Type="http://schemas.openxmlformats.org/officeDocument/2006/relationships/image" Target="../media/image114.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6.svg"/><Relationship Id="rId5" Type="http://schemas.openxmlformats.org/officeDocument/2006/relationships/image" Target="../media/image104.png"/><Relationship Id="rId15" Type="http://schemas.openxmlformats.org/officeDocument/2006/relationships/image" Target="../media/image109.pn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05.png"/><Relationship Id="rId19" Type="http://schemas.openxmlformats.org/officeDocument/2006/relationships/image" Target="../media/image113.png"/><Relationship Id="rId4" Type="http://schemas.openxmlformats.org/officeDocument/2006/relationships/image" Target="../media/image31.svg"/><Relationship Id="rId9" Type="http://schemas.openxmlformats.org/officeDocument/2006/relationships/image" Target="../media/image66.png"/><Relationship Id="rId14" Type="http://schemas.openxmlformats.org/officeDocument/2006/relationships/image" Target="../media/image108.svg"/><Relationship Id="rId22" Type="http://schemas.openxmlformats.org/officeDocument/2006/relationships/image" Target="../media/image116.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1.sv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09.png"/><Relationship Id="rId18" Type="http://schemas.openxmlformats.org/officeDocument/2006/relationships/image" Target="../media/image112.svg"/><Relationship Id="rId3" Type="http://schemas.openxmlformats.org/officeDocument/2006/relationships/image" Target="../media/image30.png"/><Relationship Id="rId7" Type="http://schemas.openxmlformats.org/officeDocument/2006/relationships/image" Target="../media/image8.svg"/><Relationship Id="rId12" Type="http://schemas.openxmlformats.org/officeDocument/2006/relationships/image" Target="../media/image71.png"/><Relationship Id="rId17" Type="http://schemas.openxmlformats.org/officeDocument/2006/relationships/image" Target="../media/image111.png"/><Relationship Id="rId2" Type="http://schemas.openxmlformats.org/officeDocument/2006/relationships/notesSlide" Target="../notesSlides/notesSlide49.xml"/><Relationship Id="rId16" Type="http://schemas.openxmlformats.org/officeDocument/2006/relationships/image" Target="../media/image67.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6.svg"/><Relationship Id="rId5" Type="http://schemas.openxmlformats.org/officeDocument/2006/relationships/image" Target="../media/image104.png"/><Relationship Id="rId15" Type="http://schemas.openxmlformats.org/officeDocument/2006/relationships/image" Target="../media/image54.png"/><Relationship Id="rId10" Type="http://schemas.openxmlformats.org/officeDocument/2006/relationships/image" Target="../media/image105.png"/><Relationship Id="rId19" Type="http://schemas.openxmlformats.org/officeDocument/2006/relationships/image" Target="../media/image118.png"/><Relationship Id="rId4" Type="http://schemas.openxmlformats.org/officeDocument/2006/relationships/image" Target="../media/image31.svg"/><Relationship Id="rId9" Type="http://schemas.openxmlformats.org/officeDocument/2006/relationships/image" Target="../media/image66.png"/><Relationship Id="rId14" Type="http://schemas.openxmlformats.org/officeDocument/2006/relationships/image" Target="../media/image117.sv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3.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hyperlink" Target="https://nam06.safelinks.protection.outlook.com/?url=https%3A%2F%2Fcustomers.microsoft.com%2Fen-us%2Fstory%2F746966-geico-insurance-azure&amp;data=04%7C01%7Cbobward%40microsoft.com%7C485361eaf05d4af3bd1408d9b5bd7b58%7C72f988bf86f141af91ab2d7cd011db47%7C1%7C0%7C637740647689469614%7CUnknown%7CTWFpbGZsb3d8eyJWIjoiMC4wLjAwMDAiLCJQIjoiV2luMzIiLCJBTiI6Ik1haWwiLCJXVCI6Mn0%3D%7C3000&amp;sdata=s1A0X3xbVqMnFzftaXV38Wv2ytZ2xZcCDxnuzcDbHP0%3D&amp;reserved=0" TargetMode="External"/><Relationship Id="rId7" Type="http://schemas.openxmlformats.org/officeDocument/2006/relationships/image" Target="../media/image12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hyperlink" Target="https://nam06.safelinks.protection.outlook.com/?url=https%3A%2F%2Fcustomers.microsoft.com%2Fen-us%2Fstory%2F724156-hr-block-professional-services-azure-sql-server&amp;data=04%7C01%7Cbobward%40microsoft.com%7C485361eaf05d4af3bd1408d9b5bd7b58%7C72f988bf86f141af91ab2d7cd011db47%7C1%7C0%7C637740647689489599%7CUnknown%7CTWFpbGZsb3d8eyJWIjoiMC4wLjAwMDAiLCJQIjoiV2luMzIiLCJBTiI6Ik1haWwiLCJXVCI6Mn0%3D%7C3000&amp;sdata=PHRcZZ42JP6eo8mXMiOaa2U6HdZXwRpAWRaPX5E8ezE%3D&amp;reserved=0" TargetMode="External"/><Relationship Id="rId4" Type="http://schemas.openxmlformats.org/officeDocument/2006/relationships/hyperlink" Target="https://nam06.safelinks.protection.outlook.com/?url=https%3A%2F%2Fcustomers.microsoft.com%2Fen-us%2Fstory%2Fintershop-partner-professional-services-azure-sql-database&amp;data=04%7C01%7Cbobward%40microsoft.com%7C485361eaf05d4af3bd1408d9b5bd7b58%7C72f988bf86f141af91ab2d7cd011db47%7C1%7C0%7C637740647689479604%7CUnknown%7CTWFpbGZsb3d8eyJWIjoiMC4wLjAwMDAiLCJQIjoiV2luMzIiLCJBTiI6Ik1haWwiLCJXVCI6Mn0%3D%7C3000&amp;sdata=2ze%2FkH6Nr7MCmn4dCZ4R7yvmc3sbW%2BXX7E8hNWwDeQY%3D&amp;reserved=0"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azure.microsoft.com/en-us/services/monitor/" TargetMode="External"/><Relationship Id="rId3" Type="http://schemas.openxmlformats.org/officeDocument/2006/relationships/image" Target="../media/image122.png"/><Relationship Id="rId7" Type="http://schemas.openxmlformats.org/officeDocument/2006/relationships/hyperlink" Target="https://azure.microsoft.com/en-us/services/log-analytics/" TargetMode="External"/><Relationship Id="rId2" Type="http://schemas.openxmlformats.org/officeDocument/2006/relationships/notesSlide" Target="../notesSlides/notesSlide52.xml"/><Relationship Id="rId1" Type="http://schemas.openxmlformats.org/officeDocument/2006/relationships/slideLayout" Target="../slideLayouts/slideLayout18.xml"/><Relationship Id="rId6" Type="http://schemas.openxmlformats.org/officeDocument/2006/relationships/hyperlink" Target="https://azure.microsoft.com/en-us/services/application-insights/" TargetMode="External"/><Relationship Id="rId5" Type="http://schemas.openxmlformats.org/officeDocument/2006/relationships/hyperlink" Target="https://azure.microsoft.com/en-us/pricing/hybrid-benefit/" TargetMode="External"/><Relationship Id="rId4" Type="http://schemas.openxmlformats.org/officeDocument/2006/relationships/hyperlink" Target="https://customers.microsoft.com/en-us/story/allscripts-partner-professional-services-azure" TargetMode="External"/><Relationship Id="rId9" Type="http://schemas.openxmlformats.org/officeDocument/2006/relationships/hyperlink" Target="https://azure.microsoft.com/en-us/services/security-center/" TargetMode="External"/></Relationships>
</file>

<file path=ppt/slides/_rels/slide55.xml.rels><?xml version="1.0" encoding="UTF-8" standalone="yes"?>
<Relationships xmlns="http://schemas.openxmlformats.org/package/2006/relationships"><Relationship Id="rId3" Type="http://schemas.microsoft.com/office/2018/10/relationships/comments" Target="../comments/modernComment_7BBF5B84_7A0F096B.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https://docs.microsoft.com/en-us/azure/purview/register-scan-on-premises-sql-server"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23.svg"/><Relationship Id="rId4" Type="http://schemas.openxmlformats.org/officeDocument/2006/relationships/image" Target="../media/image89.pn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0.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1.svg"/><Relationship Id="rId9" Type="http://schemas.microsoft.com/office/2007/relationships/diagramDrawing" Target="../diagrams/drawing2.xml"/></Relationships>
</file>

<file path=ppt/slides/_rels/slide6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7.svg"/><Relationship Id="rId11" Type="http://schemas.openxmlformats.org/officeDocument/2006/relationships/image" Target="../media/image31.svg"/><Relationship Id="rId5" Type="http://schemas.openxmlformats.org/officeDocument/2006/relationships/image" Target="../media/image126.png"/><Relationship Id="rId10" Type="http://schemas.openxmlformats.org/officeDocument/2006/relationships/image" Target="../media/image30.png"/><Relationship Id="rId4" Type="http://schemas.openxmlformats.org/officeDocument/2006/relationships/image" Target="../media/image125.svg"/><Relationship Id="rId9" Type="http://schemas.openxmlformats.org/officeDocument/2006/relationships/image" Target="../media/image130.svg"/></Relationships>
</file>

<file path=ppt/slides/_rels/slide61.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diagramData" Target="../diagrams/data11.xml"/><Relationship Id="rId18" Type="http://schemas.openxmlformats.org/officeDocument/2006/relationships/image" Target="../media/image139.png"/><Relationship Id="rId3" Type="http://schemas.openxmlformats.org/officeDocument/2006/relationships/hyperlink" Target="https://docs.microsoft.com/en-us/azure/virtual-machines/premium-storage-performance#throttling" TargetMode="External"/><Relationship Id="rId7" Type="http://schemas.openxmlformats.org/officeDocument/2006/relationships/image" Target="../media/image134.svg"/><Relationship Id="rId12" Type="http://schemas.openxmlformats.org/officeDocument/2006/relationships/hyperlink" Target="https://docs.microsoft.com/en-us/azure/azure-sql/virtual-machines/windows/performance-guidelines-best-practices-checklist#storage" TargetMode="External"/><Relationship Id="rId17" Type="http://schemas.microsoft.com/office/2007/relationships/diagramDrawing" Target="../diagrams/drawing11.xml"/><Relationship Id="rId2" Type="http://schemas.openxmlformats.org/officeDocument/2006/relationships/notesSlide" Target="../notesSlides/notesSlide59.xml"/><Relationship Id="rId16" Type="http://schemas.openxmlformats.org/officeDocument/2006/relationships/diagramColors" Target="../diagrams/colors11.xml"/><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5" Type="http://schemas.openxmlformats.org/officeDocument/2006/relationships/diagramQuickStyle" Target="../diagrams/quickStyle11.xml"/><Relationship Id="rId10" Type="http://schemas.openxmlformats.org/officeDocument/2006/relationships/image" Target="../media/image137.png"/><Relationship Id="rId19" Type="http://schemas.openxmlformats.org/officeDocument/2006/relationships/image" Target="../media/image140.svg"/><Relationship Id="rId4" Type="http://schemas.openxmlformats.org/officeDocument/2006/relationships/image" Target="../media/image131.png"/><Relationship Id="rId9" Type="http://schemas.openxmlformats.org/officeDocument/2006/relationships/image" Target="../media/image136.svg"/><Relationship Id="rId14" Type="http://schemas.openxmlformats.org/officeDocument/2006/relationships/diagramLayout" Target="../diagrams/layout11.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42.svg"/><Relationship Id="rId4" Type="http://schemas.openxmlformats.org/officeDocument/2006/relationships/image" Target="../media/image141.png"/></Relationships>
</file>

<file path=ppt/slides/_rels/slide6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04.png"/><Relationship Id="rId4" Type="http://schemas.openxmlformats.org/officeDocument/2006/relationships/image" Target="../media/image144.sv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8" Type="http://schemas.openxmlformats.org/officeDocument/2006/relationships/diagramColors" Target="../diagrams/colors13.xml"/><Relationship Id="rId3" Type="http://schemas.openxmlformats.org/officeDocument/2006/relationships/hyperlink" Target="https://docs.microsoft.com/en-us/azure/azure-sql/migration-guides/virtual-machines/sql-server-failover-cluster-instance-to-sql-on-azure-vm" TargetMode="External"/><Relationship Id="rId7" Type="http://schemas.openxmlformats.org/officeDocument/2006/relationships/diagramQuickStyle" Target="../diagrams/quickStyle13.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Layout" Target="../diagrams/layout13.xml"/><Relationship Id="rId5" Type="http://schemas.openxmlformats.org/officeDocument/2006/relationships/diagramData" Target="../diagrams/data13.xml"/><Relationship Id="rId4" Type="http://schemas.openxmlformats.org/officeDocument/2006/relationships/image" Target="../media/image146.png"/><Relationship Id="rId9" Type="http://schemas.microsoft.com/office/2007/relationships/diagramDrawing" Target="../diagrams/drawing13.xml"/></Relationships>
</file>

<file path=ppt/slides/_rels/slide6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hyperlink" Target="https://docs.microsoft.com/en-us/azure/azure-sql/migration-guides/virtual-machines/sql-server-availability-group-to-sql-on-azure-vm"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50.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52.emf"/></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microsoft.com/office/2018/10/relationships/comments" Target="../comments/modernComment_7BBF5C47_124BA037.xm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5.gi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2.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0.png"/><Relationship Id="rId3" Type="http://schemas.openxmlformats.org/officeDocument/2006/relationships/image" Target="../media/image94.png"/><Relationship Id="rId7" Type="http://schemas.openxmlformats.org/officeDocument/2006/relationships/image" Target="../media/image19.png"/><Relationship Id="rId12" Type="http://schemas.openxmlformats.org/officeDocument/2006/relationships/image" Target="../media/image99.svg"/><Relationship Id="rId2" Type="http://schemas.openxmlformats.org/officeDocument/2006/relationships/notesSlide" Target="../notesSlides/notesSlide80.xml"/><Relationship Id="rId16" Type="http://schemas.openxmlformats.org/officeDocument/2006/relationships/image" Target="../media/image156.svg"/><Relationship Id="rId1" Type="http://schemas.openxmlformats.org/officeDocument/2006/relationships/slideLayout" Target="../slideLayouts/slideLayout2.xml"/><Relationship Id="rId6" Type="http://schemas.openxmlformats.org/officeDocument/2006/relationships/image" Target="../media/image96.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5.png"/><Relationship Id="rId10" Type="http://schemas.openxmlformats.org/officeDocument/2006/relationships/image" Target="../media/image98.svg"/><Relationship Id="rId4" Type="http://schemas.openxmlformats.org/officeDocument/2006/relationships/image" Target="../media/image95.svg"/><Relationship Id="rId9" Type="http://schemas.openxmlformats.org/officeDocument/2006/relationships/image" Target="../media/image21.png"/><Relationship Id="rId14" Type="http://schemas.openxmlformats.org/officeDocument/2006/relationships/image" Target="../media/image101.sv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1.png"/><Relationship Id="rId3" Type="http://schemas.openxmlformats.org/officeDocument/2006/relationships/image" Target="../media/image30.png"/><Relationship Id="rId7" Type="http://schemas.openxmlformats.org/officeDocument/2006/relationships/image" Target="../media/image66.png"/><Relationship Id="rId12" Type="http://schemas.openxmlformats.org/officeDocument/2006/relationships/image" Target="../media/image117.svg"/><Relationship Id="rId2" Type="http://schemas.openxmlformats.org/officeDocument/2006/relationships/notesSlide" Target="../notesSlides/notesSlide82.xml"/><Relationship Id="rId16" Type="http://schemas.openxmlformats.org/officeDocument/2006/relationships/image" Target="../media/image10.sv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9.png"/><Relationship Id="rId5" Type="http://schemas.openxmlformats.org/officeDocument/2006/relationships/image" Target="../media/image104.png"/><Relationship Id="rId15" Type="http://schemas.openxmlformats.org/officeDocument/2006/relationships/image" Target="../media/image9.png"/><Relationship Id="rId10" Type="http://schemas.openxmlformats.org/officeDocument/2006/relationships/image" Target="../media/image71.png"/><Relationship Id="rId4" Type="http://schemas.openxmlformats.org/officeDocument/2006/relationships/image" Target="../media/image31.svg"/><Relationship Id="rId9" Type="http://schemas.openxmlformats.org/officeDocument/2006/relationships/image" Target="../media/image106.svg"/><Relationship Id="rId14" Type="http://schemas.openxmlformats.org/officeDocument/2006/relationships/image" Target="../media/image112.svg"/></Relationships>
</file>

<file path=ppt/slides/_rels/slide85.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54.png"/><Relationship Id="rId18" Type="http://schemas.openxmlformats.org/officeDocument/2006/relationships/hyperlink" Target="http://www.fordesigner.com/maps/3481-0.htm" TargetMode="External"/><Relationship Id="rId3" Type="http://schemas.openxmlformats.org/officeDocument/2006/relationships/image" Target="../media/image30.png"/><Relationship Id="rId7" Type="http://schemas.openxmlformats.org/officeDocument/2006/relationships/image" Target="../media/image66.png"/><Relationship Id="rId12" Type="http://schemas.openxmlformats.org/officeDocument/2006/relationships/image" Target="../media/image117.svg"/><Relationship Id="rId17" Type="http://schemas.openxmlformats.org/officeDocument/2006/relationships/image" Target="../media/image86.png"/><Relationship Id="rId2" Type="http://schemas.openxmlformats.org/officeDocument/2006/relationships/notesSlide" Target="../notesSlides/notesSlide83.xml"/><Relationship Id="rId16" Type="http://schemas.openxmlformats.org/officeDocument/2006/relationships/image" Target="../media/image112.svg"/><Relationship Id="rId20" Type="http://schemas.openxmlformats.org/officeDocument/2006/relationships/image" Target="../media/image10.sv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9.png"/><Relationship Id="rId5" Type="http://schemas.openxmlformats.org/officeDocument/2006/relationships/image" Target="../media/image104.png"/><Relationship Id="rId15" Type="http://schemas.openxmlformats.org/officeDocument/2006/relationships/image" Target="../media/image111.png"/><Relationship Id="rId10" Type="http://schemas.openxmlformats.org/officeDocument/2006/relationships/image" Target="../media/image71.png"/><Relationship Id="rId19" Type="http://schemas.openxmlformats.org/officeDocument/2006/relationships/image" Target="../media/image9.png"/><Relationship Id="rId4" Type="http://schemas.openxmlformats.org/officeDocument/2006/relationships/image" Target="../media/image31.svg"/><Relationship Id="rId9" Type="http://schemas.openxmlformats.org/officeDocument/2006/relationships/image" Target="../media/image106.svg"/><Relationship Id="rId14" Type="http://schemas.openxmlformats.org/officeDocument/2006/relationships/image" Target="../media/image67.svg"/></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8" Type="http://schemas.openxmlformats.org/officeDocument/2006/relationships/image" Target="../media/image160.jpeg"/><Relationship Id="rId3" Type="http://schemas.openxmlformats.org/officeDocument/2006/relationships/hyperlink" Target="https://customers.microsoft.com/en-us/story/1414468919589989193-city-national-rochdale-banking-and-capital-markets-azure" TargetMode="External"/><Relationship Id="rId7" Type="http://schemas.openxmlformats.org/officeDocument/2006/relationships/image" Target="../media/image159.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158.jpeg"/><Relationship Id="rId5" Type="http://schemas.openxmlformats.org/officeDocument/2006/relationships/hyperlink" Target="https://customers.microsoft.com/en-us/story/860509-aia-singapore-drives-performance-enhancements-after-moving-java-applications-to-azure" TargetMode="External"/><Relationship Id="rId4" Type="http://schemas.openxmlformats.org/officeDocument/2006/relationships/hyperlink" Target="https://customers.microsoft.com/en-us/story/komatsu-australia-manufacturing-azure"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customers.microsoft.com/en-us/story/862730-mcs-health-provider-azure" TargetMode="External"/><Relationship Id="rId2" Type="http://schemas.openxmlformats.org/officeDocument/2006/relationships/notesSlide" Target="../notesSlides/notesSlide88.xml"/><Relationship Id="rId1" Type="http://schemas.openxmlformats.org/officeDocument/2006/relationships/slideLayout" Target="../slideLayouts/slideLayout10.xml"/><Relationship Id="rId5" Type="http://schemas.openxmlformats.org/officeDocument/2006/relationships/image" Target="../media/image162.png"/><Relationship Id="rId4" Type="http://schemas.openxmlformats.org/officeDocument/2006/relationships/image" Target="../media/image161.jpe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openxmlformats.org/officeDocument/2006/relationships/hyperlink" Target="https://aka.ms/azuretsqldiff" TargetMode="Externa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93.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63.png"/><Relationship Id="rId7" Type="http://schemas.openxmlformats.org/officeDocument/2006/relationships/image" Target="../media/image124.png"/><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image" Target="../media/image166.svg"/><Relationship Id="rId5" Type="http://schemas.openxmlformats.org/officeDocument/2006/relationships/image" Target="../media/image165.png"/><Relationship Id="rId10" Type="http://schemas.openxmlformats.org/officeDocument/2006/relationships/image" Target="../media/image168.svg"/><Relationship Id="rId4" Type="http://schemas.openxmlformats.org/officeDocument/2006/relationships/image" Target="../media/image164.svg"/><Relationship Id="rId9" Type="http://schemas.openxmlformats.org/officeDocument/2006/relationships/image" Target="../media/image167.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78483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dirty="0">
                <a:gradFill>
                  <a:gsLst>
                    <a:gs pos="2917">
                      <a:prstClr val="white"/>
                    </a:gs>
                    <a:gs pos="30000">
                      <a:prstClr val="white"/>
                    </a:gs>
                  </a:gsLst>
                  <a:lin ang="5400000" scaled="0"/>
                </a:gradFill>
                <a:latin typeface="Segoe UI"/>
              </a:rPr>
              <a:t>#sqlserver</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accent2"/>
                </a:solidFill>
                <a:effectLst/>
                <a:uLnTx/>
                <a:uFillTx/>
                <a:latin typeface="Segoe UI Semibold"/>
                <a:ea typeface="+mn-ea"/>
                <a:cs typeface="Segoe UI" panose="020B0502040204020203" pitchFamily="34" charset="0"/>
              </a:rPr>
              <a:t>Migrate </a:t>
            </a:r>
            <a:r>
              <a:rPr lang="en-US" dirty="0">
                <a:solidFill>
                  <a:schemeClr val="accent2"/>
                </a:solidFill>
                <a:latin typeface="Segoe UI Semibold"/>
              </a:rPr>
              <a:t>SQL Server to Azure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accent6"/>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584200" y="3985753"/>
            <a:ext cx="7153031" cy="1461939"/>
          </a:xfrm>
        </p:spPr>
        <p:txBody>
          <a:bodyPr/>
          <a:lstStyle/>
          <a:p>
            <a:pPr marL="457200" lvl="0" indent="-457200">
              <a:spcAft>
                <a:spcPts val="600"/>
              </a:spcAft>
              <a:defRPr/>
            </a:pPr>
            <a:r>
              <a:rPr lang="en-US" sz="2000" dirty="0">
                <a:solidFill>
                  <a:schemeClr val="tx2"/>
                </a:solidFill>
              </a:rPr>
              <a:t>Bob Ward</a:t>
            </a:r>
          </a:p>
          <a:p>
            <a:pPr marL="457200" lvl="0" indent="-457200">
              <a:spcAft>
                <a:spcPts val="600"/>
              </a:spcAft>
              <a:defRPr/>
            </a:pPr>
            <a:r>
              <a:rPr lang="en-US" dirty="0">
                <a:solidFill>
                  <a:schemeClr val="tx2"/>
                </a:solidFill>
              </a:rPr>
              <a:t>Anna Hoffman</a:t>
            </a:r>
          </a:p>
          <a:p>
            <a:pPr marL="457200" lvl="0" indent="-457200">
              <a:spcAft>
                <a:spcPts val="600"/>
              </a:spcAft>
              <a:defRPr/>
            </a:pPr>
            <a:r>
              <a:rPr lang="en-US" sz="2000" dirty="0">
                <a:solidFill>
                  <a:schemeClr val="tx2"/>
                </a:solidFill>
              </a:rPr>
              <a:t>Buck Woody</a:t>
            </a:r>
          </a:p>
          <a:p>
            <a:pPr marL="457200" lvl="0" indent="-457200">
              <a:spcAft>
                <a:spcPts val="600"/>
              </a:spcAft>
              <a:defRPr/>
            </a:pPr>
            <a:r>
              <a:rPr lang="en-US" dirty="0">
                <a:solidFill>
                  <a:schemeClr val="tx2"/>
                </a:solidFill>
              </a:rPr>
              <a:t>Bradley Ball</a:t>
            </a:r>
            <a:endParaRPr lang="en-US" sz="2000" dirty="0">
              <a:solidFill>
                <a:schemeClr val="tx2"/>
              </a:solidFill>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530304" y="2329119"/>
            <a:ext cx="2813144" cy="2807886"/>
          </a:xfrm>
          <a:prstGeom prst="rect">
            <a:avLst/>
          </a:prstGeom>
        </p:spPr>
      </p:pic>
      <p:sp>
        <p:nvSpPr>
          <p:cNvPr id="9" name="Rectangle 8">
            <a:extLst>
              <a:ext uri="{FF2B5EF4-FFF2-40B4-BE49-F238E27FC236}">
                <a16:creationId xmlns:a16="http://schemas.microsoft.com/office/drawing/2014/main" id="{2F8C39BE-F284-4851-B910-819BCE2BAB38}"/>
              </a:ext>
            </a:extLst>
          </p:cNvPr>
          <p:cNvSpPr/>
          <p:nvPr/>
        </p:nvSpPr>
        <p:spPr>
          <a:xfrm>
            <a:off x="5366702" y="2273212"/>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0FA3F19-0C13-4FF3-AE8D-8053ACA6B470}"/>
              </a:ext>
            </a:extLst>
          </p:cNvPr>
          <p:cNvSpPr/>
          <p:nvPr/>
        </p:nvSpPr>
        <p:spPr bwMode="auto">
          <a:xfrm>
            <a:off x="348009" y="1603818"/>
            <a:ext cx="3826146" cy="3562910"/>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p:txBody>
          <a:bodyPr/>
          <a:lstStyle/>
          <a:p>
            <a:r>
              <a:rPr lang="en-US" dirty="0">
                <a:solidFill>
                  <a:schemeClr val="tx1"/>
                </a:solidFill>
              </a:rPr>
              <a:t>   zure SQL</a:t>
            </a:r>
          </a:p>
        </p:txBody>
      </p:sp>
      <p:sp>
        <p:nvSpPr>
          <p:cNvPr id="37" name="Rectangle 36">
            <a:extLst>
              <a:ext uri="{FF2B5EF4-FFF2-40B4-BE49-F238E27FC236}">
                <a16:creationId xmlns:a16="http://schemas.microsoft.com/office/drawing/2014/main" id="{E6C7CC21-B68F-48B6-80D4-A6A7D9F2F34C}"/>
              </a:ext>
            </a:extLst>
          </p:cNvPr>
          <p:cNvSpPr/>
          <p:nvPr/>
        </p:nvSpPr>
        <p:spPr>
          <a:xfrm>
            <a:off x="980074" y="2897901"/>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514307" y="3517333"/>
            <a:ext cx="3503674" cy="584775"/>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Best for lift and shift and/or workloads requiring OS-level access</a:t>
            </a:r>
            <a:endParaRPr kumimoji="0" lang="en-US" sz="1600" b="0" i="0" u="none" strike="noStrike" kern="0" cap="none" spc="0" normalizeH="0" baseline="0" noProof="0" dirty="0">
              <a:ln>
                <a:noFill/>
              </a:ln>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634702" y="4658178"/>
            <a:ext cx="3383280"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Infrastructure-as-a-Service</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9397582"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1"/>
                </a:solidFill>
                <a:effectLst/>
                <a:uLnTx/>
                <a:uFillTx/>
                <a:latin typeface="Segoe UI Semibold"/>
                <a:ea typeface="+mn-ea"/>
                <a:cs typeface="Segoe UI" pitchFamily="34" charset="0"/>
              </a:rPr>
              <a:t>The family of SQL cloud databases</a:t>
            </a:r>
          </a:p>
        </p:txBody>
      </p:sp>
      <p:pic>
        <p:nvPicPr>
          <p:cNvPr id="4" name="Graphic 3">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86846" y="1886901"/>
            <a:ext cx="845716" cy="845716"/>
          </a:xfrm>
          <a:prstGeom prst="rect">
            <a:avLst/>
          </a:prstGeom>
        </p:spPr>
      </p:pic>
      <p:sp>
        <p:nvSpPr>
          <p:cNvPr id="34" name="Rectangle 33">
            <a:extLst>
              <a:ext uri="{FF2B5EF4-FFF2-40B4-BE49-F238E27FC236}">
                <a16:creationId xmlns:a16="http://schemas.microsoft.com/office/drawing/2014/main" id="{DBE09068-1C5D-43CD-90BA-B08F8556FFE0}"/>
              </a:ext>
            </a:extLst>
          </p:cNvPr>
          <p:cNvSpPr/>
          <p:nvPr/>
        </p:nvSpPr>
        <p:spPr>
          <a:xfrm>
            <a:off x="8286314" y="2897901"/>
            <a:ext cx="2853557"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 with Hyperscale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286314" y="3352980"/>
            <a:ext cx="3084309" cy="1077218"/>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Best for supporting modern cloud apps with </a:t>
            </a:r>
            <a:r>
              <a:rPr kumimoji="0" lang="en-US" sz="16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Pre-provisioned or serverless compute and Hyperscale storage </a:t>
            </a:r>
            <a:endParaRPr kumimoji="0" lang="en-US" sz="1600" b="0" i="0" u="none" strike="sng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47" name="Graphic 46">
            <a:extLst>
              <a:ext uri="{FF2B5EF4-FFF2-40B4-BE49-F238E27FC236}">
                <a16:creationId xmlns:a16="http://schemas.microsoft.com/office/drawing/2014/main" id="{F123A4A5-E267-425E-AEBA-BC8DBE079DF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59456" y="1886901"/>
            <a:ext cx="844576" cy="844576"/>
          </a:xfrm>
          <a:prstGeom prst="rect">
            <a:avLst/>
          </a:prstGeom>
        </p:spPr>
      </p:pic>
      <p:sp>
        <p:nvSpPr>
          <p:cNvPr id="16" name="Rectangle 15">
            <a:extLst>
              <a:ext uri="{FF2B5EF4-FFF2-40B4-BE49-F238E27FC236}">
                <a16:creationId xmlns:a16="http://schemas.microsoft.com/office/drawing/2014/main" id="{B1EC080E-2F89-4608-9152-878A553272F7}"/>
              </a:ext>
            </a:extLst>
          </p:cNvPr>
          <p:cNvSpPr/>
          <p:nvPr/>
        </p:nvSpPr>
        <p:spPr>
          <a:xfrm>
            <a:off x="4338806" y="2897901"/>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4404907" y="3424794"/>
            <a:ext cx="3197372"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Best for modernizing existing apps and </a:t>
            </a:r>
            <a:r>
              <a:rPr kumimoji="0" lang="en-US" sz="16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high compatibility with SQL Server</a:t>
            </a:r>
            <a:endParaRPr kumimoji="0" lang="en-US" sz="1600" b="0" i="0" u="none" strike="sng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4331026" y="4658178"/>
            <a:ext cx="7101161"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Platform-as-a-Service </a:t>
            </a:r>
          </a:p>
        </p:txBody>
      </p:sp>
      <p:pic>
        <p:nvPicPr>
          <p:cNvPr id="20" name="Graphic 19">
            <a:extLst>
              <a:ext uri="{FF2B5EF4-FFF2-40B4-BE49-F238E27FC236}">
                <a16:creationId xmlns:a16="http://schemas.microsoft.com/office/drawing/2014/main" id="{75D1114F-29C2-4DBA-91E1-4614104C1F0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80119" y="1932677"/>
            <a:ext cx="808698" cy="808698"/>
          </a:xfrm>
          <a:prstGeom prst="rect">
            <a:avLst/>
          </a:prstGeom>
        </p:spPr>
      </p:pic>
      <p:cxnSp>
        <p:nvCxnSpPr>
          <p:cNvPr id="19" name="Straight Arrow Connector 18">
            <a:extLst>
              <a:ext uri="{FF2B5EF4-FFF2-40B4-BE49-F238E27FC236}">
                <a16:creationId xmlns:a16="http://schemas.microsoft.com/office/drawing/2014/main" id="{284BB2AE-FF3E-4F6A-808D-D10BE6F9455B}"/>
              </a:ext>
            </a:extLst>
          </p:cNvPr>
          <p:cNvCxnSpPr>
            <a:cxnSpLocks/>
          </p:cNvCxnSpPr>
          <p:nvPr/>
        </p:nvCxnSpPr>
        <p:spPr>
          <a:xfrm>
            <a:off x="2552700" y="5866497"/>
            <a:ext cx="6959600" cy="3175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22" name="Group 21">
            <a:extLst>
              <a:ext uri="{FF2B5EF4-FFF2-40B4-BE49-F238E27FC236}">
                <a16:creationId xmlns:a16="http://schemas.microsoft.com/office/drawing/2014/main" id="{704710B3-28D6-4982-A8AD-D700D1632F61}"/>
              </a:ext>
            </a:extLst>
          </p:cNvPr>
          <p:cNvGrpSpPr>
            <a:grpSpLocks noChangeAspect="1"/>
          </p:cNvGrpSpPr>
          <p:nvPr/>
        </p:nvGrpSpPr>
        <p:grpSpPr>
          <a:xfrm>
            <a:off x="1693495" y="5446873"/>
            <a:ext cx="731520" cy="731520"/>
            <a:chOff x="1636345" y="5708126"/>
            <a:chExt cx="1230165" cy="1230165"/>
          </a:xfrm>
        </p:grpSpPr>
        <p:sp>
          <p:nvSpPr>
            <p:cNvPr id="23" name="Oval 22">
              <a:extLst>
                <a:ext uri="{FF2B5EF4-FFF2-40B4-BE49-F238E27FC236}">
                  <a16:creationId xmlns:a16="http://schemas.microsoft.com/office/drawing/2014/main" id="{006D6C32-63C2-415C-B2C1-77D4C8281FF2}"/>
                </a:ext>
              </a:extLst>
            </p:cNvPr>
            <p:cNvSpPr/>
            <p:nvPr/>
          </p:nvSpPr>
          <p:spPr bwMode="auto">
            <a:xfrm>
              <a:off x="1636345"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 name="Group 23">
              <a:extLst>
                <a:ext uri="{FF2B5EF4-FFF2-40B4-BE49-F238E27FC236}">
                  <a16:creationId xmlns:a16="http://schemas.microsoft.com/office/drawing/2014/main" id="{3916DB60-03A4-48A2-9F56-238FD373218D}"/>
                </a:ext>
              </a:extLst>
            </p:cNvPr>
            <p:cNvGrpSpPr/>
            <p:nvPr/>
          </p:nvGrpSpPr>
          <p:grpSpPr>
            <a:xfrm>
              <a:off x="2003341" y="6030259"/>
              <a:ext cx="578917" cy="585899"/>
              <a:chOff x="1902289" y="1698441"/>
              <a:chExt cx="578998" cy="585981"/>
            </a:xfrm>
          </p:grpSpPr>
          <p:grpSp>
            <p:nvGrpSpPr>
              <p:cNvPr id="25" name="Group 57" descr="SQL storage">
                <a:extLst>
                  <a:ext uri="{FF2B5EF4-FFF2-40B4-BE49-F238E27FC236}">
                    <a16:creationId xmlns:a16="http://schemas.microsoft.com/office/drawing/2014/main" id="{DEB8409F-A902-498A-9521-42DFC5FA62C4}"/>
                  </a:ext>
                </a:extLst>
              </p:cNvPr>
              <p:cNvGrpSpPr>
                <a:grpSpLocks noChangeAspect="1"/>
              </p:cNvGrpSpPr>
              <p:nvPr/>
            </p:nvGrpSpPr>
            <p:grpSpPr bwMode="auto">
              <a:xfrm>
                <a:off x="1902289" y="1698441"/>
                <a:ext cx="391805" cy="519699"/>
                <a:chOff x="4014" y="1361"/>
                <a:chExt cx="193" cy="256"/>
              </a:xfrm>
            </p:grpSpPr>
            <p:sp>
              <p:nvSpPr>
                <p:cNvPr id="27" name="AutoShape 56">
                  <a:extLst>
                    <a:ext uri="{FF2B5EF4-FFF2-40B4-BE49-F238E27FC236}">
                      <a16:creationId xmlns:a16="http://schemas.microsoft.com/office/drawing/2014/main" id="{516F88E0-FE10-4845-B60F-0FE14C0002CC}"/>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58">
                  <a:extLst>
                    <a:ext uri="{FF2B5EF4-FFF2-40B4-BE49-F238E27FC236}">
                      <a16:creationId xmlns:a16="http://schemas.microsoft.com/office/drawing/2014/main" id="{E8769146-CB69-41EB-B5F3-18BE5C4E988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9" name="Freeform 59">
                  <a:extLst>
                    <a:ext uri="{FF2B5EF4-FFF2-40B4-BE49-F238E27FC236}">
                      <a16:creationId xmlns:a16="http://schemas.microsoft.com/office/drawing/2014/main" id="{4D1E2DDE-CADF-4EFB-929A-3E30A5078EC4}"/>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 name="Freeform 60">
                  <a:extLst>
                    <a:ext uri="{FF2B5EF4-FFF2-40B4-BE49-F238E27FC236}">
                      <a16:creationId xmlns:a16="http://schemas.microsoft.com/office/drawing/2014/main" id="{70B752FF-59B1-4D23-925F-36AD0A943B5A}"/>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1" name="Freeform 61">
                  <a:extLst>
                    <a:ext uri="{FF2B5EF4-FFF2-40B4-BE49-F238E27FC236}">
                      <a16:creationId xmlns:a16="http://schemas.microsoft.com/office/drawing/2014/main" id="{DFD549A4-6AB9-46CB-9933-4E958BC196D4}"/>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 name="Freeform 62">
                  <a:extLst>
                    <a:ext uri="{FF2B5EF4-FFF2-40B4-BE49-F238E27FC236}">
                      <a16:creationId xmlns:a16="http://schemas.microsoft.com/office/drawing/2014/main" id="{7F6961FF-C6D2-4073-912E-320A98304FED}"/>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3" name="Freeform 63">
                  <a:extLst>
                    <a:ext uri="{FF2B5EF4-FFF2-40B4-BE49-F238E27FC236}">
                      <a16:creationId xmlns:a16="http://schemas.microsoft.com/office/drawing/2014/main" id="{21665CFE-8880-447C-A645-E6DCD3DFEA8A}"/>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6" name="Freeform 146">
                <a:extLst>
                  <a:ext uri="{FF2B5EF4-FFF2-40B4-BE49-F238E27FC236}">
                    <a16:creationId xmlns:a16="http://schemas.microsoft.com/office/drawing/2014/main" id="{67241490-F369-41A4-8618-DCB397465207}"/>
                  </a:ext>
                </a:extLst>
              </p:cNvPr>
              <p:cNvSpPr>
                <a:spLocks noChangeAspect="1"/>
              </p:cNvSpPr>
              <p:nvPr/>
            </p:nvSpPr>
            <p:spPr bwMode="auto">
              <a:xfrm>
                <a:off x="2096543" y="2040760"/>
                <a:ext cx="384744" cy="2436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74" rtl="0" eaLnBrk="1" fontAlgn="base" latinLnBrk="0" hangingPunct="1">
                  <a:lnSpc>
                    <a:spcPct val="90000"/>
                  </a:lnSpc>
                  <a:spcBef>
                    <a:spcPct val="0"/>
                  </a:spcBef>
                  <a:spcAft>
                    <a:spcPct val="0"/>
                  </a:spcAft>
                  <a:buClrTx/>
                  <a:buSzTx/>
                  <a:buFontTx/>
                  <a:buNone/>
                  <a:tabLst/>
                  <a:defRPr/>
                </a:pPr>
                <a:endParaRPr kumimoji="0" lang="en-IN" sz="1730" b="1" i="0" u="none" strike="noStrike" kern="1200" cap="none" spc="0" normalizeH="0" baseline="0" noProof="0" dirty="0">
                  <a:ln>
                    <a:noFill/>
                  </a:ln>
                  <a:solidFill>
                    <a:srgbClr val="0078D7"/>
                  </a:solidFill>
                  <a:effectLst/>
                  <a:uLnTx/>
                  <a:uFillTx/>
                  <a:latin typeface="Segoe UI" panose="020B0502040204020203" pitchFamily="34" charset="0"/>
                  <a:ea typeface="Segoe UI" pitchFamily="34" charset="0"/>
                  <a:cs typeface="Segoe UI" panose="020B0502040204020203" pitchFamily="34" charset="0"/>
                </a:endParaRPr>
              </a:p>
            </p:txBody>
          </p:sp>
        </p:grpSp>
      </p:grpSp>
      <p:grpSp>
        <p:nvGrpSpPr>
          <p:cNvPr id="35" name="Group 34">
            <a:extLst>
              <a:ext uri="{FF2B5EF4-FFF2-40B4-BE49-F238E27FC236}">
                <a16:creationId xmlns:a16="http://schemas.microsoft.com/office/drawing/2014/main" id="{02ABA577-F4D8-4BC3-97FA-58EEF5C7CBAE}"/>
              </a:ext>
            </a:extLst>
          </p:cNvPr>
          <p:cNvGrpSpPr>
            <a:grpSpLocks noChangeAspect="1"/>
          </p:cNvGrpSpPr>
          <p:nvPr/>
        </p:nvGrpSpPr>
        <p:grpSpPr>
          <a:xfrm>
            <a:off x="5741727" y="5446873"/>
            <a:ext cx="731520" cy="731520"/>
            <a:chOff x="5684577" y="5708126"/>
            <a:chExt cx="1230165" cy="1230165"/>
          </a:xfrm>
        </p:grpSpPr>
        <p:sp>
          <p:nvSpPr>
            <p:cNvPr id="36" name="Oval 35">
              <a:extLst>
                <a:ext uri="{FF2B5EF4-FFF2-40B4-BE49-F238E27FC236}">
                  <a16:creationId xmlns:a16="http://schemas.microsoft.com/office/drawing/2014/main" id="{60A36F99-583C-4577-9B5B-FD2D19B9442C}"/>
                </a:ext>
              </a:extLst>
            </p:cNvPr>
            <p:cNvSpPr/>
            <p:nvPr/>
          </p:nvSpPr>
          <p:spPr bwMode="auto">
            <a:xfrm>
              <a:off x="5684577"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9949815-206B-43C4-B31F-EA9579C593C9}"/>
                </a:ext>
              </a:extLst>
            </p:cNvPr>
            <p:cNvSpPr/>
            <p:nvPr/>
          </p:nvSpPr>
          <p:spPr>
            <a:xfrm>
              <a:off x="5975913" y="6008937"/>
              <a:ext cx="598613" cy="628542"/>
            </a:xfrm>
            <a:custGeom>
              <a:avLst/>
              <a:gdLst>
                <a:gd name="connsiteX0" fmla="*/ 511835 w 598697"/>
                <a:gd name="connsiteY0" fmla="*/ 123712 h 628632"/>
                <a:gd name="connsiteX1" fmla="*/ 518292 w 598697"/>
                <a:gd name="connsiteY1" fmla="*/ 130228 h 628632"/>
                <a:gd name="connsiteX2" fmla="*/ 550550 w 598697"/>
                <a:gd name="connsiteY2" fmla="*/ 102010 h 628632"/>
                <a:gd name="connsiteX3" fmla="*/ 604310 w 598697"/>
                <a:gd name="connsiteY3" fmla="*/ 13020 h 628632"/>
                <a:gd name="connsiteX4" fmla="*/ 591410 w 598697"/>
                <a:gd name="connsiteY4" fmla="*/ 0 h 628632"/>
                <a:gd name="connsiteX5" fmla="*/ 505377 w 598697"/>
                <a:gd name="connsiteY5" fmla="*/ 56434 h 628632"/>
                <a:gd name="connsiteX6" fmla="*/ 479576 w 598697"/>
                <a:gd name="connsiteY6" fmla="*/ 91154 h 628632"/>
                <a:gd name="connsiteX7" fmla="*/ 486033 w 598697"/>
                <a:gd name="connsiteY7" fmla="*/ 97671 h 628632"/>
                <a:gd name="connsiteX8" fmla="*/ 316141 w 598697"/>
                <a:gd name="connsiteY8" fmla="*/ 273476 h 628632"/>
                <a:gd name="connsiteX9" fmla="*/ 281725 w 598697"/>
                <a:gd name="connsiteY9" fmla="*/ 236580 h 628632"/>
                <a:gd name="connsiteX10" fmla="*/ 243023 w 598697"/>
                <a:gd name="connsiteY10" fmla="*/ 277816 h 628632"/>
                <a:gd name="connsiteX11" fmla="*/ 225809 w 598697"/>
                <a:gd name="connsiteY11" fmla="*/ 334249 h 628632"/>
                <a:gd name="connsiteX12" fmla="*/ 172049 w 598697"/>
                <a:gd name="connsiteY12" fmla="*/ 353773 h 628632"/>
                <a:gd name="connsiteX13" fmla="*/ 0 w 598697"/>
                <a:gd name="connsiteY13" fmla="*/ 531755 h 628632"/>
                <a:gd name="connsiteX14" fmla="*/ 96775 w 598697"/>
                <a:gd name="connsiteY14" fmla="*/ 629427 h 628632"/>
                <a:gd name="connsiteX15" fmla="*/ 266681 w 598697"/>
                <a:gd name="connsiteY15" fmla="*/ 451458 h 628632"/>
                <a:gd name="connsiteX16" fmla="*/ 286026 w 598697"/>
                <a:gd name="connsiteY16" fmla="*/ 395010 h 628632"/>
                <a:gd name="connsiteX17" fmla="*/ 339785 w 598697"/>
                <a:gd name="connsiteY17" fmla="*/ 375488 h 628632"/>
                <a:gd name="connsiteX18" fmla="*/ 378501 w 598697"/>
                <a:gd name="connsiteY18" fmla="*/ 334249 h 628632"/>
                <a:gd name="connsiteX19" fmla="*/ 344085 w 598697"/>
                <a:gd name="connsiteY19" fmla="*/ 297353 h 628632"/>
                <a:gd name="connsiteX20" fmla="*/ 511835 w 598697"/>
                <a:gd name="connsiteY20" fmla="*/ 123712 h 6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8697" h="628632">
                  <a:moveTo>
                    <a:pt x="511835" y="123712"/>
                  </a:moveTo>
                  <a:lnTo>
                    <a:pt x="518292" y="130228"/>
                  </a:lnTo>
                  <a:lnTo>
                    <a:pt x="550550" y="102010"/>
                  </a:lnTo>
                  <a:lnTo>
                    <a:pt x="604310" y="13020"/>
                  </a:lnTo>
                  <a:lnTo>
                    <a:pt x="591410" y="0"/>
                  </a:lnTo>
                  <a:lnTo>
                    <a:pt x="505377" y="56434"/>
                  </a:lnTo>
                  <a:lnTo>
                    <a:pt x="479576" y="91154"/>
                  </a:lnTo>
                  <a:lnTo>
                    <a:pt x="486033" y="97671"/>
                  </a:lnTo>
                  <a:lnTo>
                    <a:pt x="316141" y="273476"/>
                  </a:lnTo>
                  <a:lnTo>
                    <a:pt x="281725" y="236580"/>
                  </a:lnTo>
                  <a:lnTo>
                    <a:pt x="243023" y="277816"/>
                  </a:lnTo>
                  <a:cubicBezTo>
                    <a:pt x="245167" y="297353"/>
                    <a:pt x="238723" y="319053"/>
                    <a:pt x="225809" y="334249"/>
                  </a:cubicBezTo>
                  <a:cubicBezTo>
                    <a:pt x="210766" y="349434"/>
                    <a:pt x="191407" y="355951"/>
                    <a:pt x="172049" y="353773"/>
                  </a:cubicBezTo>
                  <a:lnTo>
                    <a:pt x="0" y="531755"/>
                  </a:lnTo>
                  <a:lnTo>
                    <a:pt x="96775" y="629427"/>
                  </a:lnTo>
                  <a:lnTo>
                    <a:pt x="266681" y="451458"/>
                  </a:lnTo>
                  <a:cubicBezTo>
                    <a:pt x="264524" y="431921"/>
                    <a:pt x="270968" y="410208"/>
                    <a:pt x="286026" y="395010"/>
                  </a:cubicBezTo>
                  <a:cubicBezTo>
                    <a:pt x="301084" y="379827"/>
                    <a:pt x="320441" y="373310"/>
                    <a:pt x="339785" y="375488"/>
                  </a:cubicBezTo>
                  <a:lnTo>
                    <a:pt x="378501" y="334249"/>
                  </a:lnTo>
                  <a:lnTo>
                    <a:pt x="344085" y="297353"/>
                  </a:lnTo>
                  <a:lnTo>
                    <a:pt x="511835" y="123712"/>
                  </a:lnTo>
                  <a:close/>
                </a:path>
              </a:pathLst>
            </a:custGeom>
            <a:solidFill>
              <a:schemeClr val="accent2"/>
            </a:solidFill>
            <a:ln w="14773" cap="flat">
              <a:noFill/>
              <a:prstDash val="solid"/>
              <a:miter/>
            </a:ln>
          </p:spPr>
          <p:txBody>
            <a:bodyPr rtlCol="0" anchor="ct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0A585F4A-8E16-4BCD-800D-8D6FDB8C2337}"/>
              </a:ext>
            </a:extLst>
          </p:cNvPr>
          <p:cNvGrpSpPr>
            <a:grpSpLocks noChangeAspect="1"/>
          </p:cNvGrpSpPr>
          <p:nvPr/>
        </p:nvGrpSpPr>
        <p:grpSpPr>
          <a:xfrm>
            <a:off x="9597922" y="5446873"/>
            <a:ext cx="731520" cy="731520"/>
            <a:chOff x="9540772" y="5708126"/>
            <a:chExt cx="1230165" cy="1230165"/>
          </a:xfrm>
        </p:grpSpPr>
        <p:sp>
          <p:nvSpPr>
            <p:cNvPr id="43" name="Oval 42">
              <a:extLst>
                <a:ext uri="{FF2B5EF4-FFF2-40B4-BE49-F238E27FC236}">
                  <a16:creationId xmlns:a16="http://schemas.microsoft.com/office/drawing/2014/main" id="{4AA891E2-F5EF-485F-B7BB-B6709FD33F5C}"/>
                </a:ext>
              </a:extLst>
            </p:cNvPr>
            <p:cNvSpPr/>
            <p:nvPr/>
          </p:nvSpPr>
          <p:spPr bwMode="auto">
            <a:xfrm>
              <a:off x="9540772"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5" name="Group 44">
              <a:extLst>
                <a:ext uri="{FF2B5EF4-FFF2-40B4-BE49-F238E27FC236}">
                  <a16:creationId xmlns:a16="http://schemas.microsoft.com/office/drawing/2014/main" id="{46EB44F5-6ED6-474D-9183-410A97F541C9}"/>
                </a:ext>
              </a:extLst>
            </p:cNvPr>
            <p:cNvGrpSpPr/>
            <p:nvPr/>
          </p:nvGrpSpPr>
          <p:grpSpPr>
            <a:xfrm>
              <a:off x="9833944" y="6102705"/>
              <a:ext cx="635602" cy="441006"/>
              <a:chOff x="750598" y="5279025"/>
              <a:chExt cx="635692" cy="441068"/>
            </a:xfrm>
          </p:grpSpPr>
          <p:sp>
            <p:nvSpPr>
              <p:cNvPr id="46" name="Freeform 5">
                <a:extLst>
                  <a:ext uri="{FF2B5EF4-FFF2-40B4-BE49-F238E27FC236}">
                    <a16:creationId xmlns:a16="http://schemas.microsoft.com/office/drawing/2014/main" id="{73BDB171-223E-48CA-9FF0-9B724BADDF92}"/>
                  </a:ext>
                </a:extLst>
              </p:cNvPr>
              <p:cNvSpPr>
                <a:spLocks/>
              </p:cNvSpPr>
              <p:nvPr/>
            </p:nvSpPr>
            <p:spPr bwMode="auto">
              <a:xfrm>
                <a:off x="1074202" y="5498983"/>
                <a:ext cx="312088" cy="185410"/>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sp>
            <p:nvSpPr>
              <p:cNvPr id="48" name="Freeform 947">
                <a:extLst>
                  <a:ext uri="{FF2B5EF4-FFF2-40B4-BE49-F238E27FC236}">
                    <a16:creationId xmlns:a16="http://schemas.microsoft.com/office/drawing/2014/main" id="{6B43E536-DAEB-404D-9B95-9F2098DF40D1}"/>
                  </a:ext>
                </a:extLst>
              </p:cNvPr>
              <p:cNvSpPr>
                <a:spLocks/>
              </p:cNvSpPr>
              <p:nvPr/>
            </p:nvSpPr>
            <p:spPr bwMode="auto">
              <a:xfrm>
                <a:off x="762114" y="5313574"/>
                <a:ext cx="312088" cy="185410"/>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grpSp>
            <p:nvGrpSpPr>
              <p:cNvPr id="50" name="Group 49">
                <a:extLst>
                  <a:ext uri="{FF2B5EF4-FFF2-40B4-BE49-F238E27FC236}">
                    <a16:creationId xmlns:a16="http://schemas.microsoft.com/office/drawing/2014/main" id="{BB80869F-9372-4DD7-9DDC-C0788CD74F8C}"/>
                  </a:ext>
                </a:extLst>
              </p:cNvPr>
              <p:cNvGrpSpPr/>
              <p:nvPr/>
            </p:nvGrpSpPr>
            <p:grpSpPr>
              <a:xfrm>
                <a:off x="1096083" y="5279025"/>
                <a:ext cx="290207" cy="132436"/>
                <a:chOff x="1096083" y="5279025"/>
                <a:chExt cx="290207" cy="132436"/>
              </a:xfrm>
            </p:grpSpPr>
            <p:sp>
              <p:nvSpPr>
                <p:cNvPr id="56" name="Freeform 946">
                  <a:extLst>
                    <a:ext uri="{FF2B5EF4-FFF2-40B4-BE49-F238E27FC236}">
                      <a16:creationId xmlns:a16="http://schemas.microsoft.com/office/drawing/2014/main" id="{97EA5903-AD0A-4EEC-927F-4415598580FA}"/>
                    </a:ext>
                  </a:extLst>
                </p:cNvPr>
                <p:cNvSpPr>
                  <a:spLocks/>
                </p:cNvSpPr>
                <p:nvPr/>
              </p:nvSpPr>
              <p:spPr bwMode="auto">
                <a:xfrm>
                  <a:off x="1096083" y="5313574"/>
                  <a:ext cx="290207" cy="97887"/>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sp>
              <p:nvSpPr>
                <p:cNvPr id="57" name="Freeform 1121">
                  <a:extLst>
                    <a:ext uri="{FF2B5EF4-FFF2-40B4-BE49-F238E27FC236}">
                      <a16:creationId xmlns:a16="http://schemas.microsoft.com/office/drawing/2014/main" id="{7336C1CD-3106-4C9A-B505-800D71EB795E}"/>
                    </a:ext>
                  </a:extLst>
                </p:cNvPr>
                <p:cNvSpPr>
                  <a:spLocks/>
                </p:cNvSpPr>
                <p:nvPr/>
              </p:nvSpPr>
              <p:spPr bwMode="auto">
                <a:xfrm>
                  <a:off x="1347135" y="5279025"/>
                  <a:ext cx="39155" cy="70249"/>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grpSp>
          <p:sp>
            <p:nvSpPr>
              <p:cNvPr id="51" name="Freeform 1275">
                <a:extLst>
                  <a:ext uri="{FF2B5EF4-FFF2-40B4-BE49-F238E27FC236}">
                    <a16:creationId xmlns:a16="http://schemas.microsoft.com/office/drawing/2014/main" id="{67990F47-0A02-49F2-AC94-6407FFA613F7}"/>
                  </a:ext>
                </a:extLst>
              </p:cNvPr>
              <p:cNvSpPr>
                <a:spLocks/>
              </p:cNvSpPr>
              <p:nvPr/>
            </p:nvSpPr>
            <p:spPr bwMode="auto">
              <a:xfrm>
                <a:off x="1347135" y="5652148"/>
                <a:ext cx="39155" cy="67945"/>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grpSp>
            <p:nvGrpSpPr>
              <p:cNvPr id="52" name="Group 51">
                <a:extLst>
                  <a:ext uri="{FF2B5EF4-FFF2-40B4-BE49-F238E27FC236}">
                    <a16:creationId xmlns:a16="http://schemas.microsoft.com/office/drawing/2014/main" id="{542050D8-BA39-49DD-A222-0FFDE2CDEF6A}"/>
                  </a:ext>
                </a:extLst>
              </p:cNvPr>
              <p:cNvGrpSpPr/>
              <p:nvPr/>
            </p:nvGrpSpPr>
            <p:grpSpPr>
              <a:xfrm>
                <a:off x="750598" y="5586506"/>
                <a:ext cx="302874" cy="133587"/>
                <a:chOff x="750598" y="5586506"/>
                <a:chExt cx="302874" cy="133587"/>
              </a:xfrm>
            </p:grpSpPr>
            <p:sp>
              <p:nvSpPr>
                <p:cNvPr id="54" name="Freeform 1120">
                  <a:extLst>
                    <a:ext uri="{FF2B5EF4-FFF2-40B4-BE49-F238E27FC236}">
                      <a16:creationId xmlns:a16="http://schemas.microsoft.com/office/drawing/2014/main" id="{CEFF575B-D819-4B96-A9D3-0711548E29E0}"/>
                    </a:ext>
                  </a:extLst>
                </p:cNvPr>
                <p:cNvSpPr>
                  <a:spLocks/>
                </p:cNvSpPr>
                <p:nvPr/>
              </p:nvSpPr>
              <p:spPr bwMode="auto">
                <a:xfrm>
                  <a:off x="762114" y="5586506"/>
                  <a:ext cx="291358" cy="97887"/>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Freeform 1276">
                  <a:extLst>
                    <a:ext uri="{FF2B5EF4-FFF2-40B4-BE49-F238E27FC236}">
                      <a16:creationId xmlns:a16="http://schemas.microsoft.com/office/drawing/2014/main" id="{457058C0-36D1-41CC-99EE-8442F683E013}"/>
                    </a:ext>
                  </a:extLst>
                </p:cNvPr>
                <p:cNvSpPr>
                  <a:spLocks/>
                </p:cNvSpPr>
                <p:nvPr/>
              </p:nvSpPr>
              <p:spPr bwMode="auto">
                <a:xfrm>
                  <a:off x="750598" y="5652148"/>
                  <a:ext cx="39155" cy="67945"/>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3" name="Freeform 1278">
                <a:extLst>
                  <a:ext uri="{FF2B5EF4-FFF2-40B4-BE49-F238E27FC236}">
                    <a16:creationId xmlns:a16="http://schemas.microsoft.com/office/drawing/2014/main" id="{F34D612C-1047-448E-BC96-120041E302C0}"/>
                  </a:ext>
                </a:extLst>
              </p:cNvPr>
              <p:cNvSpPr>
                <a:spLocks/>
              </p:cNvSpPr>
              <p:nvPr/>
            </p:nvSpPr>
            <p:spPr bwMode="auto">
              <a:xfrm>
                <a:off x="750598" y="5279025"/>
                <a:ext cx="39155" cy="70249"/>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grpSp>
      </p:grpSp>
      <p:sp>
        <p:nvSpPr>
          <p:cNvPr id="58" name="TextBox 57">
            <a:extLst>
              <a:ext uri="{FF2B5EF4-FFF2-40B4-BE49-F238E27FC236}">
                <a16:creationId xmlns:a16="http://schemas.microsoft.com/office/drawing/2014/main" id="{71FFEED2-56EF-4496-81DA-655C4DF78A5D}"/>
              </a:ext>
            </a:extLst>
          </p:cNvPr>
          <p:cNvSpPr txBox="1"/>
          <p:nvPr/>
        </p:nvSpPr>
        <p:spPr>
          <a:xfrm>
            <a:off x="1415812" y="6276335"/>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mn-cs"/>
              </a:rPr>
              <a:t>Familiarity</a:t>
            </a:r>
          </a:p>
        </p:txBody>
      </p:sp>
      <p:sp>
        <p:nvSpPr>
          <p:cNvPr id="59" name="TextBox 58">
            <a:extLst>
              <a:ext uri="{FF2B5EF4-FFF2-40B4-BE49-F238E27FC236}">
                <a16:creationId xmlns:a16="http://schemas.microsoft.com/office/drawing/2014/main" id="{0C6EB2C9-7576-4AC7-9657-64C583F65A9D}"/>
              </a:ext>
            </a:extLst>
          </p:cNvPr>
          <p:cNvSpPr txBox="1"/>
          <p:nvPr/>
        </p:nvSpPr>
        <p:spPr>
          <a:xfrm>
            <a:off x="5762963" y="6252140"/>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mn-cs"/>
              </a:rPr>
              <a:t>Tools</a:t>
            </a:r>
          </a:p>
        </p:txBody>
      </p:sp>
      <p:sp>
        <p:nvSpPr>
          <p:cNvPr id="60" name="TextBox 59">
            <a:extLst>
              <a:ext uri="{FF2B5EF4-FFF2-40B4-BE49-F238E27FC236}">
                <a16:creationId xmlns:a16="http://schemas.microsoft.com/office/drawing/2014/main" id="{EA7B290F-A5F9-428A-91A2-2B516E4B54CD}"/>
              </a:ext>
            </a:extLst>
          </p:cNvPr>
          <p:cNvSpPr txBox="1"/>
          <p:nvPr/>
        </p:nvSpPr>
        <p:spPr>
          <a:xfrm>
            <a:off x="9419209" y="6269459"/>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mn-cs"/>
              </a:rPr>
              <a:t>Flexibility</a:t>
            </a:r>
          </a:p>
        </p:txBody>
      </p:sp>
      <p:pic>
        <p:nvPicPr>
          <p:cNvPr id="1026" name="Picture 2" descr="Image">
            <a:extLst>
              <a:ext uri="{FF2B5EF4-FFF2-40B4-BE49-F238E27FC236}">
                <a16:creationId xmlns:a16="http://schemas.microsoft.com/office/drawing/2014/main" id="{3AF1F8D3-4C48-4F50-BE7B-788DCE71AEE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6561" y="308947"/>
            <a:ext cx="936282" cy="740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23371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Best practices for Azure SQL Managed Instance</a:t>
            </a:r>
            <a:endParaRPr lang="en-US" sz="4400" spc="0" dirty="0">
              <a:solidFill>
                <a:schemeClr val="accent2"/>
              </a:solidFill>
            </a:endParaRPr>
          </a:p>
        </p:txBody>
      </p:sp>
    </p:spTree>
    <p:extLst>
      <p:ext uri="{BB962C8B-B14F-4D97-AF65-F5344CB8AC3E}">
        <p14:creationId xmlns:p14="http://schemas.microsoft.com/office/powerpoint/2010/main" val="270898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Verify workload and application</a:t>
            </a:r>
          </a:p>
        </p:txBody>
      </p:sp>
      <p:graphicFrame>
        <p:nvGraphicFramePr>
          <p:cNvPr id="3" name="Diagram 2">
            <a:extLst>
              <a:ext uri="{FF2B5EF4-FFF2-40B4-BE49-F238E27FC236}">
                <a16:creationId xmlns:a16="http://schemas.microsoft.com/office/drawing/2014/main" id="{6517819E-A522-473A-820D-925E72B58E64}"/>
              </a:ext>
            </a:extLst>
          </p:cNvPr>
          <p:cNvGraphicFramePr/>
          <p:nvPr>
            <p:extLst>
              <p:ext uri="{D42A27DB-BD31-4B8C-83A1-F6EECF244321}">
                <p14:modId xmlns:p14="http://schemas.microsoft.com/office/powerpoint/2010/main" val="4206996963"/>
              </p:ext>
            </p:extLst>
          </p:nvPr>
        </p:nvGraphicFramePr>
        <p:xfrm>
          <a:off x="1787074" y="1955096"/>
          <a:ext cx="8020605" cy="3354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A06D81E-5E11-4035-9EBE-A90E6B3ED919}"/>
              </a:ext>
            </a:extLst>
          </p:cNvPr>
          <p:cNvSpPr txBox="1"/>
          <p:nvPr/>
        </p:nvSpPr>
        <p:spPr>
          <a:xfrm>
            <a:off x="8648651" y="4708907"/>
            <a:ext cx="511358" cy="153888"/>
          </a:xfrm>
          <a:prstGeom prst="rect">
            <a:avLst/>
          </a:prstGeom>
          <a:noFill/>
        </p:spPr>
        <p:txBody>
          <a:bodyPr wrap="none" lIns="0" tIns="0" rIns="0" bIns="0" rtlCol="0">
            <a:spAutoFit/>
          </a:bodyPr>
          <a:lstStyle/>
          <a:p>
            <a:pPr algn="l"/>
            <a:r>
              <a:rPr lang="en-US" sz="1000" dirty="0">
                <a:solidFill>
                  <a:schemeClr val="accent1"/>
                </a:solidFill>
              </a:rPr>
              <a:t>PREVIEW</a:t>
            </a:r>
          </a:p>
        </p:txBody>
      </p:sp>
    </p:spTree>
    <p:extLst>
      <p:ext uri="{BB962C8B-B14F-4D97-AF65-F5344CB8AC3E}">
        <p14:creationId xmlns:p14="http://schemas.microsoft.com/office/powerpoint/2010/main" val="2489333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Verify workload</a:t>
            </a:r>
            <a:endParaRPr lang="en-US" sz="4400" spc="0" dirty="0">
              <a:solidFill>
                <a:schemeClr val="accent2"/>
              </a:solidFill>
            </a:endParaRPr>
          </a:p>
        </p:txBody>
      </p:sp>
    </p:spTree>
    <p:extLst>
      <p:ext uri="{BB962C8B-B14F-4D97-AF65-F5344CB8AC3E}">
        <p14:creationId xmlns:p14="http://schemas.microsoft.com/office/powerpoint/2010/main" val="17024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Configure HADR</a:t>
            </a:r>
          </a:p>
        </p:txBody>
      </p:sp>
      <p:sp>
        <p:nvSpPr>
          <p:cNvPr id="10" name="TextBox 9">
            <a:extLst>
              <a:ext uri="{FF2B5EF4-FFF2-40B4-BE49-F238E27FC236}">
                <a16:creationId xmlns:a16="http://schemas.microsoft.com/office/drawing/2014/main" id="{54E02788-F84A-4E9D-9E03-E96A53B22AB8}"/>
              </a:ext>
            </a:extLst>
          </p:cNvPr>
          <p:cNvSpPr txBox="1"/>
          <p:nvPr/>
        </p:nvSpPr>
        <p:spPr>
          <a:xfrm>
            <a:off x="1795616" y="1674223"/>
            <a:ext cx="6098458" cy="1692771"/>
          </a:xfrm>
          <a:prstGeom prst="rect">
            <a:avLst/>
          </a:prstGeom>
          <a:noFill/>
        </p:spPr>
        <p:txBody>
          <a:bodyPr wrap="square">
            <a:spAutoFit/>
          </a:bodyPr>
          <a:lstStyle/>
          <a:p>
            <a:pPr defTabSz="914192">
              <a:defRPr/>
            </a:pPr>
            <a:r>
              <a:rPr lang="en-US" sz="3200" b="1" dirty="0">
                <a:solidFill>
                  <a:schemeClr val="accent1"/>
                </a:solidFill>
                <a:latin typeface="+mj-lt"/>
                <a:cs typeface="Segoe UI Semibold" panose="020B0502040204020203" pitchFamily="34" charset="0"/>
              </a:rPr>
              <a:t>Disaster Recovery</a:t>
            </a:r>
          </a:p>
          <a:p>
            <a:pPr lvl="0"/>
            <a:r>
              <a:rPr lang="en-US" sz="2400" baseline="0" dirty="0"/>
              <a:t>Customize backup retention</a:t>
            </a:r>
            <a:endParaRPr lang="en-US" sz="2400" dirty="0"/>
          </a:p>
          <a:p>
            <a:pPr lvl="0"/>
            <a:r>
              <a:rPr lang="en-US" sz="2400" baseline="0" dirty="0"/>
              <a:t>Use COPY_ONLY backups</a:t>
            </a:r>
          </a:p>
          <a:p>
            <a:pPr lvl="0"/>
            <a:r>
              <a:rPr lang="en-US" sz="2400" dirty="0"/>
              <a:t>Backup billing</a:t>
            </a:r>
          </a:p>
        </p:txBody>
      </p:sp>
      <p:sp>
        <p:nvSpPr>
          <p:cNvPr id="12" name="TextBox 11">
            <a:extLst>
              <a:ext uri="{FF2B5EF4-FFF2-40B4-BE49-F238E27FC236}">
                <a16:creationId xmlns:a16="http://schemas.microsoft.com/office/drawing/2014/main" id="{DCFEA565-917C-470E-AD33-52EC467D80F2}"/>
              </a:ext>
            </a:extLst>
          </p:cNvPr>
          <p:cNvSpPr txBox="1"/>
          <p:nvPr/>
        </p:nvSpPr>
        <p:spPr>
          <a:xfrm>
            <a:off x="1795616" y="3653852"/>
            <a:ext cx="7154074" cy="2062103"/>
          </a:xfrm>
          <a:prstGeom prst="rect">
            <a:avLst/>
          </a:prstGeom>
          <a:noFill/>
        </p:spPr>
        <p:txBody>
          <a:bodyPr wrap="square">
            <a:spAutoFit/>
          </a:bodyPr>
          <a:lstStyle/>
          <a:p>
            <a:pPr defTabSz="914192">
              <a:defRPr/>
            </a:pPr>
            <a:r>
              <a:rPr lang="en-US" sz="3200" b="1" dirty="0">
                <a:solidFill>
                  <a:schemeClr val="accent1"/>
                </a:solidFill>
                <a:latin typeface="+mj-lt"/>
                <a:cs typeface="Segoe UI Semibold" panose="020B0502040204020203" pitchFamily="34" charset="0"/>
              </a:rPr>
              <a:t>High-Availability</a:t>
            </a:r>
          </a:p>
          <a:p>
            <a:pPr lvl="0"/>
            <a:r>
              <a:rPr lang="en-US" sz="2400" baseline="0" dirty="0"/>
              <a:t>Review the SLA</a:t>
            </a:r>
            <a:endParaRPr lang="en-US" sz="2400" dirty="0"/>
          </a:p>
          <a:p>
            <a:pPr lvl="0"/>
            <a:r>
              <a:rPr lang="en-US" sz="2400" baseline="0" dirty="0"/>
              <a:t>Test a failover</a:t>
            </a:r>
          </a:p>
          <a:p>
            <a:pPr lvl="0"/>
            <a:r>
              <a:rPr lang="en-US" sz="2400" dirty="0"/>
              <a:t>Setup a read-only connection for Business Critical</a:t>
            </a:r>
          </a:p>
          <a:p>
            <a:pPr lvl="0"/>
            <a:r>
              <a:rPr lang="en-US" sz="2400" dirty="0"/>
              <a:t>Setup an auto-failover group</a:t>
            </a:r>
          </a:p>
        </p:txBody>
      </p:sp>
      <p:pic>
        <p:nvPicPr>
          <p:cNvPr id="14" name="Graphic 13" descr="Repeat with solid fill">
            <a:extLst>
              <a:ext uri="{FF2B5EF4-FFF2-40B4-BE49-F238E27FC236}">
                <a16:creationId xmlns:a16="http://schemas.microsoft.com/office/drawing/2014/main" id="{3ABFF8C9-099F-4635-93B6-BA47778B0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90" y="1674223"/>
            <a:ext cx="914400" cy="914400"/>
          </a:xfrm>
          <a:prstGeom prst="rect">
            <a:avLst/>
          </a:prstGeom>
        </p:spPr>
      </p:pic>
      <p:pic>
        <p:nvPicPr>
          <p:cNvPr id="16" name="Graphic 15" descr="Priorities with solid fill">
            <a:extLst>
              <a:ext uri="{FF2B5EF4-FFF2-40B4-BE49-F238E27FC236}">
                <a16:creationId xmlns:a16="http://schemas.microsoft.com/office/drawing/2014/main" id="{E800BB0D-D5B3-41C8-B672-FB19ED4050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390" y="3653852"/>
            <a:ext cx="914400" cy="914400"/>
          </a:xfrm>
          <a:prstGeom prst="rect">
            <a:avLst/>
          </a:prstGeom>
        </p:spPr>
      </p:pic>
    </p:spTree>
    <p:extLst>
      <p:ext uri="{BB962C8B-B14F-4D97-AF65-F5344CB8AC3E}">
        <p14:creationId xmlns:p14="http://schemas.microsoft.com/office/powerpoint/2010/main" val="24167341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Built-in HADR for Azure SQL Managed Instance</a:t>
            </a:r>
            <a:endParaRPr lang="en-US" sz="4400" spc="0" dirty="0">
              <a:solidFill>
                <a:schemeClr val="accent2"/>
              </a:solidFill>
            </a:endParaRPr>
          </a:p>
        </p:txBody>
      </p:sp>
    </p:spTree>
    <p:extLst>
      <p:ext uri="{BB962C8B-B14F-4D97-AF65-F5344CB8AC3E}">
        <p14:creationId xmlns:p14="http://schemas.microsoft.com/office/powerpoint/2010/main" val="120828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Use the power of Azure</a:t>
            </a:r>
          </a:p>
        </p:txBody>
      </p:sp>
      <p:pic>
        <p:nvPicPr>
          <p:cNvPr id="3" name="Picture 2" descr="A screenshot of a cell phone&#10;&#10;Description automatically generated">
            <a:extLst>
              <a:ext uri="{FF2B5EF4-FFF2-40B4-BE49-F238E27FC236}">
                <a16:creationId xmlns:a16="http://schemas.microsoft.com/office/drawing/2014/main" id="{4BB281D2-24C0-4E0E-89B9-97DECF9343CC}"/>
              </a:ext>
            </a:extLst>
          </p:cNvPr>
          <p:cNvPicPr>
            <a:picLocks noChangeAspect="1"/>
          </p:cNvPicPr>
          <p:nvPr/>
        </p:nvPicPr>
        <p:blipFill rotWithShape="1">
          <a:blip r:embed="rId3"/>
          <a:srcRect l="32668"/>
          <a:stretch/>
        </p:blipFill>
        <p:spPr>
          <a:xfrm>
            <a:off x="255456" y="2061569"/>
            <a:ext cx="6160092" cy="3079734"/>
          </a:xfrm>
          <a:prstGeom prst="rect">
            <a:avLst/>
          </a:prstGeom>
        </p:spPr>
      </p:pic>
      <p:pic>
        <p:nvPicPr>
          <p:cNvPr id="7" name="Picture 6">
            <a:extLst>
              <a:ext uri="{FF2B5EF4-FFF2-40B4-BE49-F238E27FC236}">
                <a16:creationId xmlns:a16="http://schemas.microsoft.com/office/drawing/2014/main" id="{37DB1D0D-31A2-4143-8A94-1864424DFCEA}"/>
              </a:ext>
            </a:extLst>
          </p:cNvPr>
          <p:cNvPicPr>
            <a:picLocks noChangeAspect="1"/>
          </p:cNvPicPr>
          <p:nvPr/>
        </p:nvPicPr>
        <p:blipFill>
          <a:blip r:embed="rId4"/>
          <a:stretch>
            <a:fillRect/>
          </a:stretch>
        </p:blipFill>
        <p:spPr>
          <a:xfrm>
            <a:off x="6642135" y="2061569"/>
            <a:ext cx="5294409" cy="3188887"/>
          </a:xfrm>
          <a:prstGeom prst="rect">
            <a:avLst/>
          </a:prstGeom>
        </p:spPr>
      </p:pic>
    </p:spTree>
    <p:extLst>
      <p:ext uri="{BB962C8B-B14F-4D97-AF65-F5344CB8AC3E}">
        <p14:creationId xmlns:p14="http://schemas.microsoft.com/office/powerpoint/2010/main" val="15342810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Microsoft Defender and SQL Insights</a:t>
            </a:r>
            <a:endParaRPr lang="en-US" sz="4400" spc="0" dirty="0">
              <a:solidFill>
                <a:schemeClr val="accent2"/>
              </a:solidFill>
            </a:endParaRPr>
          </a:p>
        </p:txBody>
      </p:sp>
    </p:spTree>
    <p:extLst>
      <p:ext uri="{BB962C8B-B14F-4D97-AF65-F5344CB8AC3E}">
        <p14:creationId xmlns:p14="http://schemas.microsoft.com/office/powerpoint/2010/main" val="389075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5138584" y="1534777"/>
            <a:ext cx="6672997" cy="3385542"/>
          </a:xfrm>
          <a:prstGeom prst="rect">
            <a:avLst/>
          </a:prstGeom>
          <a:noFill/>
        </p:spPr>
        <p:txBody>
          <a:bodyPr wrap="square" lIns="0" tIns="0" rIns="0" bIns="0" rtlCol="0">
            <a:spAutoFit/>
          </a:bodyPr>
          <a:lstStyle/>
          <a:p>
            <a:pPr lvl="0">
              <a:spcAft>
                <a:spcPts val="2400"/>
              </a:spcAft>
            </a:pPr>
            <a:r>
              <a:rPr lang="en-US" sz="2000" b="1" dirty="0"/>
              <a:t>Explore Azure </a:t>
            </a:r>
            <a:r>
              <a:rPr lang="en-US" sz="2000" dirty="0"/>
              <a:t>and verify </a:t>
            </a:r>
            <a:r>
              <a:rPr lang="en-US" sz="2000" b="1" dirty="0"/>
              <a:t>SQL configuration and admin tasks</a:t>
            </a:r>
            <a:endParaRPr lang="en-US" sz="2000" dirty="0"/>
          </a:p>
          <a:p>
            <a:pPr lvl="0">
              <a:spcAft>
                <a:spcPts val="2400"/>
              </a:spcAft>
            </a:pPr>
            <a:r>
              <a:rPr lang="en-US" sz="2000" b="1" dirty="0"/>
              <a:t>Implement best practices </a:t>
            </a:r>
            <a:r>
              <a:rPr lang="en-US" sz="2000" dirty="0"/>
              <a:t>for licensing, security, maintenance, monitoring</a:t>
            </a:r>
          </a:p>
          <a:p>
            <a:pPr lvl="0">
              <a:spcAft>
                <a:spcPts val="2400"/>
              </a:spcAft>
            </a:pPr>
            <a:r>
              <a:rPr lang="en-US" sz="2000" b="1" dirty="0"/>
              <a:t>Verify </a:t>
            </a:r>
            <a:r>
              <a:rPr lang="en-US" sz="2000" dirty="0"/>
              <a:t>your workload and application</a:t>
            </a:r>
          </a:p>
          <a:p>
            <a:pPr lvl="0">
              <a:spcAft>
                <a:spcPts val="2400"/>
              </a:spcAft>
            </a:pPr>
            <a:r>
              <a:rPr lang="en-US" sz="2000" dirty="0"/>
              <a:t>Configure PaaS </a:t>
            </a:r>
            <a:r>
              <a:rPr lang="en-US" sz="2000" b="1" dirty="0"/>
              <a:t>HADR</a:t>
            </a:r>
          </a:p>
          <a:p>
            <a:pPr lvl="0">
              <a:spcAft>
                <a:spcPts val="2400"/>
              </a:spcAft>
            </a:pPr>
            <a:r>
              <a:rPr lang="en-US" sz="2000" dirty="0"/>
              <a:t>Use the power of </a:t>
            </a:r>
            <a:r>
              <a:rPr lang="en-US" sz="2000" b="1" dirty="0"/>
              <a:t>Azure</a:t>
            </a:r>
            <a:endParaRPr lang="en-US" sz="2000" dirty="0"/>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72001" y="2477766"/>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504474" y="3382541"/>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517573" y="3953467"/>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534493" y="4544265"/>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79616" y="2973547"/>
            <a:ext cx="11355772" cy="997196"/>
          </a:xfrm>
        </p:spPr>
        <p:txBody>
          <a:bodyPr/>
          <a:lstStyle/>
          <a:p>
            <a:r>
              <a:rPr lang="en-US" dirty="0"/>
              <a:t>Migrate Azure SQL Virtual Machine to Managed Instance</a:t>
            </a:r>
            <a:endParaRPr lang="en-US" sz="2000" spc="0" dirty="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4101168"/>
            <a:ext cx="6096000" cy="1631216"/>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lvl="0" indent="-457200">
              <a:spcAft>
                <a:spcPts val="600"/>
              </a:spcAft>
              <a:defRPr/>
            </a:pPr>
            <a:r>
              <a:rPr lang="en-US" sz="1600" dirty="0">
                <a:gradFill>
                  <a:gsLst>
                    <a:gs pos="2917">
                      <a:prstClr val="white"/>
                    </a:gs>
                    <a:gs pos="30000">
                      <a:prstClr val="white"/>
                    </a:gs>
                  </a:gsLst>
                  <a:lin ang="5400000" scaled="0"/>
                </a:gradFill>
              </a:rPr>
              <a:t>Assess</a:t>
            </a:r>
          </a:p>
          <a:p>
            <a:pPr marL="457200" lvl="0" indent="-457200">
              <a:spcAft>
                <a:spcPts val="600"/>
              </a:spcAft>
              <a:defRPr/>
            </a:pPr>
            <a:r>
              <a:rPr lang="en-US" sz="1600" dirty="0">
                <a:gradFill>
                  <a:gsLst>
                    <a:gs pos="2917">
                      <a:prstClr val="white"/>
                    </a:gs>
                    <a:gs pos="30000">
                      <a:prstClr val="white"/>
                    </a:gs>
                  </a:gsLst>
                  <a:lin ang="5400000" scaled="0"/>
                </a:gradFill>
              </a:rPr>
              <a:t>Migrate</a:t>
            </a:r>
          </a:p>
          <a:p>
            <a:pPr marL="457200" lvl="0" indent="-457200">
              <a:spcAft>
                <a:spcPts val="600"/>
              </a:spcAft>
              <a:defRPr/>
            </a:pPr>
            <a:r>
              <a:rPr lang="en-US" sz="1600" dirty="0">
                <a:gradFill>
                  <a:gsLst>
                    <a:gs pos="2917">
                      <a:prstClr val="white"/>
                    </a:gs>
                    <a:gs pos="30000">
                      <a:prstClr val="white"/>
                    </a:gs>
                  </a:gsLst>
                  <a:lin ang="5400000" scaled="0"/>
                </a:gradFill>
              </a:rPr>
              <a:t>Optimize</a:t>
            </a:r>
          </a:p>
          <a:p>
            <a:pPr marL="457200" lvl="0" indent="-457200">
              <a:spcAft>
                <a:spcPts val="600"/>
              </a:spcAft>
              <a:defRPr/>
            </a:pPr>
            <a:r>
              <a:rPr lang="en-US" sz="1600" dirty="0">
                <a:gradFill>
                  <a:gsLst>
                    <a:gs pos="2917">
                      <a:prstClr val="white"/>
                    </a:gs>
                    <a:gs pos="30000">
                      <a:prstClr val="white"/>
                    </a:gs>
                  </a:gsLst>
                  <a:lin ang="5400000" scaled="0"/>
                </a:gradFill>
              </a:rPr>
              <a:t>Summary</a:t>
            </a:r>
          </a:p>
        </p:txBody>
      </p:sp>
      <p:grpSp>
        <p:nvGrpSpPr>
          <p:cNvPr id="25" name="Group 24">
            <a:extLst>
              <a:ext uri="{FF2B5EF4-FFF2-40B4-BE49-F238E27FC236}">
                <a16:creationId xmlns:a16="http://schemas.microsoft.com/office/drawing/2014/main" id="{7A768DF1-D95E-48C8-87F6-C0854286965A}"/>
              </a:ext>
            </a:extLst>
          </p:cNvPr>
          <p:cNvGrpSpPr/>
          <p:nvPr/>
        </p:nvGrpSpPr>
        <p:grpSpPr>
          <a:xfrm>
            <a:off x="563571" y="1980532"/>
            <a:ext cx="996364" cy="649435"/>
            <a:chOff x="6470604" y="3996743"/>
            <a:chExt cx="601035" cy="360391"/>
          </a:xfrm>
        </p:grpSpPr>
        <p:sp>
          <p:nvSpPr>
            <p:cNvPr id="26" name="Freeform 182">
              <a:extLst>
                <a:ext uri="{FF2B5EF4-FFF2-40B4-BE49-F238E27FC236}">
                  <a16:creationId xmlns:a16="http://schemas.microsoft.com/office/drawing/2014/main" id="{99BBF88C-CD89-4939-99DA-1DEAFCEE6FC6}"/>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182">
              <a:extLst>
                <a:ext uri="{FF2B5EF4-FFF2-40B4-BE49-F238E27FC236}">
                  <a16:creationId xmlns:a16="http://schemas.microsoft.com/office/drawing/2014/main" id="{A0210E92-37F9-4F33-A74D-F94489855BE2}"/>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122E1253-7072-4B7C-94CC-A17EAD36F58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dirty="0"/>
              <a:t>Migrate from Azure Virtual Machine to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570845" y="2272614"/>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Optimize and manage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dirty="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dirty="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dirty="0">
                  <a:solidFill>
                    <a:schemeClr val="tx1"/>
                  </a:solidFill>
                </a:rPr>
                <a:t>Verify workload and application</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Microsoft Defender for Cloud</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SQL Insights</a:t>
              </a:r>
            </a:p>
            <a:p>
              <a:pPr marL="114300" indent="-114300">
                <a:spcAft>
                  <a:spcPts val="600"/>
                </a:spcAft>
                <a:buClr>
                  <a:schemeClr val="accent1"/>
                </a:buClr>
                <a:buFont typeface="Arial" panose="020B0604020202020204" pitchFamily="34" charset="0"/>
                <a:buChar char="•"/>
              </a:pPr>
              <a:endParaRPr lang="en-US" sz="1400" dirty="0">
                <a:solidFill>
                  <a:schemeClr val="tx1"/>
                </a:solidFill>
              </a:endParaRPr>
            </a:p>
            <a:p>
              <a:pPr marL="114300" lvl="0" indent="-114300">
                <a:spcAft>
                  <a:spcPts val="600"/>
                </a:spcAft>
                <a:buClr>
                  <a:schemeClr val="accent1"/>
                </a:buClr>
                <a:buFont typeface="Arial" panose="020B0604020202020204" pitchFamily="34" charset="0"/>
                <a:buChar char="•"/>
              </a:pPr>
              <a:endParaRPr lang="en-US" sz="1400" dirty="0">
                <a:solidFill>
                  <a:schemeClr val="tx1"/>
                </a:solidFill>
              </a:endParaRP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40149" y="2272614"/>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Assess and Migrate</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Assess and plan</a:t>
              </a:r>
            </a:p>
            <a:p>
              <a:pPr marL="114300" indent="-114300">
                <a:spcAft>
                  <a:spcPts val="600"/>
                </a:spcAft>
                <a:buClr>
                  <a:schemeClr val="accent1"/>
                </a:buClr>
                <a:buFont typeface="Arial" panose="020B0604020202020204" pitchFamily="34" charset="0"/>
                <a:buChar char="•"/>
              </a:pPr>
              <a:r>
                <a:rPr lang="en-US" sz="1400" dirty="0">
                  <a:solidFill>
                    <a:schemeClr val="tx1"/>
                  </a:solidFill>
                </a:rPr>
                <a:t>Deploy Azure SQL Managed Instance</a:t>
              </a:r>
            </a:p>
            <a:p>
              <a:pPr marL="114300" indent="-114300">
                <a:spcAft>
                  <a:spcPts val="600"/>
                </a:spcAft>
                <a:buClr>
                  <a:schemeClr val="accent1"/>
                </a:buClr>
                <a:buFont typeface="Arial" panose="020B0604020202020204" pitchFamily="34" charset="0"/>
                <a:buChar char="•"/>
              </a:pPr>
              <a:r>
                <a:rPr lang="en-US" sz="1400" dirty="0">
                  <a:solidFill>
                    <a:schemeClr val="tx1"/>
                  </a:solidFill>
                </a:rPr>
                <a:t>Offline or </a:t>
              </a:r>
              <a:r>
                <a:rPr lang="en-US" sz="1400" b="1" dirty="0">
                  <a:solidFill>
                    <a:schemeClr val="tx1"/>
                  </a:solidFill>
                </a:rPr>
                <a:t>online migration</a:t>
              </a:r>
            </a:p>
            <a:p>
              <a:pPr marL="114300" indent="-114300">
                <a:spcAft>
                  <a:spcPts val="600"/>
                </a:spcAft>
                <a:buClr>
                  <a:schemeClr val="accent1"/>
                </a:buClr>
                <a:buFont typeface="Arial" panose="020B0604020202020204" pitchFamily="34" charset="0"/>
                <a:buChar char="•"/>
              </a:pPr>
              <a:r>
                <a:rPr lang="en-US" sz="1400" dirty="0">
                  <a:solidFill>
                    <a:schemeClr val="tx1"/>
                  </a:solidFill>
                </a:rPr>
                <a:t>Migrate other objects</a:t>
              </a:r>
            </a:p>
          </p:txBody>
        </p:sp>
      </p:grpSp>
    </p:spTree>
    <p:extLst>
      <p:ext uri="{BB962C8B-B14F-4D97-AF65-F5344CB8AC3E}">
        <p14:creationId xmlns:p14="http://schemas.microsoft.com/office/powerpoint/2010/main" val="428207882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10631528"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in the marketplace</a:t>
            </a:r>
            <a:endParaRPr lang="en-US" sz="4400" spc="0" dirty="0">
              <a:solidFill>
                <a:schemeClr val="accent2"/>
              </a:solidFill>
            </a:endParaRPr>
          </a:p>
        </p:txBody>
      </p:sp>
    </p:spTree>
    <p:extLst>
      <p:ext uri="{BB962C8B-B14F-4D97-AF65-F5344CB8AC3E}">
        <p14:creationId xmlns:p14="http://schemas.microsoft.com/office/powerpoint/2010/main" val="368072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362575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Assess the migration</a:t>
            </a:r>
          </a:p>
        </p:txBody>
      </p:sp>
      <p:graphicFrame>
        <p:nvGraphicFramePr>
          <p:cNvPr id="3" name="Diagram 2">
            <a:extLst>
              <a:ext uri="{FF2B5EF4-FFF2-40B4-BE49-F238E27FC236}">
                <a16:creationId xmlns:a16="http://schemas.microsoft.com/office/drawing/2014/main" id="{878B41B1-9197-4E87-878C-29A7A26A8A71}"/>
              </a:ext>
            </a:extLst>
          </p:cNvPr>
          <p:cNvGraphicFramePr/>
          <p:nvPr>
            <p:extLst>
              <p:ext uri="{D42A27DB-BD31-4B8C-83A1-F6EECF244321}">
                <p14:modId xmlns:p14="http://schemas.microsoft.com/office/powerpoint/2010/main" val="2124338244"/>
              </p:ext>
            </p:extLst>
          </p:nvPr>
        </p:nvGraphicFramePr>
        <p:xfrm>
          <a:off x="588263" y="1169043"/>
          <a:ext cx="11018520" cy="5335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006256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migration from IaaS to PaaS</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2776878" y="2523804"/>
            <a:ext cx="2196446" cy="1016163"/>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560811" y="3600943"/>
            <a:ext cx="1225335" cy="246221"/>
          </a:xfrm>
          <a:prstGeom prst="rect">
            <a:avLst/>
          </a:prstGeom>
          <a:noFill/>
        </p:spPr>
        <p:txBody>
          <a:bodyPr wrap="none" lIns="0" tIns="0" rIns="0" bIns="0" rtlCol="0">
            <a:spAutoFit/>
          </a:bodyPr>
          <a:lstStyle/>
          <a:p>
            <a:r>
              <a:rPr lang="en-US" sz="1600" dirty="0">
                <a:solidFill>
                  <a:schemeClr val="accent1"/>
                </a:solidFill>
                <a:latin typeface="+mj-lt"/>
              </a:rPr>
              <a:t>BACKUP LOG</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6642412" y="3820724"/>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8996" y="2593122"/>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9731" y="2450131"/>
            <a:ext cx="468746" cy="468746"/>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182">
            <a:extLst>
              <a:ext uri="{FF2B5EF4-FFF2-40B4-BE49-F238E27FC236}">
                <a16:creationId xmlns:a16="http://schemas.microsoft.com/office/drawing/2014/main" id="{C90C1EE9-3662-46A3-958F-E4C902ED1285}"/>
              </a:ext>
            </a:extLst>
          </p:cNvPr>
          <p:cNvSpPr/>
          <p:nvPr/>
        </p:nvSpPr>
        <p:spPr bwMode="auto">
          <a:xfrm>
            <a:off x="5321782" y="248851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96BC6D7A-805C-45A6-A0E0-57B0588B0FF9}"/>
              </a:ext>
            </a:extLst>
          </p:cNvPr>
          <p:cNvSpPr txBox="1"/>
          <p:nvPr/>
        </p:nvSpPr>
        <p:spPr>
          <a:xfrm>
            <a:off x="4758362" y="1769811"/>
            <a:ext cx="1593321" cy="492443"/>
          </a:xfrm>
          <a:prstGeom prst="rect">
            <a:avLst/>
          </a:prstGeom>
          <a:noFill/>
        </p:spPr>
        <p:txBody>
          <a:bodyPr wrap="none" lIns="0" tIns="0" rIns="0" bIns="0" rtlCol="0">
            <a:spAutoFit/>
          </a:bodyPr>
          <a:lstStyle/>
          <a:p>
            <a:pPr algn="ctr"/>
            <a:r>
              <a:rPr lang="en-US" sz="1600" dirty="0">
                <a:solidFill>
                  <a:schemeClr val="accent1"/>
                </a:solidFill>
                <a:latin typeface="+mj-lt"/>
              </a:rPr>
              <a:t>Existing full </a:t>
            </a:r>
          </a:p>
          <a:p>
            <a:pPr algn="ctr"/>
            <a:r>
              <a:rPr lang="en-US" sz="1600" dirty="0">
                <a:solidFill>
                  <a:schemeClr val="accent1"/>
                </a:solidFill>
                <a:latin typeface="+mj-lt"/>
              </a:rPr>
              <a:t>Database backup</a:t>
            </a:r>
          </a:p>
        </p:txBody>
      </p:sp>
      <p:pic>
        <p:nvPicPr>
          <p:cNvPr id="7" name="Graphic 6">
            <a:extLst>
              <a:ext uri="{FF2B5EF4-FFF2-40B4-BE49-F238E27FC236}">
                <a16:creationId xmlns:a16="http://schemas.microsoft.com/office/drawing/2014/main" id="{042FC237-2799-49B2-A911-4935D8E8C8FE}"/>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9710" y="1642799"/>
            <a:ext cx="845716" cy="845716"/>
          </a:xfrm>
          <a:prstGeom prst="rect">
            <a:avLst/>
          </a:prstGeom>
        </p:spPr>
      </p:pic>
    </p:spTree>
    <p:extLst>
      <p:ext uri="{BB962C8B-B14F-4D97-AF65-F5344CB8AC3E}">
        <p14:creationId xmlns:p14="http://schemas.microsoft.com/office/powerpoint/2010/main" val="1770170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8" presetClass="emph" presetSubtype="0" fill="hold" nodeType="withEffect">
                                  <p:stCondLst>
                                    <p:cond delay="0"/>
                                  </p:stCondLst>
                                  <p:childTnLst>
                                    <p:animRot by="21600000">
                                      <p:cBhvr>
                                        <p:cTn id="48" dur="2000" fill="hold"/>
                                        <p:tgtEl>
                                          <p:spTgt spid="18"/>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par>
                          <p:cTn id="57" fill="hold">
                            <p:stCondLst>
                              <p:cond delay="50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308034"/>
                                      </p:to>
                                    </p:animClr>
                                    <p:animClr clrSpc="rgb" dir="cw">
                                      <p:cBhvr>
                                        <p:cTn id="60" dur="500" fill="hold"/>
                                        <p:tgtEl>
                                          <p:spTgt spid="39"/>
                                        </p:tgtEl>
                                        <p:attrNameLst>
                                          <p:attrName>fillcolor</p:attrName>
                                        </p:attrNameLst>
                                      </p:cBhvr>
                                      <p:to>
                                        <a:srgbClr val="308034"/>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64" grpId="0"/>
      <p:bldP spid="65" grpId="0"/>
      <p:bldP spid="41" grpId="0"/>
      <p:bldP spid="42" grpId="0"/>
      <p:bldP spid="39" grpId="0" animBg="1"/>
      <p:bldP spid="39"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Migrate online from IaaS to PaaS</a:t>
            </a:r>
            <a:endParaRPr lang="en-US" sz="4400" spc="0" dirty="0">
              <a:solidFill>
                <a:schemeClr val="accent2"/>
              </a:solidFill>
            </a:endParaRPr>
          </a:p>
        </p:txBody>
      </p:sp>
    </p:spTree>
    <p:extLst>
      <p:ext uri="{BB962C8B-B14F-4D97-AF65-F5344CB8AC3E}">
        <p14:creationId xmlns:p14="http://schemas.microsoft.com/office/powerpoint/2010/main" val="1844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416519"/>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Optimize the migration</a:t>
            </a:r>
          </a:p>
        </p:txBody>
      </p:sp>
      <p:graphicFrame>
        <p:nvGraphicFramePr>
          <p:cNvPr id="3" name="Diagram 2">
            <a:extLst>
              <a:ext uri="{FF2B5EF4-FFF2-40B4-BE49-F238E27FC236}">
                <a16:creationId xmlns:a16="http://schemas.microsoft.com/office/drawing/2014/main" id="{A3F6DA63-4724-4E8C-8B94-BD4D10C11BF1}"/>
              </a:ext>
            </a:extLst>
          </p:cNvPr>
          <p:cNvGraphicFramePr/>
          <p:nvPr>
            <p:extLst>
              <p:ext uri="{D42A27DB-BD31-4B8C-83A1-F6EECF244321}">
                <p14:modId xmlns:p14="http://schemas.microsoft.com/office/powerpoint/2010/main" val="2015228787"/>
              </p:ext>
            </p:extLst>
          </p:nvPr>
        </p:nvGraphicFramePr>
        <p:xfrm>
          <a:off x="956441" y="1521811"/>
          <a:ext cx="9785132" cy="4469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713938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A2CB-89EF-40E3-8190-F9C68E91A452}"/>
              </a:ext>
            </a:extLst>
          </p:cNvPr>
          <p:cNvSpPr>
            <a:spLocks noGrp="1"/>
          </p:cNvSpPr>
          <p:nvPr>
            <p:ph type="title"/>
          </p:nvPr>
        </p:nvSpPr>
        <p:spPr/>
        <p:txBody>
          <a:bodyPr/>
          <a:lstStyle/>
          <a:p>
            <a:r>
              <a:rPr lang="en-US" dirty="0"/>
              <a:t>Migration futures</a:t>
            </a:r>
          </a:p>
        </p:txBody>
      </p:sp>
      <p:sp>
        <p:nvSpPr>
          <p:cNvPr id="3" name="TextBox 2">
            <a:extLst>
              <a:ext uri="{FF2B5EF4-FFF2-40B4-BE49-F238E27FC236}">
                <a16:creationId xmlns:a16="http://schemas.microsoft.com/office/drawing/2014/main" id="{1BA8A711-1AD7-45C9-983E-593F17FB93F4}"/>
              </a:ext>
            </a:extLst>
          </p:cNvPr>
          <p:cNvSpPr txBox="1"/>
          <p:nvPr/>
        </p:nvSpPr>
        <p:spPr>
          <a:xfrm>
            <a:off x="1767465" y="2541754"/>
            <a:ext cx="9974269" cy="2154436"/>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Azure Migrate </a:t>
            </a:r>
            <a:r>
              <a:rPr lang="en-US" sz="2000" dirty="0">
                <a:gradFill>
                  <a:gsLst>
                    <a:gs pos="2917">
                      <a:schemeClr val="tx1"/>
                    </a:gs>
                    <a:gs pos="30000">
                      <a:schemeClr val="tx1"/>
                    </a:gs>
                  </a:gsLst>
                  <a:lin ang="5400000" scaled="0"/>
                </a:gradFill>
              </a:rPr>
              <a:t>is your one stop shop for the migration lifecycle</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Azure Data Studio </a:t>
            </a:r>
            <a:r>
              <a:rPr lang="en-US" sz="2000" dirty="0">
                <a:gradFill>
                  <a:gsLst>
                    <a:gs pos="2917">
                      <a:schemeClr val="tx1"/>
                    </a:gs>
                    <a:gs pos="30000">
                      <a:schemeClr val="tx1"/>
                    </a:gs>
                  </a:gsLst>
                  <a:lin ang="5400000" scaled="0"/>
                </a:gradFill>
              </a:rPr>
              <a:t>will be the signature tool for SQL Server migrations with automation</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Include more </a:t>
            </a:r>
            <a:r>
              <a:rPr lang="en-US" sz="2000" b="1" dirty="0">
                <a:gradFill>
                  <a:gsLst>
                    <a:gs pos="2917">
                      <a:schemeClr val="tx1"/>
                    </a:gs>
                    <a:gs pos="30000">
                      <a:schemeClr val="tx1"/>
                    </a:gs>
                  </a:gsLst>
                  <a:lin ang="5400000" scaled="0"/>
                </a:gradFill>
              </a:rPr>
              <a:t>business and financial insights </a:t>
            </a:r>
            <a:r>
              <a:rPr lang="en-US" sz="2000" dirty="0">
                <a:gradFill>
                  <a:gsLst>
                    <a:gs pos="2917">
                      <a:schemeClr val="tx1"/>
                    </a:gs>
                    <a:gs pos="30000">
                      <a:schemeClr val="tx1"/>
                    </a:gs>
                  </a:gsLst>
                  <a:lin ang="5400000" scaled="0"/>
                </a:gradFill>
              </a:rPr>
              <a:t>into our tooling to assist decision making</a:t>
            </a:r>
          </a:p>
        </p:txBody>
      </p:sp>
      <p:pic>
        <p:nvPicPr>
          <p:cNvPr id="7" name="Graphic 6" descr="Train Tracks with solid fill">
            <a:extLst>
              <a:ext uri="{FF2B5EF4-FFF2-40B4-BE49-F238E27FC236}">
                <a16:creationId xmlns:a16="http://schemas.microsoft.com/office/drawing/2014/main" id="{7EE6CC89-6689-476A-9ACC-F04865C8F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007" y="186559"/>
            <a:ext cx="914400" cy="914400"/>
          </a:xfrm>
          <a:prstGeom prst="rect">
            <a:avLst/>
          </a:prstGeom>
        </p:spPr>
      </p:pic>
      <p:pic>
        <p:nvPicPr>
          <p:cNvPr id="8" name="Picture 2" descr="See the source image">
            <a:extLst>
              <a:ext uri="{FF2B5EF4-FFF2-40B4-BE49-F238E27FC236}">
                <a16:creationId xmlns:a16="http://schemas.microsoft.com/office/drawing/2014/main" id="{4CFC6BEE-12AD-404A-AA01-A87D19663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991" y="3313477"/>
            <a:ext cx="593701" cy="60552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Questions with solid fill">
            <a:extLst>
              <a:ext uri="{FF2B5EF4-FFF2-40B4-BE49-F238E27FC236}">
                <a16:creationId xmlns:a16="http://schemas.microsoft.com/office/drawing/2014/main" id="{11A9B0B7-532A-4A77-8CDC-722AF10557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3" y="4164117"/>
            <a:ext cx="705429" cy="705429"/>
          </a:xfrm>
          <a:prstGeom prst="rect">
            <a:avLst/>
          </a:prstGeom>
        </p:spPr>
      </p:pic>
      <p:grpSp>
        <p:nvGrpSpPr>
          <p:cNvPr id="11" name="Picture 52">
            <a:extLst>
              <a:ext uri="{FF2B5EF4-FFF2-40B4-BE49-F238E27FC236}">
                <a16:creationId xmlns:a16="http://schemas.microsoft.com/office/drawing/2014/main" id="{3DC694C0-DFDD-4699-BF1E-88DFA728B7B7}"/>
              </a:ext>
            </a:extLst>
          </p:cNvPr>
          <p:cNvGrpSpPr>
            <a:grpSpLocks noChangeAspect="1"/>
          </p:cNvGrpSpPr>
          <p:nvPr/>
        </p:nvGrpSpPr>
        <p:grpSpPr>
          <a:xfrm>
            <a:off x="639181" y="2479350"/>
            <a:ext cx="715320" cy="429066"/>
            <a:chOff x="2653753" y="2591824"/>
            <a:chExt cx="1624919" cy="1033449"/>
          </a:xfrm>
        </p:grpSpPr>
        <p:sp>
          <p:nvSpPr>
            <p:cNvPr id="12" name="Freeform: Shape 11">
              <a:extLst>
                <a:ext uri="{FF2B5EF4-FFF2-40B4-BE49-F238E27FC236}">
                  <a16:creationId xmlns:a16="http://schemas.microsoft.com/office/drawing/2014/main" id="{B3B85323-C100-4285-9CBA-3E487A8CAEB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3" name="Freeform: Shape 12">
              <a:extLst>
                <a:ext uri="{FF2B5EF4-FFF2-40B4-BE49-F238E27FC236}">
                  <a16:creationId xmlns:a16="http://schemas.microsoft.com/office/drawing/2014/main" id="{E6C619AF-AF19-4210-8602-AF9AEA06B1E3}"/>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4" name="Freeform: Shape 13">
              <a:extLst>
                <a:ext uri="{FF2B5EF4-FFF2-40B4-BE49-F238E27FC236}">
                  <a16:creationId xmlns:a16="http://schemas.microsoft.com/office/drawing/2014/main" id="{FCFF2D4C-BEAD-400B-A24B-11376DDF992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5" name="Freeform: Shape 14">
              <a:extLst>
                <a:ext uri="{FF2B5EF4-FFF2-40B4-BE49-F238E27FC236}">
                  <a16:creationId xmlns:a16="http://schemas.microsoft.com/office/drawing/2014/main" id="{01189CA1-9DB5-4119-BE74-3045BBF8BE83}"/>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6" name="Freeform: Shape 15">
              <a:extLst>
                <a:ext uri="{FF2B5EF4-FFF2-40B4-BE49-F238E27FC236}">
                  <a16:creationId xmlns:a16="http://schemas.microsoft.com/office/drawing/2014/main" id="{25A4F1A3-C564-450D-800F-60E74BCC5FCE}"/>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7" name="Freeform: Shape 16">
              <a:extLst>
                <a:ext uri="{FF2B5EF4-FFF2-40B4-BE49-F238E27FC236}">
                  <a16:creationId xmlns:a16="http://schemas.microsoft.com/office/drawing/2014/main" id="{5A4F6E08-CF28-4185-A62E-3C435311325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grpSp>
    </p:spTree>
    <p:extLst>
      <p:ext uri="{BB962C8B-B14F-4D97-AF65-F5344CB8AC3E}">
        <p14:creationId xmlns:p14="http://schemas.microsoft.com/office/powerpoint/2010/main" val="493633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dirty="0">
                <a:solidFill>
                  <a:schemeClr val="tx1"/>
                </a:solidFill>
                <a:latin typeface="+mn-lt"/>
              </a:rPr>
              <a:t>Microsoft Learn: Azure SQL fundamentals learning path</a:t>
            </a:r>
          </a:p>
          <a:p>
            <a:pPr marL="0" indent="0">
              <a:buNone/>
            </a:pPr>
            <a:r>
              <a:rPr lang="en-US" sz="1600" b="1" dirty="0">
                <a:solidFill>
                  <a:schemeClr val="accent1"/>
                </a:solidFill>
                <a:latin typeface="+mn-lt"/>
              </a:rPr>
              <a:t>aka.ms/azuresqlfundamentals</a:t>
            </a:r>
          </a:p>
          <a:p>
            <a:pPr marL="0" indent="0">
              <a:buNone/>
            </a:pPr>
            <a:endParaRPr lang="en-US" sz="1600" dirty="0">
              <a:latin typeface="+mn-lt"/>
            </a:endParaRPr>
          </a:p>
          <a:p>
            <a:pPr marL="0" indent="0">
              <a:buNone/>
            </a:pPr>
            <a:r>
              <a:rPr lang="en-US" sz="1600" dirty="0">
                <a:solidFill>
                  <a:schemeClr val="tx1"/>
                </a:solidFill>
                <a:latin typeface="+mn-lt"/>
              </a:rPr>
              <a:t>Select the Azure SQL Workshop</a:t>
            </a:r>
          </a:p>
          <a:p>
            <a:pPr marL="0" indent="0">
              <a:buNone/>
            </a:pPr>
            <a:r>
              <a:rPr lang="en-US" sz="1600" b="1" dirty="0">
                <a:solidFill>
                  <a:schemeClr val="accent1"/>
                </a:solidFill>
                <a:latin typeface="+mn-lt"/>
              </a:rPr>
              <a:t>aka.ms/sqlworkshops</a:t>
            </a:r>
          </a:p>
          <a:p>
            <a:pPr marL="0" indent="0">
              <a:buNone/>
            </a:pPr>
            <a:endParaRPr lang="en-US" sz="1600" dirty="0">
              <a:latin typeface="+mn-lt"/>
            </a:endParaRPr>
          </a:p>
          <a:p>
            <a:pPr marL="0" indent="0">
              <a:buNone/>
            </a:pPr>
            <a:r>
              <a:rPr lang="en-US" sz="1600" dirty="0">
                <a:solidFill>
                  <a:schemeClr val="tx1"/>
                </a:solidFill>
                <a:latin typeface="+mn-lt"/>
              </a:rPr>
              <a:t>How to choose tool</a:t>
            </a:r>
          </a:p>
          <a:p>
            <a:pPr marL="0" indent="0">
              <a:buNone/>
            </a:pPr>
            <a:r>
              <a:rPr lang="en-US" sz="1600" b="1" dirty="0">
                <a:solidFill>
                  <a:schemeClr val="accent1"/>
                </a:solidFill>
                <a:latin typeface="+mn-lt"/>
              </a:rPr>
              <a:t>aka.ms/chooseazuresql</a:t>
            </a: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rPr>
              <a:t>aka.ms/azuresqldocs</a:t>
            </a: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rPr>
              <a:t>aka.ms/azuresql4beginners</a:t>
            </a:r>
          </a:p>
          <a:p>
            <a:pPr marL="0" indent="0">
              <a:buNone/>
            </a:pPr>
            <a:r>
              <a:rPr lang="en-US" sz="1600" b="1" dirty="0">
                <a:solidFill>
                  <a:schemeClr val="accent1"/>
                </a:solidFill>
                <a:latin typeface="+mn-lt"/>
              </a:rPr>
              <a:t>aka.ms/dataexposed</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8220838" y="1488883"/>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8310648" y="5218998"/>
            <a:ext cx="2622523" cy="369332"/>
          </a:xfrm>
          <a:prstGeom prst="rect">
            <a:avLst/>
          </a:prstGeom>
          <a:noFill/>
        </p:spPr>
        <p:txBody>
          <a:bodyPr wrap="square">
            <a:spAutoFit/>
          </a:bodyPr>
          <a:lstStyle/>
          <a:p>
            <a:pPr marL="0" indent="0">
              <a:buNone/>
            </a:pPr>
            <a:r>
              <a:rPr lang="en-US" sz="1800" b="1" dirty="0">
                <a:solidFill>
                  <a:schemeClr val="accent1"/>
                </a:solidFill>
                <a:latin typeface="+mn-lt"/>
              </a:rPr>
              <a:t>aka.ms/azuresqlbook</a:t>
            </a: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Azure Database Migration</a:t>
            </a:r>
            <a:br>
              <a:rPr lang="en-US" dirty="0"/>
            </a:br>
            <a:r>
              <a:rPr lang="en-US" dirty="0"/>
              <a:t>Guides</a:t>
            </a:r>
          </a:p>
        </p:txBody>
      </p:sp>
      <p:pic>
        <p:nvPicPr>
          <p:cNvPr id="18" name="Picture Placeholder 17" descr="Azure Database Migration Guides screenshot">
            <a:extLst>
              <a:ext uri="{FF2B5EF4-FFF2-40B4-BE49-F238E27FC236}">
                <a16:creationId xmlns:a16="http://schemas.microsoft.com/office/drawing/2014/main" id="{135BC6DD-13E6-4285-A881-0B91DFC0F2AB}"/>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349" b="349"/>
          <a:stretch/>
        </p:blipFill>
        <p:spPr/>
      </p:pic>
      <p:sp>
        <p:nvSpPr>
          <p:cNvPr id="14" name="Text Placeholder 13">
            <a:extLst>
              <a:ext uri="{FF2B5EF4-FFF2-40B4-BE49-F238E27FC236}">
                <a16:creationId xmlns:a16="http://schemas.microsoft.com/office/drawing/2014/main" id="{4DDD4AB5-0ACF-41E2-AF12-232244FC8AC2}"/>
              </a:ext>
            </a:extLst>
          </p:cNvPr>
          <p:cNvSpPr>
            <a:spLocks noGrp="1"/>
          </p:cNvSpPr>
          <p:nvPr>
            <p:ph type="body" sz="quarter" idx="4294967295"/>
          </p:nvPr>
        </p:nvSpPr>
        <p:spPr>
          <a:xfrm>
            <a:off x="384718" y="1987621"/>
            <a:ext cx="4668838" cy="554037"/>
          </a:xfrm>
        </p:spPr>
        <p:txBody>
          <a:bodyPr/>
          <a:lstStyle/>
          <a:p>
            <a:pPr marL="0" indent="0">
              <a:buNone/>
            </a:pPr>
            <a:r>
              <a:rPr lang="en-US" sz="1800" dirty="0">
                <a:solidFill>
                  <a:schemeClr val="accent1"/>
                </a:solidFill>
                <a:latin typeface="+mj-lt"/>
              </a:rPr>
              <a:t>Step-by-step guidance for modernizing your data assets</a:t>
            </a:r>
          </a:p>
        </p:txBody>
      </p:sp>
      <p:sp>
        <p:nvSpPr>
          <p:cNvPr id="11" name="Text Placeholder 10">
            <a:extLst>
              <a:ext uri="{FF2B5EF4-FFF2-40B4-BE49-F238E27FC236}">
                <a16:creationId xmlns:a16="http://schemas.microsoft.com/office/drawing/2014/main" id="{525946D4-C48A-452C-84A0-998ECD9E8278}"/>
              </a:ext>
            </a:extLst>
          </p:cNvPr>
          <p:cNvSpPr>
            <a:spLocks noGrp="1"/>
          </p:cNvSpPr>
          <p:nvPr>
            <p:ph type="body" sz="quarter" idx="4294967295"/>
          </p:nvPr>
        </p:nvSpPr>
        <p:spPr>
          <a:xfrm>
            <a:off x="379647" y="2716559"/>
            <a:ext cx="5167313" cy="1938337"/>
          </a:xfrm>
        </p:spPr>
        <p:txBody>
          <a:bodyPr/>
          <a:lstStyle/>
          <a:p>
            <a:pPr marL="0" indent="0">
              <a:buNone/>
            </a:pPr>
            <a:endParaRPr lang="en-US" sz="1400" dirty="0">
              <a:latin typeface="+mn-lt"/>
            </a:endParaRPr>
          </a:p>
          <a:p>
            <a:pPr marL="0" indent="0">
              <a:buNone/>
            </a:pPr>
            <a:r>
              <a:rPr lang="en-US" sz="1400" dirty="0">
                <a:latin typeface="+mn-lt"/>
              </a:rPr>
              <a:t>These guides gives step-by-step guidance and resources on migrating:</a:t>
            </a:r>
          </a:p>
          <a:p>
            <a:pPr>
              <a:buFont typeface="Arial" panose="020B0604020202020204" pitchFamily="34" charset="0"/>
              <a:buChar char="•"/>
            </a:pPr>
            <a:endParaRPr lang="en-US" sz="1400" dirty="0">
              <a:latin typeface="+mn-lt"/>
            </a:endParaRPr>
          </a:p>
          <a:p>
            <a:pPr>
              <a:buFont typeface="Arial" panose="020B0604020202020204" pitchFamily="34" charset="0"/>
              <a:buChar char="•"/>
            </a:pPr>
            <a:r>
              <a:rPr lang="en-US" sz="1400" dirty="0">
                <a:latin typeface="+mn-lt"/>
              </a:rPr>
              <a:t>Any SQL Server 2005 version or newer to Azure</a:t>
            </a:r>
          </a:p>
          <a:p>
            <a:pPr>
              <a:buFont typeface="Arial" panose="020B0604020202020204" pitchFamily="34" charset="0"/>
              <a:buChar char="•"/>
            </a:pPr>
            <a:r>
              <a:rPr lang="en-US" sz="1400" dirty="0">
                <a:latin typeface="+mn-lt"/>
              </a:rPr>
              <a:t>SQL Server on Virtual Machines, Amazon Web Services (AWS) EC2, Compute Engine (GCP), and AWS RDS</a:t>
            </a:r>
          </a:p>
          <a:p>
            <a:pPr>
              <a:buFont typeface="Arial" panose="020B0604020202020204" pitchFamily="34" charset="0"/>
              <a:buChar char="•"/>
            </a:pPr>
            <a:r>
              <a:rPr lang="en-US" sz="1400" dirty="0">
                <a:latin typeface="+mn-lt"/>
              </a:rPr>
              <a:t>Your current databases, applications, and SQL Server logins </a:t>
            </a:r>
          </a:p>
        </p:txBody>
      </p:sp>
      <p:sp>
        <p:nvSpPr>
          <p:cNvPr id="4" name="Text Placeholder 3">
            <a:extLst>
              <a:ext uri="{FF2B5EF4-FFF2-40B4-BE49-F238E27FC236}">
                <a16:creationId xmlns:a16="http://schemas.microsoft.com/office/drawing/2014/main" id="{5415AA10-9E45-4EA5-AEEC-C2782155E6A8}"/>
              </a:ext>
            </a:extLst>
          </p:cNvPr>
          <p:cNvSpPr txBox="1">
            <a:spLocks/>
          </p:cNvSpPr>
          <p:nvPr/>
        </p:nvSpPr>
        <p:spPr>
          <a:xfrm>
            <a:off x="584199" y="6185356"/>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Guides</a:t>
            </a:r>
            <a:endParaRPr kumimoji="0" lang="en-US" sz="1400"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endParaRPr>
          </a:p>
        </p:txBody>
      </p:sp>
      <p:sp>
        <p:nvSpPr>
          <p:cNvPr id="3" name="TextBox 2">
            <a:extLst>
              <a:ext uri="{FF2B5EF4-FFF2-40B4-BE49-F238E27FC236}">
                <a16:creationId xmlns:a16="http://schemas.microsoft.com/office/drawing/2014/main" id="{E1E44850-DEF8-4BA0-8562-65DD89126C8D}"/>
              </a:ext>
            </a:extLst>
          </p:cNvPr>
          <p:cNvSpPr txBox="1"/>
          <p:nvPr/>
        </p:nvSpPr>
        <p:spPr>
          <a:xfrm>
            <a:off x="8077200" y="375138"/>
            <a:ext cx="2673809" cy="307777"/>
          </a:xfrm>
          <a:prstGeom prst="rect">
            <a:avLst/>
          </a:prstGeom>
          <a:noFill/>
        </p:spPr>
        <p:txBody>
          <a:bodyPr wrap="none" lIns="0" tIns="0" rIns="0" bIns="0" rtlCol="0">
            <a:spAutoFit/>
          </a:bodyPr>
          <a:lstStyle/>
          <a:p>
            <a:pPr algn="l"/>
            <a:r>
              <a:rPr lang="en-US" sz="2000" b="1" dirty="0">
                <a:solidFill>
                  <a:schemeClr val="accent1"/>
                </a:solidFill>
              </a:rPr>
              <a:t>aka.ms/datamigration</a:t>
            </a:r>
          </a:p>
        </p:txBody>
      </p:sp>
    </p:spTree>
    <p:extLst>
      <p:ext uri="{BB962C8B-B14F-4D97-AF65-F5344CB8AC3E}">
        <p14:creationId xmlns:p14="http://schemas.microsoft.com/office/powerpoint/2010/main" val="187217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Additional Resources</a:t>
            </a:r>
          </a:p>
        </p:txBody>
      </p:sp>
      <p:sp>
        <p:nvSpPr>
          <p:cNvPr id="8" name="Text Placeholder 5">
            <a:extLst>
              <a:ext uri="{FF2B5EF4-FFF2-40B4-BE49-F238E27FC236}">
                <a16:creationId xmlns:a16="http://schemas.microsoft.com/office/drawing/2014/main" id="{46905952-DC5B-4915-B249-2E5E6FB9F531}"/>
              </a:ext>
            </a:extLst>
          </p:cNvPr>
          <p:cNvSpPr txBox="1">
            <a:spLocks/>
          </p:cNvSpPr>
          <p:nvPr/>
        </p:nvSpPr>
        <p:spPr>
          <a:xfrm>
            <a:off x="588263" y="1436688"/>
            <a:ext cx="4834633" cy="4934684"/>
          </a:xfrm>
          <a:prstGeom prst="rect">
            <a:avLst/>
          </a:prstGeom>
        </p:spPr>
        <p:txBody>
          <a:bodyPr vert="horz" wrap="square" lIns="0" tIns="0" rIns="0" bIns="0" rtlCol="0" anchor="t">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Main resources</a:t>
            </a:r>
            <a:endPar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Azure migration center</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5">
                  <a:extLst>
                    <a:ext uri="{A12FA001-AC4F-418D-AE19-62706E023703}">
                      <ahyp:hlinkClr xmlns:ahyp="http://schemas.microsoft.com/office/drawing/2018/hyperlinkcolor" val="tx"/>
                    </a:ext>
                  </a:extLst>
                </a:hlinkClick>
              </a:rPr>
              <a:t>Find a partner</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6">
                  <a:extLst>
                    <a:ext uri="{A12FA001-AC4F-418D-AE19-62706E023703}">
                      <ahyp:hlinkClr xmlns:ahyp="http://schemas.microsoft.com/office/drawing/2018/hyperlinkcolor" val="tx"/>
                    </a:ext>
                  </a:extLst>
                </a:hlinkClick>
              </a:rPr>
              <a:t>Azure Database Migration Service (DMS)</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7">
                  <a:extLst>
                    <a:ext uri="{A12FA001-AC4F-418D-AE19-62706E023703}">
                      <ahyp:hlinkClr xmlns:ahyp="http://schemas.microsoft.com/office/drawing/2018/hyperlinkcolor" val="tx"/>
                    </a:ext>
                  </a:extLst>
                </a:hlinkClick>
              </a:rPr>
              <a:t>Azure DMS documentation</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8">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9">
                  <a:extLst>
                    <a:ext uri="{A12FA001-AC4F-418D-AE19-62706E023703}">
                      <ahyp:hlinkClr xmlns:ahyp="http://schemas.microsoft.com/office/drawing/2018/hyperlinkcolor" val="tx"/>
                    </a:ext>
                  </a:extLst>
                </a:hlinkClick>
              </a:rPr>
              <a:t>Azure Data Studio</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0">
                  <a:extLst>
                    <a:ext uri="{A12FA001-AC4F-418D-AE19-62706E023703}">
                      <ahyp:hlinkClr xmlns:ahyp="http://schemas.microsoft.com/office/drawing/2018/hyperlinkcolor" val="tx"/>
                    </a:ext>
                  </a:extLst>
                </a:hlinkClick>
              </a:rPr>
              <a:t>Azure SQL Migration extension</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Demos</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1">
                  <a:extLst>
                    <a:ext uri="{A12FA001-AC4F-418D-AE19-62706E023703}">
                      <ahyp:hlinkClr xmlns:ahyp="http://schemas.microsoft.com/office/drawing/2018/hyperlinkcolor" val="tx"/>
                    </a:ext>
                  </a:extLst>
                </a:hlinkClick>
              </a:rPr>
              <a:t>Migrating and modernizing your data estate to Azure with Data Migration Services</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2">
                  <a:extLst>
                    <a:ext uri="{A12FA001-AC4F-418D-AE19-62706E023703}">
                      <ahyp:hlinkClr xmlns:ahyp="http://schemas.microsoft.com/office/drawing/2018/hyperlinkcolor" val="tx"/>
                    </a:ext>
                  </a:extLst>
                </a:hlinkClick>
              </a:rPr>
              <a:t>Database migration roadmap with Microsoft</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Blog</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3">
                  <a:extLst>
                    <a:ext uri="{A12FA001-AC4F-418D-AE19-62706E023703}">
                      <ahyp:hlinkClr xmlns:ahyp="http://schemas.microsoft.com/office/drawing/2018/hyperlinkcolor" val="tx"/>
                    </a:ext>
                  </a:extLst>
                </a:hlinkClick>
              </a:rPr>
              <a:t>Data Migration Team Blog</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4">
                  <a:extLst>
                    <a:ext uri="{A12FA001-AC4F-418D-AE19-62706E023703}">
                      <ahyp:hlinkClr xmlns:ahyp="http://schemas.microsoft.com/office/drawing/2018/hyperlinkcolor" val="tx"/>
                    </a:ext>
                  </a:extLst>
                </a:hlinkClick>
              </a:rPr>
              <a:t>Azure Data Studio Migration blog</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p:txBody>
      </p:sp>
      <p:cxnSp>
        <p:nvCxnSpPr>
          <p:cNvPr id="3" name="Straight Connector 2">
            <a:extLst>
              <a:ext uri="{FF2B5EF4-FFF2-40B4-BE49-F238E27FC236}">
                <a16:creationId xmlns:a16="http://schemas.microsoft.com/office/drawing/2014/main" id="{4D413B99-CCA1-4F85-857E-F0020ADDCE6D}"/>
              </a:ext>
              <a:ext uri="{C183D7F6-B498-43B3-948B-1728B52AA6E4}">
                <adec:decorative xmlns:adec="http://schemas.microsoft.com/office/drawing/2017/decorative" val="1"/>
              </a:ext>
            </a:extLst>
          </p:cNvPr>
          <p:cNvCxnSpPr>
            <a:cxnSpLocks/>
          </p:cNvCxnSpPr>
          <p:nvPr/>
        </p:nvCxnSpPr>
        <p:spPr>
          <a:xfrm>
            <a:off x="6097523" y="1436688"/>
            <a:ext cx="0" cy="512762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5">
            <a:extLst>
              <a:ext uri="{FF2B5EF4-FFF2-40B4-BE49-F238E27FC236}">
                <a16:creationId xmlns:a16="http://schemas.microsoft.com/office/drawing/2014/main" id="{03212A58-3250-4ACD-91DC-9050CE9B0549}"/>
              </a:ext>
            </a:extLst>
          </p:cNvPr>
          <p:cNvSpPr txBox="1">
            <a:spLocks/>
          </p:cNvSpPr>
          <p:nvPr/>
        </p:nvSpPr>
        <p:spPr>
          <a:xfrm>
            <a:off x="6642362" y="1436688"/>
            <a:ext cx="4806225" cy="3590727"/>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Web pages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5">
                  <a:extLst>
                    <a:ext uri="{A12FA001-AC4F-418D-AE19-62706E023703}">
                      <ahyp:hlinkClr xmlns:ahyp="http://schemas.microsoft.com/office/drawing/2018/hyperlinkcolor" val="tx"/>
                    </a:ext>
                  </a:extLst>
                </a:hlinkClick>
              </a:rPr>
              <a:t>Azure SQL family webpage</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3</a:t>
            </a:r>
            <a:r>
              <a:rPr kumimoji="0" lang="en-US" sz="1600" b="0" i="0" u="none" strike="noStrike" kern="1200" cap="none" spc="0" normalizeH="0" baseline="30000" noProof="0" dirty="0">
                <a:ln>
                  <a:noFill/>
                </a:ln>
                <a:solidFill>
                  <a:schemeClr val="tx1"/>
                </a:solidFill>
                <a:effectLst/>
                <a:uLnTx/>
                <a:uFillTx/>
                <a:latin typeface="Segoe UI Semibold"/>
                <a:ea typeface="+mn-ea"/>
                <a:cs typeface="Segoe UI Semilight" panose="020B0402040204020203" pitchFamily="34" charset="0"/>
              </a:rPr>
              <a:t>rd</a:t>
            </a: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 party studies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6">
                  <a:extLst>
                    <a:ext uri="{A12FA001-AC4F-418D-AE19-62706E023703}">
                      <ahyp:hlinkClr xmlns:ahyp="http://schemas.microsoft.com/office/drawing/2018/hyperlinkcolor" val="tx"/>
                    </a:ext>
                  </a:extLst>
                </a:hlinkClick>
              </a:rPr>
              <a:t>GigaOM price-performance study</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rPr>
              <a:t>Forrester Consulting Total Economic Impact™ study</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Resources - infographics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7">
                  <a:extLst>
                    <a:ext uri="{A12FA001-AC4F-418D-AE19-62706E023703}">
                      <ahyp:hlinkClr xmlns:ahyp="http://schemas.microsoft.com/office/drawing/2018/hyperlinkcolor" val="tx"/>
                    </a:ext>
                  </a:extLst>
                </a:hlinkClick>
              </a:rPr>
              <a:t>Azure SQL family </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8">
                  <a:extLst>
                    <a:ext uri="{A12FA001-AC4F-418D-AE19-62706E023703}">
                      <ahyp:hlinkClr xmlns:ahyp="http://schemas.microsoft.com/office/drawing/2018/hyperlinkcolor" val="tx"/>
                    </a:ext>
                  </a:extLst>
                </a:hlinkClick>
              </a:rPr>
              <a:t>Forrester Consulting Total Economic Impact™ study </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9">
                  <a:extLst>
                    <a:ext uri="{A12FA001-AC4F-418D-AE19-62706E023703}">
                      <ahyp:hlinkClr xmlns:ahyp="http://schemas.microsoft.com/office/drawing/2018/hyperlinkcolor" val="tx"/>
                    </a:ext>
                  </a:extLst>
                </a:hlinkClick>
              </a:rPr>
              <a:t>Azure SQL Database serverless</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20">
                  <a:extLst>
                    <a:ext uri="{A12FA001-AC4F-418D-AE19-62706E023703}">
                      <ahyp:hlinkClr xmlns:ahyp="http://schemas.microsoft.com/office/drawing/2018/hyperlinkcolor" val="tx"/>
                    </a:ext>
                  </a:extLst>
                </a:hlinkClick>
              </a:rPr>
              <a:t>Web App Migration Datasheet</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21">
                  <a:extLst>
                    <a:ext uri="{A12FA001-AC4F-418D-AE19-62706E023703}">
                      <ahyp:hlinkClr xmlns:ahyp="http://schemas.microsoft.com/office/drawing/2018/hyperlinkcolor" val="tx"/>
                    </a:ext>
                  </a:extLst>
                </a:hlinkClick>
              </a:rPr>
              <a:t>SQL Server Cloud Pathways</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39914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dirty="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dirty="0">
                <a:solidFill>
                  <a:schemeClr val="tx1"/>
                </a:solidFill>
              </a:rPr>
              <a:t>Marketplace pre-installed SQL Server on Windows or Linux</a:t>
            </a:r>
          </a:p>
          <a:p>
            <a:pPr lvl="0"/>
            <a:r>
              <a:rPr lang="en-US" sz="1200" dirty="0">
                <a:solidFill>
                  <a:schemeClr val="tx1"/>
                </a:solidFill>
              </a:rPr>
              <a:t>Install your own SQL Server</a:t>
            </a:r>
          </a:p>
          <a:p>
            <a:pPr lvl="0"/>
            <a:r>
              <a:rPr lang="en-US" sz="1200" dirty="0">
                <a:solidFill>
                  <a:schemeClr val="tx1"/>
                </a:solidFill>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dirty="0">
                <a:solidFill>
                  <a:schemeClr val="tx1"/>
                </a:solidFill>
              </a:rPr>
              <a:t>Unlock Licensing and Edition Flexibility</a:t>
            </a:r>
          </a:p>
          <a:p>
            <a:pPr lvl="0"/>
            <a:r>
              <a:rPr lang="en-US" sz="1200" dirty="0">
                <a:solidFill>
                  <a:schemeClr val="tx1"/>
                </a:solidFill>
              </a:rPr>
              <a:t>Automated Backups and Security Updates</a:t>
            </a:r>
          </a:p>
          <a:p>
            <a:pPr lvl="0"/>
            <a:r>
              <a:rPr lang="en-US" sz="1200" dirty="0">
                <a:solidFill>
                  <a:schemeClr val="tx1"/>
                </a:solidFill>
              </a:rPr>
              <a:t>Manage VMs through Azure SQL in portal</a:t>
            </a:r>
          </a:p>
          <a:p>
            <a:pPr lvl="0"/>
            <a:r>
              <a:rPr lang="en-US" sz="1200" dirty="0">
                <a:solidFill>
                  <a:schemeClr val="tx1"/>
                </a:solidFill>
              </a:rPr>
              <a:t>SQL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dirty="0">
                <a:solidFill>
                  <a:schemeClr val="tx1"/>
                </a:solidFill>
              </a:rPr>
              <a:t>Memory and I/O optimized sizes for best performance</a:t>
            </a:r>
          </a:p>
          <a:p>
            <a:pPr lvl="0"/>
            <a:r>
              <a:rPr lang="en-US" sz="1200" dirty="0">
                <a:solidFill>
                  <a:schemeClr val="tx1"/>
                </a:solidFill>
              </a:rPr>
              <a:t>Data and log on Premium Storage Managed Disks</a:t>
            </a:r>
          </a:p>
          <a:p>
            <a:r>
              <a:rPr lang="en-US" sz="1200" dirty="0">
                <a:solidFill>
                  <a:schemeClr val="tx1"/>
                </a:solidFill>
              </a:rPr>
              <a:t>Support maximum size of managed disks * max # disks</a:t>
            </a:r>
          </a:p>
          <a:p>
            <a:pPr lvl="0"/>
            <a:r>
              <a:rPr lang="en-US" sz="1200" dirty="0">
                <a:solidFill>
                  <a:schemeClr val="tx1"/>
                </a:solidFill>
              </a:rPr>
              <a:t>Azure Blob Read Caching for data disks</a:t>
            </a:r>
          </a:p>
          <a:p>
            <a:pPr lvl="0"/>
            <a:r>
              <a:rPr lang="en-US" sz="1200" dirty="0">
                <a:solidFill>
                  <a:schemeClr val="tx1"/>
                </a:solidFill>
              </a:rPr>
              <a:t>Tempdb on local SSD</a:t>
            </a:r>
          </a:p>
          <a:p>
            <a:pPr lvl="0"/>
            <a:r>
              <a:rPr lang="en-US" sz="1200" dirty="0">
                <a:solidFill>
                  <a:schemeClr val="tx1"/>
                </a:solidFill>
              </a:rPr>
              <a:t>Ultra disks for extremely low latency needs</a:t>
            </a:r>
          </a:p>
          <a:p>
            <a:pPr lvl="0"/>
            <a:r>
              <a:rPr lang="en-US" sz="1200" dirty="0">
                <a:solidFill>
                  <a:schemeClr val="tx1"/>
                </a:solidFill>
              </a:rPr>
              <a:t>Backups can go on managed disks, Azure Blob Storage, or Azure Premium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dirty="0">
                <a:solidFill>
                  <a:schemeClr val="tx1"/>
                </a:solidFill>
              </a:rPr>
              <a:t>Virtual Networks to integrate with on-premises</a:t>
            </a:r>
          </a:p>
          <a:p>
            <a:pPr lvl="0"/>
            <a:r>
              <a:rPr lang="en-US" sz="1200" dirty="0">
                <a:solidFill>
                  <a:schemeClr val="tx1"/>
                </a:solidFill>
              </a:rPr>
              <a:t>Microsoft Defender for SQL</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dirty="0">
                <a:solidFill>
                  <a:schemeClr val="tx1"/>
                </a:solidFill>
              </a:rPr>
              <a:t>Azure VM built-in HA</a:t>
            </a:r>
          </a:p>
          <a:p>
            <a:pPr lvl="0"/>
            <a:r>
              <a:rPr lang="en-US" sz="1200" dirty="0">
                <a:solidFill>
                  <a:schemeClr val="tx1"/>
                </a:solidFill>
              </a:rPr>
              <a:t>Azure Storage built-in redundancy</a:t>
            </a:r>
          </a:p>
          <a:p>
            <a:pPr lvl="0"/>
            <a:r>
              <a:rPr lang="en-US" sz="1200" dirty="0">
                <a:solidFill>
                  <a:schemeClr val="tx1"/>
                </a:solidFill>
              </a:rPr>
              <a:t>Azure Backup and Automated backups</a:t>
            </a:r>
          </a:p>
          <a:p>
            <a:pPr lvl="0"/>
            <a:r>
              <a:rPr lang="en-US" sz="1200" dirty="0">
                <a:solidFill>
                  <a:schemeClr val="tx1"/>
                </a:solidFill>
              </a:rPr>
              <a:t>Failover Cluster Instance with Azure Premium File Share</a:t>
            </a:r>
          </a:p>
          <a:p>
            <a:pPr lvl="0"/>
            <a:r>
              <a:rPr lang="en-US" sz="1200" dirty="0">
                <a:solidFill>
                  <a:schemeClr val="tx1"/>
                </a:solidFill>
              </a:rPr>
              <a:t>Always On Availability Groups with Cloud Witness</a:t>
            </a:r>
          </a:p>
          <a:p>
            <a:pPr lvl="0"/>
            <a:r>
              <a:rPr lang="en-US" sz="1200" dirty="0">
                <a:solidFill>
                  <a:schemeClr val="tx1"/>
                </a:solidFill>
              </a:rPr>
              <a:t>Hybrid Availability Group Secondary replicas</a:t>
            </a:r>
          </a:p>
          <a:p>
            <a:pPr lvl="0"/>
            <a:r>
              <a:rPr lang="en-US" sz="1200" dirty="0">
                <a:solidFill>
                  <a:schemeClr val="tx1"/>
                </a:solidFill>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dirty="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dirty="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dirty="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dirty="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Start </a:t>
            </a:r>
            <a:r>
              <a:rPr lang="en-US" sz="2000" dirty="0">
                <a:gradFill>
                  <a:gsLst>
                    <a:gs pos="2917">
                      <a:schemeClr val="tx1"/>
                    </a:gs>
                    <a:gs pos="30000">
                      <a:schemeClr val="tx1"/>
                    </a:gs>
                  </a:gsLst>
                  <a:lin ang="5400000" scaled="0"/>
                </a:gradFill>
                <a:hlinkClick r:id="rId4"/>
              </a:rPr>
              <a:t>here</a:t>
            </a:r>
            <a:r>
              <a:rPr lang="en-US" sz="2000" dirty="0">
                <a:gradFill>
                  <a:gsLst>
                    <a:gs pos="2917">
                      <a:schemeClr val="tx1"/>
                    </a:gs>
                    <a:gs pos="30000">
                      <a:schemeClr val="tx1"/>
                    </a:gs>
                  </a:gsLst>
                  <a:lin ang="5400000" scaled="0"/>
                </a:gradFill>
              </a:rPr>
              <a:t> for SQL Server on Linux in Azure Virtual Machine</a:t>
            </a:r>
          </a:p>
        </p:txBody>
      </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C70E-5FA7-4057-8878-D71B5F5DE0B4}"/>
              </a:ext>
            </a:extLst>
          </p:cNvPr>
          <p:cNvSpPr>
            <a:spLocks noGrp="1"/>
          </p:cNvSpPr>
          <p:nvPr>
            <p:ph type="title"/>
          </p:nvPr>
        </p:nvSpPr>
        <p:spPr>
          <a:xfrm>
            <a:off x="359229" y="180181"/>
            <a:ext cx="11018520" cy="1107996"/>
          </a:xfrm>
        </p:spPr>
        <p:txBody>
          <a:bodyPr/>
          <a:lstStyle/>
          <a:p>
            <a:r>
              <a:rPr lang="en-US" dirty="0"/>
              <a:t>Azure Migration and </a:t>
            </a:r>
            <a:br>
              <a:rPr lang="en-US" dirty="0"/>
            </a:br>
            <a:r>
              <a:rPr lang="en-US" dirty="0"/>
              <a:t>Modernization Program (AMP)</a:t>
            </a:r>
          </a:p>
        </p:txBody>
      </p:sp>
      <p:pic>
        <p:nvPicPr>
          <p:cNvPr id="7" name="Graphic 6" descr="Compass with solid fill">
            <a:extLst>
              <a:ext uri="{FF2B5EF4-FFF2-40B4-BE49-F238E27FC236}">
                <a16:creationId xmlns:a16="http://schemas.microsoft.com/office/drawing/2014/main" id="{693392B9-0CB8-455C-8173-B556AC008C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671" y="2787134"/>
            <a:ext cx="914400" cy="914400"/>
          </a:xfrm>
          <a:prstGeom prst="rect">
            <a:avLst/>
          </a:prstGeom>
        </p:spPr>
      </p:pic>
      <p:sp>
        <p:nvSpPr>
          <p:cNvPr id="9" name="TextBox 8">
            <a:extLst>
              <a:ext uri="{FF2B5EF4-FFF2-40B4-BE49-F238E27FC236}">
                <a16:creationId xmlns:a16="http://schemas.microsoft.com/office/drawing/2014/main" id="{323A9AE7-1D1E-4A89-A8CE-7AA36AF4EF5A}"/>
              </a:ext>
            </a:extLst>
          </p:cNvPr>
          <p:cNvSpPr txBox="1"/>
          <p:nvPr/>
        </p:nvSpPr>
        <p:spPr>
          <a:xfrm>
            <a:off x="1933646" y="3059668"/>
            <a:ext cx="2583352" cy="369332"/>
          </a:xfrm>
          <a:prstGeom prst="rect">
            <a:avLst/>
          </a:prstGeom>
          <a:noFill/>
        </p:spPr>
        <p:txBody>
          <a:bodyPr wrap="square">
            <a:spAutoFit/>
          </a:bodyPr>
          <a:lstStyle/>
          <a:p>
            <a:pPr marL="0" indent="0">
              <a:buNone/>
            </a:pPr>
            <a:r>
              <a:rPr lang="en-US" sz="1800" b="1" dirty="0">
                <a:solidFill>
                  <a:schemeClr val="accent1"/>
                </a:solidFill>
              </a:rPr>
              <a:t>Self-guided digital</a:t>
            </a:r>
            <a:endParaRPr lang="en-US" sz="1800" b="1" dirty="0">
              <a:solidFill>
                <a:schemeClr val="accent1"/>
              </a:solidFill>
              <a:latin typeface="+mn-lt"/>
            </a:endParaRPr>
          </a:p>
        </p:txBody>
      </p:sp>
      <p:sp>
        <p:nvSpPr>
          <p:cNvPr id="11" name="TextBox 10">
            <a:extLst>
              <a:ext uri="{FF2B5EF4-FFF2-40B4-BE49-F238E27FC236}">
                <a16:creationId xmlns:a16="http://schemas.microsoft.com/office/drawing/2014/main" id="{0B643128-6DD5-4B2A-9C47-72056CF3196C}"/>
              </a:ext>
            </a:extLst>
          </p:cNvPr>
          <p:cNvSpPr txBox="1"/>
          <p:nvPr/>
        </p:nvSpPr>
        <p:spPr>
          <a:xfrm>
            <a:off x="517358" y="4071253"/>
            <a:ext cx="4157769" cy="907171"/>
          </a:xfrm>
          <a:prstGeom prst="rect">
            <a:avLst/>
          </a:prstGeom>
          <a:noFill/>
        </p:spPr>
        <p:txBody>
          <a:bodyPr wrap="square">
            <a:spAutoFit/>
          </a:bodyPr>
          <a:lstStyle/>
          <a:p>
            <a:pPr marL="742933" lvl="1" indent="-285750">
              <a:buFont typeface="Wingdings" panose="05000000000000000000" pitchFamily="2" charset="2"/>
              <a:buChar char="ü"/>
            </a:pPr>
            <a:r>
              <a:rPr lang="en-US" dirty="0"/>
              <a:t>Available for anyone</a:t>
            </a:r>
          </a:p>
          <a:p>
            <a:pPr marL="742933" lvl="1" indent="-285750">
              <a:buFont typeface="Wingdings" panose="05000000000000000000" pitchFamily="2" charset="2"/>
              <a:buChar char="ü"/>
            </a:pPr>
            <a:r>
              <a:rPr lang="en-US" dirty="0"/>
              <a:t>Access to digital resources</a:t>
            </a:r>
          </a:p>
          <a:p>
            <a:pPr marL="742933" lvl="1" indent="-285750">
              <a:buFont typeface="Wingdings" panose="05000000000000000000" pitchFamily="2" charset="2"/>
              <a:buChar char="ü"/>
            </a:pPr>
            <a:r>
              <a:rPr lang="en-US" dirty="0"/>
              <a:t>Guidance from Azure specialists</a:t>
            </a:r>
          </a:p>
        </p:txBody>
      </p:sp>
      <p:sp>
        <p:nvSpPr>
          <p:cNvPr id="13" name="AutoShape 4">
            <a:extLst>
              <a:ext uri="{FF2B5EF4-FFF2-40B4-BE49-F238E27FC236}">
                <a16:creationId xmlns:a16="http://schemas.microsoft.com/office/drawing/2014/main" id="{72396943-9845-4FB1-BC55-0B63E42136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6" name="Picture 8" descr="See the source image">
            <a:extLst>
              <a:ext uri="{FF2B5EF4-FFF2-40B4-BE49-F238E27FC236}">
                <a16:creationId xmlns:a16="http://schemas.microsoft.com/office/drawing/2014/main" id="{C3D220CB-8E7F-458B-8C8B-91B3629D9D1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46990" y="2747068"/>
            <a:ext cx="937890" cy="9378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84E57EB-1032-47E3-8FF2-BF9ECA847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6715" y="180181"/>
            <a:ext cx="3064783" cy="16966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912277D-A684-49C9-84A4-F82C14CA25E4}"/>
              </a:ext>
            </a:extLst>
          </p:cNvPr>
          <p:cNvSpPr txBox="1"/>
          <p:nvPr/>
        </p:nvSpPr>
        <p:spPr>
          <a:xfrm>
            <a:off x="8025755" y="3031347"/>
            <a:ext cx="2583352" cy="369332"/>
          </a:xfrm>
          <a:prstGeom prst="rect">
            <a:avLst/>
          </a:prstGeom>
          <a:noFill/>
        </p:spPr>
        <p:txBody>
          <a:bodyPr wrap="square">
            <a:spAutoFit/>
          </a:bodyPr>
          <a:lstStyle/>
          <a:p>
            <a:pPr marL="0" indent="0">
              <a:buNone/>
            </a:pPr>
            <a:r>
              <a:rPr lang="en-US" sz="1800" b="1" dirty="0">
                <a:solidFill>
                  <a:schemeClr val="accent1"/>
                </a:solidFill>
              </a:rPr>
              <a:t>Guided deployments</a:t>
            </a:r>
            <a:endParaRPr lang="en-US" sz="1800" b="1" dirty="0">
              <a:solidFill>
                <a:schemeClr val="accent1"/>
              </a:solidFill>
              <a:latin typeface="+mn-lt"/>
            </a:endParaRPr>
          </a:p>
        </p:txBody>
      </p:sp>
      <p:sp>
        <p:nvSpPr>
          <p:cNvPr id="21" name="TextBox 20">
            <a:extLst>
              <a:ext uri="{FF2B5EF4-FFF2-40B4-BE49-F238E27FC236}">
                <a16:creationId xmlns:a16="http://schemas.microsoft.com/office/drawing/2014/main" id="{83A43FA1-4671-4488-8959-28018B3B64FB}"/>
              </a:ext>
            </a:extLst>
          </p:cNvPr>
          <p:cNvSpPr txBox="1"/>
          <p:nvPr/>
        </p:nvSpPr>
        <p:spPr>
          <a:xfrm>
            <a:off x="6532458" y="4071253"/>
            <a:ext cx="4845291" cy="1450397"/>
          </a:xfrm>
          <a:prstGeom prst="rect">
            <a:avLst/>
          </a:prstGeom>
          <a:noFill/>
        </p:spPr>
        <p:txBody>
          <a:bodyPr wrap="square">
            <a:spAutoFit/>
          </a:bodyPr>
          <a:lstStyle/>
          <a:p>
            <a:pPr marL="742933" lvl="1" indent="-285750">
              <a:buFont typeface="Wingdings" panose="05000000000000000000" pitchFamily="2" charset="2"/>
              <a:buChar char="ü"/>
            </a:pPr>
            <a:r>
              <a:rPr lang="en-US" dirty="0"/>
              <a:t>Expert guided help from </a:t>
            </a:r>
            <a:r>
              <a:rPr lang="en-US" dirty="0">
                <a:hlinkClick r:id="rId7"/>
              </a:rPr>
              <a:t>partners</a:t>
            </a:r>
            <a:r>
              <a:rPr lang="en-US" dirty="0"/>
              <a:t> or </a:t>
            </a:r>
            <a:r>
              <a:rPr lang="en-US" dirty="0">
                <a:hlinkClick r:id="rId8"/>
              </a:rPr>
              <a:t>FastTrack for Azure </a:t>
            </a:r>
            <a:r>
              <a:rPr lang="en-US" dirty="0"/>
              <a:t>engineers</a:t>
            </a:r>
          </a:p>
          <a:p>
            <a:pPr marL="742933" lvl="1" indent="-285750">
              <a:buFont typeface="Wingdings" panose="05000000000000000000" pitchFamily="2" charset="2"/>
              <a:buChar char="ü"/>
            </a:pPr>
            <a:r>
              <a:rPr lang="en-US" dirty="0"/>
              <a:t>Project assistance</a:t>
            </a:r>
          </a:p>
          <a:p>
            <a:pPr marL="742933" lvl="1" indent="-285750">
              <a:buFont typeface="Wingdings" panose="05000000000000000000" pitchFamily="2" charset="2"/>
              <a:buChar char="ü"/>
            </a:pPr>
            <a:r>
              <a:rPr lang="en-US" dirty="0"/>
              <a:t>Technical training tailored to you needs</a:t>
            </a:r>
          </a:p>
          <a:p>
            <a:pPr marL="742933" lvl="1" indent="-285750">
              <a:buFont typeface="Wingdings" panose="05000000000000000000" pitchFamily="2" charset="2"/>
              <a:buChar char="ü"/>
            </a:pPr>
            <a:r>
              <a:rPr lang="en-US" dirty="0"/>
              <a:t>Minimum project size to qualify</a:t>
            </a:r>
          </a:p>
        </p:txBody>
      </p:sp>
      <p:sp>
        <p:nvSpPr>
          <p:cNvPr id="20" name="TextBox 19">
            <a:extLst>
              <a:ext uri="{FF2B5EF4-FFF2-40B4-BE49-F238E27FC236}">
                <a16:creationId xmlns:a16="http://schemas.microsoft.com/office/drawing/2014/main" id="{A28FECD6-A3C5-4AD3-BA6A-AA2BB3BDB223}"/>
              </a:ext>
            </a:extLst>
          </p:cNvPr>
          <p:cNvSpPr txBox="1"/>
          <p:nvPr/>
        </p:nvSpPr>
        <p:spPr>
          <a:xfrm>
            <a:off x="9645192" y="1923715"/>
            <a:ext cx="2041931" cy="307777"/>
          </a:xfrm>
          <a:prstGeom prst="rect">
            <a:avLst/>
          </a:prstGeom>
          <a:noFill/>
        </p:spPr>
        <p:txBody>
          <a:bodyPr wrap="square" lIns="0" tIns="0" rIns="0" bIns="0" rtlCol="0">
            <a:spAutoFit/>
          </a:bodyPr>
          <a:lstStyle/>
          <a:p>
            <a:pPr algn="l"/>
            <a:r>
              <a:rPr lang="en-US" sz="2000" dirty="0">
                <a:solidFill>
                  <a:schemeClr val="accent1"/>
                </a:solidFill>
                <a:latin typeface="+mj-lt"/>
              </a:rPr>
              <a:t>aka.ms/azureamp</a:t>
            </a:r>
          </a:p>
        </p:txBody>
      </p:sp>
    </p:spTree>
    <p:extLst>
      <p:ext uri="{BB962C8B-B14F-4D97-AF65-F5344CB8AC3E}">
        <p14:creationId xmlns:p14="http://schemas.microsoft.com/office/powerpoint/2010/main" val="271749452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62687" y="2890336"/>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45767" y="3967664"/>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6584623" cy="4001095"/>
          </a:xfrm>
          <a:prstGeom prst="rect">
            <a:avLst/>
          </a:prstGeom>
          <a:noFill/>
        </p:spPr>
        <p:txBody>
          <a:bodyPr wrap="none" lIns="0" tIns="0" rIns="0" bIns="0" rtlCol="0">
            <a:spAutoFit/>
          </a:bodyPr>
          <a:lstStyle/>
          <a:p>
            <a:pPr algn="l"/>
            <a:r>
              <a:rPr lang="en-US" sz="2000" dirty="0"/>
              <a:t>Install the free migration tools</a:t>
            </a:r>
          </a:p>
          <a:p>
            <a:pPr marL="349250" indent="-169863">
              <a:buClr>
                <a:schemeClr val="accent1"/>
              </a:buClr>
              <a:buFont typeface="Arial" panose="020B0604020202020204" pitchFamily="34" charset="0"/>
              <a:buChar char="•"/>
            </a:pPr>
            <a:r>
              <a:rPr lang="en-US" sz="1600" dirty="0"/>
              <a:t>Run Azure Migrate for discovery/assessment of your SQL estate</a:t>
            </a:r>
          </a:p>
          <a:p>
            <a:pPr marL="349250" indent="-169863">
              <a:buClr>
                <a:schemeClr val="accent1"/>
              </a:buClr>
              <a:buFont typeface="Arial" panose="020B0604020202020204" pitchFamily="34" charset="0"/>
              <a:buChar char="•"/>
            </a:pPr>
            <a:r>
              <a:rPr lang="en-US" sz="1600" dirty="0"/>
              <a:t>Understand readiness of your databases/apps for Azure</a:t>
            </a:r>
          </a:p>
          <a:p>
            <a:pPr marL="349250" indent="-169863">
              <a:buClr>
                <a:schemeClr val="accent1"/>
              </a:buClr>
              <a:buFont typeface="Arial" panose="020B0604020202020204" pitchFamily="34" charset="0"/>
              <a:buChar char="•"/>
            </a:pPr>
            <a:r>
              <a:rPr lang="en-US" sz="1600" dirty="0"/>
              <a:t>Use feedback in our tools to contact us</a:t>
            </a:r>
          </a:p>
          <a:p>
            <a:pPr marL="179387">
              <a:buClr>
                <a:schemeClr val="accent1"/>
              </a:buClr>
            </a:pPr>
            <a:endParaRPr lang="en-US" sz="1600" dirty="0"/>
          </a:p>
          <a:p>
            <a:pPr algn="l"/>
            <a:r>
              <a:rPr lang="en-US" sz="2000" dirty="0"/>
              <a:t>Pick a workload to migrate</a:t>
            </a:r>
          </a:p>
          <a:p>
            <a:pPr marL="349250" indent="-169863">
              <a:buClr>
                <a:schemeClr val="accent1"/>
              </a:buClr>
              <a:buFont typeface="Arial" panose="020B0604020202020204" pitchFamily="34" charset="0"/>
              <a:buChar char="•"/>
            </a:pPr>
            <a:r>
              <a:rPr lang="en-US" sz="1600" dirty="0"/>
              <a:t>Start small</a:t>
            </a:r>
          </a:p>
          <a:p>
            <a:pPr marL="349250" indent="-169863">
              <a:spcAft>
                <a:spcPts val="2400"/>
              </a:spcAft>
              <a:buClr>
                <a:schemeClr val="accent1"/>
              </a:buClr>
              <a:buFont typeface="Arial" panose="020B0604020202020204" pitchFamily="34" charset="0"/>
              <a:buChar char="•"/>
            </a:pPr>
            <a:r>
              <a:rPr lang="en-US" sz="1600" dirty="0"/>
              <a:t>Decide what to use based on Azure Migrate assessments</a:t>
            </a:r>
          </a:p>
          <a:p>
            <a:pPr algn="l"/>
            <a:r>
              <a:rPr lang="en-US" sz="2000" dirty="0"/>
              <a:t>Do a proof of concept</a:t>
            </a:r>
            <a:endParaRPr lang="en-US" sz="1600" dirty="0"/>
          </a:p>
          <a:p>
            <a:pPr marL="349250" indent="-169863">
              <a:buClr>
                <a:schemeClr val="accent1"/>
              </a:buClr>
              <a:buFont typeface="Arial" panose="020B0604020202020204" pitchFamily="34" charset="0"/>
              <a:buChar char="•"/>
            </a:pPr>
            <a:r>
              <a:rPr lang="en-US" sz="1600" dirty="0"/>
              <a:t>Use DMA for SKU recommendation </a:t>
            </a:r>
          </a:p>
          <a:p>
            <a:pPr marL="349250" indent="-169863">
              <a:buClr>
                <a:schemeClr val="accent1"/>
              </a:buClr>
              <a:buFont typeface="Arial" panose="020B0604020202020204" pitchFamily="34" charset="0"/>
              <a:buChar char="•"/>
            </a:pPr>
            <a:r>
              <a:rPr lang="en-US" sz="1600" dirty="0"/>
              <a:t>Deploy your VM/Managed Instance per recommended best practices</a:t>
            </a:r>
          </a:p>
          <a:p>
            <a:pPr marL="349250" indent="-169863">
              <a:buClr>
                <a:schemeClr val="accent1"/>
              </a:buClr>
              <a:buFont typeface="Arial" panose="020B0604020202020204" pitchFamily="34" charset="0"/>
              <a:buChar char="•"/>
            </a:pPr>
            <a:r>
              <a:rPr lang="en-US" sz="1600" dirty="0"/>
              <a:t>Use Azure Data Studio to migrate your databases to Azure</a:t>
            </a:r>
          </a:p>
          <a:p>
            <a:pPr marL="179387">
              <a:buClr>
                <a:schemeClr val="accent1"/>
              </a:buClr>
            </a:pPr>
            <a:endParaRPr lang="en-US" sz="1600" dirty="0"/>
          </a:p>
          <a:p>
            <a:pPr algn="l"/>
            <a:endParaRPr lang="en-US" sz="2000" dirty="0"/>
          </a:p>
        </p:txBody>
      </p:sp>
      <p:sp>
        <p:nvSpPr>
          <p:cNvPr id="2" name="TextBox 1">
            <a:extLst>
              <a:ext uri="{FF2B5EF4-FFF2-40B4-BE49-F238E27FC236}">
                <a16:creationId xmlns:a16="http://schemas.microsoft.com/office/drawing/2014/main" id="{E4C43DFE-5377-46A6-AB04-90FDA6AC4D49}"/>
              </a:ext>
            </a:extLst>
          </p:cNvPr>
          <p:cNvSpPr txBox="1"/>
          <p:nvPr/>
        </p:nvSpPr>
        <p:spPr>
          <a:xfrm>
            <a:off x="8283411" y="137786"/>
            <a:ext cx="3362715"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sqlservervm@microsoft.com</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dmsfeedback@microsoft.com</a:t>
            </a:r>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490101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p:txBody>
          <a:bodyPr/>
          <a:lstStyle/>
          <a:p>
            <a:r>
              <a:rPr lang="en-US" dirty="0"/>
              <a:t>Azure Virtual Machine Sizes</a:t>
            </a:r>
          </a:p>
        </p:txBody>
      </p:sp>
      <p:sp>
        <p:nvSpPr>
          <p:cNvPr id="4" name="TextBox 3">
            <a:extLst>
              <a:ext uri="{FF2B5EF4-FFF2-40B4-BE49-F238E27FC236}">
                <a16:creationId xmlns:a16="http://schemas.microsoft.com/office/drawing/2014/main" id="{65191BA1-A492-4693-94B9-42EDB40EEFD2}"/>
              </a:ext>
            </a:extLst>
          </p:cNvPr>
          <p:cNvSpPr txBox="1"/>
          <p:nvPr/>
        </p:nvSpPr>
        <p:spPr>
          <a:xfrm>
            <a:off x="563028" y="100112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 name="TextBox 4">
            <a:extLst>
              <a:ext uri="{FF2B5EF4-FFF2-40B4-BE49-F238E27FC236}">
                <a16:creationId xmlns:a16="http://schemas.microsoft.com/office/drawing/2014/main" id="{49997960-CA69-4DB6-87A3-A7E0E616A9F7}"/>
              </a:ext>
            </a:extLst>
          </p:cNvPr>
          <p:cNvSpPr txBox="1"/>
          <p:nvPr/>
        </p:nvSpPr>
        <p:spPr>
          <a:xfrm>
            <a:off x="9584431" y="203942"/>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6" name="TextBox 5">
            <a:extLst>
              <a:ext uri="{FF2B5EF4-FFF2-40B4-BE49-F238E27FC236}">
                <a16:creationId xmlns:a16="http://schemas.microsoft.com/office/drawing/2014/main" id="{3B19CB08-1A74-4EEF-A458-32024F3CF9AE}"/>
              </a:ext>
            </a:extLst>
          </p:cNvPr>
          <p:cNvSpPr txBox="1"/>
          <p:nvPr/>
        </p:nvSpPr>
        <p:spPr>
          <a:xfrm>
            <a:off x="594644" y="2799673"/>
            <a:ext cx="2686633" cy="430887"/>
          </a:xfrm>
          <a:prstGeom prst="rect">
            <a:avLst/>
          </a:prstGeom>
          <a:noFill/>
        </p:spPr>
        <p:txBody>
          <a:bodyPr wrap="none" lIns="0" tIns="0" rIns="0" bIns="0" rtlCol="0">
            <a:spAutoFit/>
          </a:bodyPr>
          <a:lstStyle/>
          <a:p>
            <a:r>
              <a:rPr lang="en-US" sz="2800" dirty="0">
                <a:solidFill>
                  <a:schemeClr val="accent1"/>
                </a:solidFill>
                <a:latin typeface="+mj-lt"/>
              </a:rPr>
              <a:t>General Purpose</a:t>
            </a:r>
          </a:p>
        </p:txBody>
      </p:sp>
      <p:sp>
        <p:nvSpPr>
          <p:cNvPr id="7" name="TextBox 6">
            <a:extLst>
              <a:ext uri="{FF2B5EF4-FFF2-40B4-BE49-F238E27FC236}">
                <a16:creationId xmlns:a16="http://schemas.microsoft.com/office/drawing/2014/main" id="{96F1A163-8390-4D4D-A508-26072AF7E967}"/>
              </a:ext>
            </a:extLst>
          </p:cNvPr>
          <p:cNvSpPr txBox="1"/>
          <p:nvPr/>
        </p:nvSpPr>
        <p:spPr>
          <a:xfrm>
            <a:off x="4364750" y="2810430"/>
            <a:ext cx="3181897" cy="430887"/>
          </a:xfrm>
          <a:prstGeom prst="rect">
            <a:avLst/>
          </a:prstGeom>
          <a:noFill/>
        </p:spPr>
        <p:txBody>
          <a:bodyPr wrap="none" lIns="0" tIns="0" rIns="0" bIns="0" rtlCol="0">
            <a:spAutoFit/>
          </a:bodyPr>
          <a:lstStyle/>
          <a:p>
            <a:r>
              <a:rPr lang="en-US" sz="2800" dirty="0">
                <a:solidFill>
                  <a:schemeClr val="accent1"/>
                </a:solidFill>
                <a:latin typeface="+mj-lt"/>
              </a:rPr>
              <a:t>Memory Optimized</a:t>
            </a:r>
          </a:p>
        </p:txBody>
      </p:sp>
      <p:sp>
        <p:nvSpPr>
          <p:cNvPr id="8" name="TextBox 7">
            <a:extLst>
              <a:ext uri="{FF2B5EF4-FFF2-40B4-BE49-F238E27FC236}">
                <a16:creationId xmlns:a16="http://schemas.microsoft.com/office/drawing/2014/main" id="{67DF46F2-CDFE-4265-A883-FC6483D4CAC9}"/>
              </a:ext>
            </a:extLst>
          </p:cNvPr>
          <p:cNvSpPr txBox="1"/>
          <p:nvPr/>
        </p:nvSpPr>
        <p:spPr>
          <a:xfrm>
            <a:off x="8544854" y="2799672"/>
            <a:ext cx="3052502" cy="430887"/>
          </a:xfrm>
          <a:prstGeom prst="rect">
            <a:avLst/>
          </a:prstGeom>
          <a:noFill/>
        </p:spPr>
        <p:txBody>
          <a:bodyPr wrap="none" lIns="0" tIns="0" rIns="0" bIns="0" rtlCol="0">
            <a:spAutoFit/>
          </a:bodyPr>
          <a:lstStyle/>
          <a:p>
            <a:r>
              <a:rPr lang="en-US" sz="2800" dirty="0">
                <a:solidFill>
                  <a:schemeClr val="accent1"/>
                </a:solidFill>
                <a:latin typeface="+mj-lt"/>
              </a:rPr>
              <a:t>Storage Optimized</a:t>
            </a:r>
          </a:p>
        </p:txBody>
      </p:sp>
      <p:sp>
        <p:nvSpPr>
          <p:cNvPr id="9" name="TextBox 8">
            <a:extLst>
              <a:ext uri="{FF2B5EF4-FFF2-40B4-BE49-F238E27FC236}">
                <a16:creationId xmlns:a16="http://schemas.microsoft.com/office/drawing/2014/main" id="{E6FAF6E3-081B-4B98-8ABA-F0BEE681805B}"/>
              </a:ext>
            </a:extLst>
          </p:cNvPr>
          <p:cNvSpPr txBox="1"/>
          <p:nvPr/>
        </p:nvSpPr>
        <p:spPr>
          <a:xfrm>
            <a:off x="1493126" y="3293848"/>
            <a:ext cx="88966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 series</a:t>
            </a:r>
          </a:p>
        </p:txBody>
      </p:sp>
      <p:sp>
        <p:nvSpPr>
          <p:cNvPr id="11" name="TextBox 10">
            <a:extLst>
              <a:ext uri="{FF2B5EF4-FFF2-40B4-BE49-F238E27FC236}">
                <a16:creationId xmlns:a16="http://schemas.microsoft.com/office/drawing/2014/main" id="{9D85EEE7-89A5-47BA-BA64-306B854545EA}"/>
              </a:ext>
            </a:extLst>
          </p:cNvPr>
          <p:cNvSpPr txBox="1"/>
          <p:nvPr/>
        </p:nvSpPr>
        <p:spPr>
          <a:xfrm>
            <a:off x="5108512" y="3293848"/>
            <a:ext cx="1694375"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E</a:t>
            </a:r>
            <a:r>
              <a:rPr lang="en-US" sz="2000" dirty="0">
                <a:gradFill>
                  <a:gsLst>
                    <a:gs pos="2917">
                      <a:schemeClr val="tx1"/>
                    </a:gs>
                    <a:gs pos="30000">
                      <a:schemeClr val="tx1"/>
                    </a:gs>
                  </a:gsLst>
                  <a:lin ang="5400000" scaled="0"/>
                </a:gradFill>
              </a:rPr>
              <a:t> and M series</a:t>
            </a:r>
          </a:p>
        </p:txBody>
      </p:sp>
      <p:sp>
        <p:nvSpPr>
          <p:cNvPr id="13" name="TextBox 12">
            <a:extLst>
              <a:ext uri="{FF2B5EF4-FFF2-40B4-BE49-F238E27FC236}">
                <a16:creationId xmlns:a16="http://schemas.microsoft.com/office/drawing/2014/main" id="{C8C95BD3-06CB-487C-B1CC-D715C885EF4D}"/>
              </a:ext>
            </a:extLst>
          </p:cNvPr>
          <p:cNvSpPr txBox="1"/>
          <p:nvPr/>
        </p:nvSpPr>
        <p:spPr>
          <a:xfrm>
            <a:off x="9642300" y="3253062"/>
            <a:ext cx="85760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 Series</a:t>
            </a:r>
          </a:p>
        </p:txBody>
      </p:sp>
      <p:graphicFrame>
        <p:nvGraphicFramePr>
          <p:cNvPr id="14" name="Diagram 13">
            <a:extLst>
              <a:ext uri="{FF2B5EF4-FFF2-40B4-BE49-F238E27FC236}">
                <a16:creationId xmlns:a16="http://schemas.microsoft.com/office/drawing/2014/main" id="{A20209A4-5203-4FFC-A46D-E59A50C6D94E}"/>
              </a:ext>
            </a:extLst>
          </p:cNvPr>
          <p:cNvGraphicFramePr/>
          <p:nvPr/>
        </p:nvGraphicFramePr>
        <p:xfrm>
          <a:off x="314044" y="1547691"/>
          <a:ext cx="11283312" cy="996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0F03037F-6DC9-418E-B7E2-FA46FE57812E}"/>
              </a:ext>
            </a:extLst>
          </p:cNvPr>
          <p:cNvSpPr txBox="1"/>
          <p:nvPr/>
        </p:nvSpPr>
        <p:spPr>
          <a:xfrm>
            <a:off x="9278450" y="91736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8"/>
              </a:rPr>
              <a:t>tool</a:t>
            </a:r>
            <a:endParaRPr lang="en-US" dirty="0">
              <a:gradFill>
                <a:gsLst>
                  <a:gs pos="2917">
                    <a:schemeClr val="tx1"/>
                  </a:gs>
                  <a:gs pos="30000">
                    <a:schemeClr val="tx1"/>
                  </a:gs>
                </a:gsLst>
                <a:lin ang="5400000" scaled="0"/>
              </a:gradFill>
            </a:endParaRPr>
          </a:p>
        </p:txBody>
      </p:sp>
      <p:cxnSp>
        <p:nvCxnSpPr>
          <p:cNvPr id="24" name="Straight Arrow Connector 23">
            <a:extLst>
              <a:ext uri="{FF2B5EF4-FFF2-40B4-BE49-F238E27FC236}">
                <a16:creationId xmlns:a16="http://schemas.microsoft.com/office/drawing/2014/main" id="{B9DF5076-FA1B-479B-BA98-6B4C5A3F4C6B}"/>
              </a:ext>
            </a:extLst>
          </p:cNvPr>
          <p:cNvCxnSpPr/>
          <p:nvPr/>
        </p:nvCxnSpPr>
        <p:spPr>
          <a:xfrm>
            <a:off x="3531873" y="303187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CDED6F-F66B-40D9-8A1E-BEBD54F66769}"/>
              </a:ext>
            </a:extLst>
          </p:cNvPr>
          <p:cNvCxnSpPr>
            <a:cxnSpLocks/>
          </p:cNvCxnSpPr>
          <p:nvPr/>
        </p:nvCxnSpPr>
        <p:spPr>
          <a:xfrm>
            <a:off x="7754611" y="302086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ED322A1-25F6-4925-A79D-162194B78756}"/>
              </a:ext>
            </a:extLst>
          </p:cNvPr>
          <p:cNvSpPr txBox="1"/>
          <p:nvPr/>
        </p:nvSpPr>
        <p:spPr>
          <a:xfrm>
            <a:off x="8889884" y="4386979"/>
            <a:ext cx="2670411"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Highest I/O throughput</a:t>
            </a:r>
          </a:p>
          <a:p>
            <a:pPr algn="l"/>
            <a:r>
              <a:rPr lang="en-US" sz="2000" dirty="0">
                <a:gradFill>
                  <a:gsLst>
                    <a:gs pos="2917">
                      <a:schemeClr val="tx1"/>
                    </a:gs>
                    <a:gs pos="30000">
                      <a:schemeClr val="tx1"/>
                    </a:gs>
                  </a:gsLst>
                  <a:lin ang="5400000" scaled="0"/>
                </a:gradFill>
              </a:rPr>
              <a:t>AMD EPYC</a:t>
            </a:r>
          </a:p>
          <a:p>
            <a:pPr algn="l"/>
            <a:r>
              <a:rPr lang="en-US" sz="2000" dirty="0">
                <a:gradFill>
                  <a:gsLst>
                    <a:gs pos="2917">
                      <a:schemeClr val="tx1"/>
                    </a:gs>
                    <a:gs pos="30000">
                      <a:schemeClr val="tx1"/>
                    </a:gs>
                  </a:gsLst>
                  <a:lin ang="5400000" scaled="0"/>
                </a:gradFill>
              </a:rPr>
              <a:t>NVMe SSD</a:t>
            </a:r>
          </a:p>
        </p:txBody>
      </p:sp>
      <p:sp>
        <p:nvSpPr>
          <p:cNvPr id="28" name="Rectangle 27">
            <a:extLst>
              <a:ext uri="{FF2B5EF4-FFF2-40B4-BE49-F238E27FC236}">
                <a16:creationId xmlns:a16="http://schemas.microsoft.com/office/drawing/2014/main" id="{2C4F0A63-DBD1-466A-8E21-CAAFA6FFBCCB}"/>
              </a:ext>
            </a:extLst>
          </p:cNvPr>
          <p:cNvSpPr/>
          <p:nvPr/>
        </p:nvSpPr>
        <p:spPr bwMode="auto">
          <a:xfrm>
            <a:off x="4225183" y="2799672"/>
            <a:ext cx="3421188" cy="801953"/>
          </a:xfrm>
          <a:prstGeom prst="rect">
            <a:avLst/>
          </a:prstGeom>
          <a:noFill/>
          <a:ln w="28575">
            <a:solidFill>
              <a:schemeClr val="accent1"/>
            </a:solidFill>
            <a:prstDash val="lg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B6B8143B-E97D-48B9-9514-C2DC1EEACEE5}"/>
              </a:ext>
            </a:extLst>
          </p:cNvPr>
          <p:cNvSpPr txBox="1"/>
          <p:nvPr/>
        </p:nvSpPr>
        <p:spPr>
          <a:xfrm>
            <a:off x="594644" y="4491911"/>
            <a:ext cx="3016147" cy="1231106"/>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Works for many workloads</a:t>
            </a:r>
          </a:p>
          <a:p>
            <a:pPr algn="l"/>
            <a:r>
              <a:rPr lang="en-US" sz="2000" dirty="0">
                <a:gradFill>
                  <a:gsLst>
                    <a:gs pos="2917">
                      <a:schemeClr val="tx1"/>
                    </a:gs>
                    <a:gs pos="30000">
                      <a:schemeClr val="tx1"/>
                    </a:gs>
                  </a:gsLst>
                  <a:lin ang="5400000" scaled="0"/>
                </a:gradFill>
              </a:rPr>
              <a:t>Versions</a:t>
            </a:r>
          </a:p>
          <a:p>
            <a:pPr algn="l"/>
            <a:r>
              <a:rPr lang="en-US" sz="2000" dirty="0">
                <a:gradFill>
                  <a:gsLst>
                    <a:gs pos="2917">
                      <a:schemeClr val="tx1"/>
                    </a:gs>
                    <a:gs pos="30000">
                      <a:schemeClr val="tx1"/>
                    </a:gs>
                  </a:gsLst>
                  <a:lin ang="5400000" scaled="0"/>
                </a:gradFill>
              </a:rPr>
              <a:t>DC = Intel SGX</a:t>
            </a:r>
          </a:p>
          <a:p>
            <a:pPr algn="l"/>
            <a:r>
              <a:rPr lang="en-US" sz="2000" dirty="0">
                <a:gradFill>
                  <a:gsLst>
                    <a:gs pos="2917">
                      <a:schemeClr val="tx1"/>
                    </a:gs>
                    <a:gs pos="30000">
                      <a:schemeClr val="tx1"/>
                    </a:gs>
                  </a:gsLst>
                  <a:lin ang="5400000" scaled="0"/>
                </a:gradFill>
              </a:rPr>
              <a:t>Intel and AMD options</a:t>
            </a:r>
          </a:p>
        </p:txBody>
      </p:sp>
      <p:sp>
        <p:nvSpPr>
          <p:cNvPr id="32" name="TextBox 31">
            <a:extLst>
              <a:ext uri="{FF2B5EF4-FFF2-40B4-BE49-F238E27FC236}">
                <a16:creationId xmlns:a16="http://schemas.microsoft.com/office/drawing/2014/main" id="{ADC79241-7192-47F1-8287-BFB8B6AFDD3F}"/>
              </a:ext>
            </a:extLst>
          </p:cNvPr>
          <p:cNvSpPr txBox="1"/>
          <p:nvPr/>
        </p:nvSpPr>
        <p:spPr>
          <a:xfrm>
            <a:off x="4225183" y="4386979"/>
            <a:ext cx="4020460" cy="2154436"/>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Best for SQL Server production</a:t>
            </a:r>
          </a:p>
          <a:p>
            <a:pPr algn="l"/>
            <a:r>
              <a:rPr lang="en-US" sz="2000" dirty="0">
                <a:gradFill>
                  <a:gsLst>
                    <a:gs pos="2917">
                      <a:schemeClr val="tx1"/>
                    </a:gs>
                    <a:gs pos="30000">
                      <a:schemeClr val="tx1"/>
                    </a:gs>
                  </a:gsLst>
                  <a:lin ang="5400000" scaled="0"/>
                </a:gradFill>
              </a:rPr>
              <a:t>Highest memory to core ratio</a:t>
            </a:r>
          </a:p>
          <a:p>
            <a:pPr algn="l"/>
            <a:r>
              <a:rPr lang="en-US" sz="2000" dirty="0">
                <a:gradFill>
                  <a:gsLst>
                    <a:gs pos="2917">
                      <a:schemeClr val="tx1"/>
                    </a:gs>
                    <a:gs pos="30000">
                      <a:schemeClr val="tx1"/>
                    </a:gs>
                  </a:gsLst>
                  <a:lin ang="5400000" scaled="0"/>
                </a:gradFill>
              </a:rPr>
              <a:t>Versions</a:t>
            </a:r>
          </a:p>
          <a:p>
            <a:pPr algn="l"/>
            <a:r>
              <a:rPr lang="en-US" sz="2000" dirty="0">
                <a:gradFill>
                  <a:gsLst>
                    <a:gs pos="2917">
                      <a:schemeClr val="tx1"/>
                    </a:gs>
                    <a:gs pos="30000">
                      <a:schemeClr val="tx1"/>
                    </a:gs>
                  </a:gsLst>
                  <a:lin ang="5400000" scaled="0"/>
                </a:gradFill>
              </a:rPr>
              <a:t>Intel and AMD options</a:t>
            </a:r>
          </a:p>
          <a:p>
            <a:pPr algn="l"/>
            <a:r>
              <a:rPr lang="en-US" sz="2000" dirty="0">
                <a:gradFill>
                  <a:gsLst>
                    <a:gs pos="2917">
                      <a:schemeClr val="tx1"/>
                    </a:gs>
                    <a:gs pos="30000">
                      <a:schemeClr val="tx1"/>
                    </a:gs>
                  </a:gsLst>
                  <a:lin ang="5400000" scaled="0"/>
                </a:gradFill>
              </a:rPr>
              <a:t>Constrained vCPUs = save licensing</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M series = up to 416 vCPU</a:t>
            </a:r>
          </a:p>
          <a:p>
            <a:pPr algn="l"/>
            <a:r>
              <a:rPr lang="en-US" sz="2000" dirty="0">
                <a:gradFill>
                  <a:gsLst>
                    <a:gs pos="2917">
                      <a:schemeClr val="tx1"/>
                    </a:gs>
                    <a:gs pos="30000">
                      <a:schemeClr val="tx1"/>
                    </a:gs>
                  </a:gsLst>
                  <a:lin ang="5400000" scaled="0"/>
                </a:gradFill>
              </a:rPr>
              <a:t>New </a:t>
            </a:r>
            <a:r>
              <a:rPr lang="en-US" sz="2000" dirty="0">
                <a:solidFill>
                  <a:schemeClr val="accent1"/>
                </a:solidFill>
                <a:latin typeface="+mj-lt"/>
              </a:rPr>
              <a:t>Eb series </a:t>
            </a:r>
            <a:r>
              <a:rPr lang="en-US" sz="2000" dirty="0">
                <a:gradFill>
                  <a:gsLst>
                    <a:gs pos="2917">
                      <a:schemeClr val="tx1"/>
                    </a:gs>
                    <a:gs pos="30000">
                      <a:schemeClr val="tx1"/>
                    </a:gs>
                  </a:gsLst>
                  <a:lin ang="5400000" scaled="0"/>
                </a:gradFill>
              </a:rPr>
              <a:t>= I/O to core ratio</a:t>
            </a:r>
          </a:p>
        </p:txBody>
      </p:sp>
      <p:sp>
        <p:nvSpPr>
          <p:cNvPr id="33" name="TextBox 32">
            <a:extLst>
              <a:ext uri="{FF2B5EF4-FFF2-40B4-BE49-F238E27FC236}">
                <a16:creationId xmlns:a16="http://schemas.microsoft.com/office/drawing/2014/main" id="{15E801EE-55FF-4F99-8DC2-C4600439B8C6}"/>
              </a:ext>
            </a:extLst>
          </p:cNvPr>
          <p:cNvSpPr txBox="1"/>
          <p:nvPr/>
        </p:nvSpPr>
        <p:spPr>
          <a:xfrm>
            <a:off x="9958956" y="1224189"/>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9"/>
              </a:rPr>
              <a:t>blogs</a:t>
            </a:r>
            <a:endParaRPr lang="en-US" dirty="0">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0D254D99-D8AF-4D98-920E-E4D000DB9B95}"/>
              </a:ext>
            </a:extLst>
          </p:cNvPr>
          <p:cNvSpPr txBox="1"/>
          <p:nvPr/>
        </p:nvSpPr>
        <p:spPr>
          <a:xfrm>
            <a:off x="9418282" y="503444"/>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pic>
        <p:nvPicPr>
          <p:cNvPr id="23" name="Graphic 22" descr="Stars with solid fill">
            <a:extLst>
              <a:ext uri="{FF2B5EF4-FFF2-40B4-BE49-F238E27FC236}">
                <a16:creationId xmlns:a16="http://schemas.microsoft.com/office/drawing/2014/main" id="{D60BAF13-ACB3-4F3C-8FAD-0653AA25C2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18832" y="3252075"/>
            <a:ext cx="289680" cy="289680"/>
          </a:xfrm>
          <a:prstGeom prst="rect">
            <a:avLst/>
          </a:prstGeom>
        </p:spPr>
      </p:pic>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3" grpId="0"/>
      <p:bldP spid="27" grpId="0"/>
      <p:bldP spid="28" grpId="0" animBg="1"/>
      <p:bldP spid="30"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A1DC0-CB53-4D9A-9AE7-DC1D19AB9C26}"/>
              </a:ext>
            </a:extLst>
          </p:cNvPr>
          <p:cNvSpPr>
            <a:spLocks noGrp="1"/>
          </p:cNvSpPr>
          <p:nvPr>
            <p:ph type="title"/>
          </p:nvPr>
        </p:nvSpPr>
        <p:spPr/>
        <p:txBody>
          <a:bodyPr/>
          <a:lstStyle/>
          <a:p>
            <a:r>
              <a:rPr lang="en-US" dirty="0"/>
              <a:t>Azure SQL Managed Instance</a:t>
            </a:r>
          </a:p>
        </p:txBody>
      </p:sp>
      <p:sp>
        <p:nvSpPr>
          <p:cNvPr id="6" name="TextBox 5">
            <a:extLst>
              <a:ext uri="{FF2B5EF4-FFF2-40B4-BE49-F238E27FC236}">
                <a16:creationId xmlns:a16="http://schemas.microsoft.com/office/drawing/2014/main" id="{A15C2C4D-542B-4069-BBAD-FEE0D03CBDFE}"/>
              </a:ext>
            </a:extLst>
          </p:cNvPr>
          <p:cNvSpPr txBox="1"/>
          <p:nvPr/>
        </p:nvSpPr>
        <p:spPr>
          <a:xfrm>
            <a:off x="363759" y="1508288"/>
            <a:ext cx="7743178" cy="16989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Pre-installed SQL Server with abstraction from OS and Infrastructure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It is the same engine but </a:t>
            </a:r>
            <a:r>
              <a:rPr kumimoji="0" lang="en-US" sz="1800" b="0" i="1"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versionless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Almost 100% compatible T-SQL language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The instance features you need such as SQL Server Agent</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Fully Managed Service = SQL + cloud to automate and integrate</a:t>
            </a:r>
          </a:p>
        </p:txBody>
      </p:sp>
      <p:sp>
        <p:nvSpPr>
          <p:cNvPr id="7" name="TextBox 6">
            <a:extLst>
              <a:ext uri="{FF2B5EF4-FFF2-40B4-BE49-F238E27FC236}">
                <a16:creationId xmlns:a16="http://schemas.microsoft.com/office/drawing/2014/main" id="{FB651FA4-91A0-4698-B277-F29C971D75AB}"/>
              </a:ext>
            </a:extLst>
          </p:cNvPr>
          <p:cNvSpPr txBox="1"/>
          <p:nvPr/>
        </p:nvSpPr>
        <p:spPr>
          <a:xfrm>
            <a:off x="1272582" y="3709539"/>
            <a:ext cx="2825966" cy="307777"/>
          </a:xfrm>
          <a:prstGeom prst="rect">
            <a:avLst/>
          </a:prstGeom>
          <a:noFill/>
        </p:spPr>
        <p:txBody>
          <a:bodyPr wrap="none" lIns="0" tIns="0" rIns="0" bIns="0" rtlCol="0">
            <a:spAutoFit/>
          </a:bodyPr>
          <a:lstStyle/>
          <a:p>
            <a:pPr algn="r"/>
            <a:r>
              <a:rPr lang="en-US" sz="2000" dirty="0">
                <a:solidFill>
                  <a:schemeClr val="accent1"/>
                </a:solidFill>
                <a:latin typeface="+mj-lt"/>
              </a:rPr>
              <a:t>Built-in High Availability</a:t>
            </a:r>
          </a:p>
        </p:txBody>
      </p:sp>
      <p:grpSp>
        <p:nvGrpSpPr>
          <p:cNvPr id="8" name="Group 183">
            <a:extLst>
              <a:ext uri="{FF2B5EF4-FFF2-40B4-BE49-F238E27FC236}">
                <a16:creationId xmlns:a16="http://schemas.microsoft.com/office/drawing/2014/main" id="{CF789334-6A94-484B-9CB6-0AD89DDA847F}"/>
              </a:ext>
              <a:ext uri="{C183D7F6-B498-43B3-948B-1728B52AA6E4}">
                <adec:decorative xmlns:adec="http://schemas.microsoft.com/office/drawing/2017/decorative" val="1"/>
              </a:ext>
            </a:extLst>
          </p:cNvPr>
          <p:cNvGrpSpPr>
            <a:grpSpLocks noChangeAspect="1"/>
          </p:cNvGrpSpPr>
          <p:nvPr/>
        </p:nvGrpSpPr>
        <p:grpSpPr bwMode="auto">
          <a:xfrm>
            <a:off x="709974" y="3639869"/>
            <a:ext cx="398940" cy="398940"/>
            <a:chOff x="2812" y="2781"/>
            <a:chExt cx="312" cy="312"/>
          </a:xfrm>
        </p:grpSpPr>
        <p:sp>
          <p:nvSpPr>
            <p:cNvPr id="9" name="AutoShape 182">
              <a:extLst>
                <a:ext uri="{FF2B5EF4-FFF2-40B4-BE49-F238E27FC236}">
                  <a16:creationId xmlns:a16="http://schemas.microsoft.com/office/drawing/2014/main" id="{2B9EF3C0-C947-42D9-A5D3-8AFE544D35CC}"/>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 name="Rectangle 184">
              <a:extLst>
                <a:ext uri="{FF2B5EF4-FFF2-40B4-BE49-F238E27FC236}">
                  <a16:creationId xmlns:a16="http://schemas.microsoft.com/office/drawing/2014/main" id="{62A27499-B315-4E78-8D40-81896CBC2209}"/>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 name="Rectangle 185">
              <a:extLst>
                <a:ext uri="{FF2B5EF4-FFF2-40B4-BE49-F238E27FC236}">
                  <a16:creationId xmlns:a16="http://schemas.microsoft.com/office/drawing/2014/main" id="{8EA6F9B8-629D-4A20-B08B-1E54AF0C4985}"/>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 name="Rectangle 186">
              <a:extLst>
                <a:ext uri="{FF2B5EF4-FFF2-40B4-BE49-F238E27FC236}">
                  <a16:creationId xmlns:a16="http://schemas.microsoft.com/office/drawing/2014/main" id="{64F8EDDF-DFAF-4CF6-8373-F757E4EA020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Rectangle 187">
              <a:extLst>
                <a:ext uri="{FF2B5EF4-FFF2-40B4-BE49-F238E27FC236}">
                  <a16:creationId xmlns:a16="http://schemas.microsoft.com/office/drawing/2014/main" id="{1ADB54D5-F27A-4969-9CAD-6163C876394B}"/>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 name="Rectangle 188">
              <a:extLst>
                <a:ext uri="{FF2B5EF4-FFF2-40B4-BE49-F238E27FC236}">
                  <a16:creationId xmlns:a16="http://schemas.microsoft.com/office/drawing/2014/main" id="{FC01A2AD-EE77-4035-9EB8-C54F9057CF92}"/>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5" name="Rectangle 189">
              <a:extLst>
                <a:ext uri="{FF2B5EF4-FFF2-40B4-BE49-F238E27FC236}">
                  <a16:creationId xmlns:a16="http://schemas.microsoft.com/office/drawing/2014/main" id="{F24C3073-A853-445F-B882-A22CB444CDD7}"/>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 name="Freeform 190">
              <a:extLst>
                <a:ext uri="{FF2B5EF4-FFF2-40B4-BE49-F238E27FC236}">
                  <a16:creationId xmlns:a16="http://schemas.microsoft.com/office/drawing/2014/main" id="{E5F6C2E6-5F3C-46C3-BB0F-5A92C6FAC3AA}"/>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 name="Freeform 191">
              <a:extLst>
                <a:ext uri="{FF2B5EF4-FFF2-40B4-BE49-F238E27FC236}">
                  <a16:creationId xmlns:a16="http://schemas.microsoft.com/office/drawing/2014/main" id="{DD4A6355-1CF3-43B7-9DB4-832F7FA47F73}"/>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192">
              <a:extLst>
                <a:ext uri="{FF2B5EF4-FFF2-40B4-BE49-F238E27FC236}">
                  <a16:creationId xmlns:a16="http://schemas.microsoft.com/office/drawing/2014/main" id="{006FAD0A-C08D-455B-BCFD-6F22D3A99C0D}"/>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 name="Freeform 193">
              <a:extLst>
                <a:ext uri="{FF2B5EF4-FFF2-40B4-BE49-F238E27FC236}">
                  <a16:creationId xmlns:a16="http://schemas.microsoft.com/office/drawing/2014/main" id="{93FA8091-FEFC-4F68-8FD1-F2943168AC46}"/>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0" name="Rectangle 194">
              <a:extLst>
                <a:ext uri="{FF2B5EF4-FFF2-40B4-BE49-F238E27FC236}">
                  <a16:creationId xmlns:a16="http://schemas.microsoft.com/office/drawing/2014/main" id="{7443213F-AE3F-47E0-8ACF-D8D5F36096DA}"/>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Rectangle 195">
              <a:extLst>
                <a:ext uri="{FF2B5EF4-FFF2-40B4-BE49-F238E27FC236}">
                  <a16:creationId xmlns:a16="http://schemas.microsoft.com/office/drawing/2014/main" id="{ACDE51CF-5667-49C9-87C0-284E902432F6}"/>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37" name="Group 52">
            <a:extLst>
              <a:ext uri="{FF2B5EF4-FFF2-40B4-BE49-F238E27FC236}">
                <a16:creationId xmlns:a16="http://schemas.microsoft.com/office/drawing/2014/main" id="{3C47CBFF-0D0C-4BCA-8246-66F7AB5D4AE4}"/>
              </a:ext>
              <a:ext uri="{C183D7F6-B498-43B3-948B-1728B52AA6E4}">
                <adec:decorative xmlns:adec="http://schemas.microsoft.com/office/drawing/2017/decorative" val="1"/>
              </a:ext>
            </a:extLst>
          </p:cNvPr>
          <p:cNvGrpSpPr>
            <a:grpSpLocks noChangeAspect="1"/>
          </p:cNvGrpSpPr>
          <p:nvPr/>
        </p:nvGrpSpPr>
        <p:grpSpPr bwMode="auto">
          <a:xfrm>
            <a:off x="676485" y="4361570"/>
            <a:ext cx="465917" cy="465917"/>
            <a:chOff x="3411" y="999"/>
            <a:chExt cx="312" cy="312"/>
          </a:xfrm>
        </p:grpSpPr>
        <p:sp>
          <p:nvSpPr>
            <p:cNvPr id="38" name="AutoShape 51">
              <a:extLst>
                <a:ext uri="{FF2B5EF4-FFF2-40B4-BE49-F238E27FC236}">
                  <a16:creationId xmlns:a16="http://schemas.microsoft.com/office/drawing/2014/main" id="{C8159BE2-0C85-45BB-9587-F3FCAD13B380}"/>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9" name="Rectangle 53">
              <a:extLst>
                <a:ext uri="{FF2B5EF4-FFF2-40B4-BE49-F238E27FC236}">
                  <a16:creationId xmlns:a16="http://schemas.microsoft.com/office/drawing/2014/main" id="{7325256B-0DC3-45AE-8AD2-F68D53A9D86D}"/>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Freeform 54">
              <a:extLst>
                <a:ext uri="{FF2B5EF4-FFF2-40B4-BE49-F238E27FC236}">
                  <a16:creationId xmlns:a16="http://schemas.microsoft.com/office/drawing/2014/main" id="{5B060728-7F8C-4660-93A4-7F16E7E3232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55">
              <a:extLst>
                <a:ext uri="{FF2B5EF4-FFF2-40B4-BE49-F238E27FC236}">
                  <a16:creationId xmlns:a16="http://schemas.microsoft.com/office/drawing/2014/main" id="{D34DAF31-5D71-4EA7-9CFC-557D0EA9B9E6}"/>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2" name="Freeform 56">
              <a:extLst>
                <a:ext uri="{FF2B5EF4-FFF2-40B4-BE49-F238E27FC236}">
                  <a16:creationId xmlns:a16="http://schemas.microsoft.com/office/drawing/2014/main" id="{13D020B7-CA6F-4E89-88B0-C8AE431A13B7}"/>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43" name="TextBox 42">
            <a:extLst>
              <a:ext uri="{FF2B5EF4-FFF2-40B4-BE49-F238E27FC236}">
                <a16:creationId xmlns:a16="http://schemas.microsoft.com/office/drawing/2014/main" id="{E213DF9D-9266-47B1-B88D-688CFC416FE4}"/>
              </a:ext>
            </a:extLst>
          </p:cNvPr>
          <p:cNvSpPr txBox="1"/>
          <p:nvPr/>
        </p:nvSpPr>
        <p:spPr>
          <a:xfrm>
            <a:off x="1258881" y="4440639"/>
            <a:ext cx="3100785" cy="307777"/>
          </a:xfrm>
          <a:prstGeom prst="rect">
            <a:avLst/>
          </a:prstGeom>
          <a:noFill/>
        </p:spPr>
        <p:txBody>
          <a:bodyPr wrap="none" lIns="0" tIns="0" rIns="0" bIns="0" rtlCol="0">
            <a:spAutoFit/>
          </a:bodyPr>
          <a:lstStyle/>
          <a:p>
            <a:pPr algn="r"/>
            <a:r>
              <a:rPr lang="en-US" sz="2000" dirty="0">
                <a:solidFill>
                  <a:schemeClr val="accent1"/>
                </a:solidFill>
                <a:latin typeface="+mj-lt"/>
              </a:rPr>
              <a:t>Automated backup system</a:t>
            </a:r>
          </a:p>
        </p:txBody>
      </p:sp>
      <p:grpSp>
        <p:nvGrpSpPr>
          <p:cNvPr id="44" name="Group 43">
            <a:extLst>
              <a:ext uri="{FF2B5EF4-FFF2-40B4-BE49-F238E27FC236}">
                <a16:creationId xmlns:a16="http://schemas.microsoft.com/office/drawing/2014/main" id="{F9A6EE4E-EC60-407E-B872-105DDEB5725B}"/>
              </a:ext>
            </a:extLst>
          </p:cNvPr>
          <p:cNvGrpSpPr/>
          <p:nvPr/>
        </p:nvGrpSpPr>
        <p:grpSpPr>
          <a:xfrm>
            <a:off x="543624" y="5134306"/>
            <a:ext cx="566692" cy="430812"/>
            <a:chOff x="3643550" y="1653891"/>
            <a:chExt cx="566692" cy="430812"/>
          </a:xfrm>
        </p:grpSpPr>
        <p:sp>
          <p:nvSpPr>
            <p:cNvPr id="45" name="Freeform 37">
              <a:extLst>
                <a:ext uri="{FF2B5EF4-FFF2-40B4-BE49-F238E27FC236}">
                  <a16:creationId xmlns:a16="http://schemas.microsoft.com/office/drawing/2014/main" id="{AAC68919-650A-4DB1-9580-3C87CB21F57A}"/>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46" name="Oval 45">
              <a:extLst>
                <a:ext uri="{FF2B5EF4-FFF2-40B4-BE49-F238E27FC236}">
                  <a16:creationId xmlns:a16="http://schemas.microsoft.com/office/drawing/2014/main" id="{027F21CA-2A2D-42DC-9C31-8217E160C013}"/>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32FE7EE-F1D1-4230-84E5-14314B70B218}"/>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8DC54CDB-747C-4992-BA4B-0A6D0684B0F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28B9F28E-4934-42F7-A685-B8F5D1AD7269}"/>
              </a:ext>
            </a:extLst>
          </p:cNvPr>
          <p:cNvSpPr txBox="1"/>
          <p:nvPr/>
        </p:nvSpPr>
        <p:spPr>
          <a:xfrm>
            <a:off x="1312604" y="5195823"/>
            <a:ext cx="2722540" cy="307777"/>
          </a:xfrm>
          <a:prstGeom prst="rect">
            <a:avLst/>
          </a:prstGeom>
          <a:noFill/>
        </p:spPr>
        <p:txBody>
          <a:bodyPr wrap="none" lIns="0" tIns="0" rIns="0" bIns="0" rtlCol="0">
            <a:spAutoFit/>
          </a:bodyPr>
          <a:lstStyle/>
          <a:p>
            <a:r>
              <a:rPr lang="en-US" sz="2000" dirty="0">
                <a:solidFill>
                  <a:schemeClr val="accent1"/>
                </a:solidFill>
                <a:latin typeface="+mj-lt"/>
              </a:rPr>
              <a:t>Private Virtual Network</a:t>
            </a:r>
          </a:p>
        </p:txBody>
      </p:sp>
      <p:grpSp>
        <p:nvGrpSpPr>
          <p:cNvPr id="50" name="connect modularity">
            <a:extLst>
              <a:ext uri="{FF2B5EF4-FFF2-40B4-BE49-F238E27FC236}">
                <a16:creationId xmlns:a16="http://schemas.microsoft.com/office/drawing/2014/main" id="{1F6D5A42-3392-4220-AF38-3A48E12A94B1}"/>
              </a:ext>
              <a:ext uri="{C183D7F6-B498-43B3-948B-1728B52AA6E4}">
                <adec:decorative xmlns:adec="http://schemas.microsoft.com/office/drawing/2017/decorative" val="1"/>
              </a:ext>
            </a:extLst>
          </p:cNvPr>
          <p:cNvGrpSpPr>
            <a:grpSpLocks noChangeAspect="1"/>
          </p:cNvGrpSpPr>
          <p:nvPr/>
        </p:nvGrpSpPr>
        <p:grpSpPr bwMode="auto">
          <a:xfrm>
            <a:off x="531394" y="5813524"/>
            <a:ext cx="699352" cy="697232"/>
            <a:chOff x="1021" y="1322"/>
            <a:chExt cx="330" cy="329"/>
          </a:xfrm>
        </p:grpSpPr>
        <p:sp>
          <p:nvSpPr>
            <p:cNvPr id="51" name="AutoShape 64">
              <a:extLst>
                <a:ext uri="{FF2B5EF4-FFF2-40B4-BE49-F238E27FC236}">
                  <a16:creationId xmlns:a16="http://schemas.microsoft.com/office/drawing/2014/main" id="{4A256889-6E3A-4D5C-9A0C-EE0715029EE5}"/>
                </a:ext>
              </a:extLst>
            </p:cNvPr>
            <p:cNvSpPr>
              <a:spLocks noChangeAspect="1" noChangeArrowheads="1" noTextEdit="1"/>
            </p:cNvSpPr>
            <p:nvPr/>
          </p:nvSpPr>
          <p:spPr bwMode="auto">
            <a:xfrm>
              <a:off x="1021" y="1322"/>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dirty="0">
                <a:solidFill>
                  <a:srgbClr val="1A1A1A"/>
                </a:solidFill>
                <a:latin typeface="Segoe UI"/>
              </a:endParaRPr>
            </a:p>
          </p:txBody>
        </p:sp>
        <p:sp>
          <p:nvSpPr>
            <p:cNvPr id="52" name="Freeform 66">
              <a:extLst>
                <a:ext uri="{FF2B5EF4-FFF2-40B4-BE49-F238E27FC236}">
                  <a16:creationId xmlns:a16="http://schemas.microsoft.com/office/drawing/2014/main" id="{20D6C630-B5E0-4250-8523-F14C6843B296}"/>
                </a:ext>
              </a:extLst>
            </p:cNvPr>
            <p:cNvSpPr>
              <a:spLocks noEditPoints="1"/>
            </p:cNvSpPr>
            <p:nvPr/>
          </p:nvSpPr>
          <p:spPr bwMode="auto">
            <a:xfrm>
              <a:off x="1021" y="1322"/>
              <a:ext cx="330"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dirty="0">
                <a:solidFill>
                  <a:srgbClr val="1A1A1A"/>
                </a:solidFill>
                <a:latin typeface="Segoe UI"/>
              </a:endParaRPr>
            </a:p>
          </p:txBody>
        </p:sp>
        <p:sp>
          <p:nvSpPr>
            <p:cNvPr id="53" name="Freeform 67">
              <a:extLst>
                <a:ext uri="{FF2B5EF4-FFF2-40B4-BE49-F238E27FC236}">
                  <a16:creationId xmlns:a16="http://schemas.microsoft.com/office/drawing/2014/main" id="{E59F30DF-80E7-4B8F-8395-75A3F90852D5}"/>
                </a:ext>
              </a:extLst>
            </p:cNvPr>
            <p:cNvSpPr>
              <a:spLocks/>
            </p:cNvSpPr>
            <p:nvPr/>
          </p:nvSpPr>
          <p:spPr bwMode="auto">
            <a:xfrm>
              <a:off x="1057" y="1430"/>
              <a:ext cx="186" cy="185"/>
            </a:xfrm>
            <a:custGeom>
              <a:avLst/>
              <a:gdLst>
                <a:gd name="T0" fmla="*/ 151 w 186"/>
                <a:gd name="T1" fmla="*/ 0 h 185"/>
                <a:gd name="T2" fmla="*/ 65 w 186"/>
                <a:gd name="T3" fmla="*/ 0 h 185"/>
                <a:gd name="T4" fmla="*/ 65 w 186"/>
                <a:gd name="T5" fmla="*/ 34 h 185"/>
                <a:gd name="T6" fmla="*/ 127 w 186"/>
                <a:gd name="T7" fmla="*/ 34 h 185"/>
                <a:gd name="T8" fmla="*/ 0 w 186"/>
                <a:gd name="T9" fmla="*/ 161 h 185"/>
                <a:gd name="T10" fmla="*/ 24 w 186"/>
                <a:gd name="T11" fmla="*/ 185 h 185"/>
                <a:gd name="T12" fmla="*/ 151 w 186"/>
                <a:gd name="T13" fmla="*/ 58 h 185"/>
                <a:gd name="T14" fmla="*/ 151 w 186"/>
                <a:gd name="T15" fmla="*/ 120 h 185"/>
                <a:gd name="T16" fmla="*/ 186 w 186"/>
                <a:gd name="T17" fmla="*/ 120 h 185"/>
                <a:gd name="T18" fmla="*/ 186 w 186"/>
                <a:gd name="T19" fmla="*/ 34 h 185"/>
                <a:gd name="T20" fmla="*/ 186 w 186"/>
                <a:gd name="T21" fmla="*/ 0 h 185"/>
                <a:gd name="T22" fmla="*/ 151 w 186"/>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185">
                  <a:moveTo>
                    <a:pt x="151" y="0"/>
                  </a:moveTo>
                  <a:lnTo>
                    <a:pt x="65" y="0"/>
                  </a:lnTo>
                  <a:lnTo>
                    <a:pt x="65" y="34"/>
                  </a:lnTo>
                  <a:lnTo>
                    <a:pt x="127" y="34"/>
                  </a:lnTo>
                  <a:lnTo>
                    <a:pt x="0" y="161"/>
                  </a:lnTo>
                  <a:lnTo>
                    <a:pt x="24" y="185"/>
                  </a:lnTo>
                  <a:lnTo>
                    <a:pt x="151" y="58"/>
                  </a:lnTo>
                  <a:lnTo>
                    <a:pt x="151" y="120"/>
                  </a:lnTo>
                  <a:lnTo>
                    <a:pt x="186" y="120"/>
                  </a:lnTo>
                  <a:lnTo>
                    <a:pt x="186" y="34"/>
                  </a:lnTo>
                  <a:lnTo>
                    <a:pt x="186" y="0"/>
                  </a:lnTo>
                  <a:lnTo>
                    <a:pt x="15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dirty="0">
                <a:solidFill>
                  <a:srgbClr val="1A1A1A"/>
                </a:solidFill>
                <a:latin typeface="Segoe UI"/>
              </a:endParaRPr>
            </a:p>
          </p:txBody>
        </p:sp>
      </p:grpSp>
      <p:sp>
        <p:nvSpPr>
          <p:cNvPr id="54" name="TextBox 53">
            <a:extLst>
              <a:ext uri="{FF2B5EF4-FFF2-40B4-BE49-F238E27FC236}">
                <a16:creationId xmlns:a16="http://schemas.microsoft.com/office/drawing/2014/main" id="{B88FBA75-EC98-4162-B69A-B0B46D90F23E}"/>
              </a:ext>
            </a:extLst>
          </p:cNvPr>
          <p:cNvSpPr txBox="1"/>
          <p:nvPr/>
        </p:nvSpPr>
        <p:spPr>
          <a:xfrm>
            <a:off x="1324295" y="6008251"/>
            <a:ext cx="3577518" cy="307777"/>
          </a:xfrm>
          <a:prstGeom prst="rect">
            <a:avLst/>
          </a:prstGeom>
          <a:noFill/>
        </p:spPr>
        <p:txBody>
          <a:bodyPr wrap="none" lIns="0" tIns="0" rIns="0" bIns="0" rtlCol="0">
            <a:spAutoFit/>
          </a:bodyPr>
          <a:lstStyle/>
          <a:p>
            <a:r>
              <a:rPr lang="en-US" sz="2000" dirty="0">
                <a:solidFill>
                  <a:schemeClr val="accent1"/>
                </a:solidFill>
                <a:latin typeface="+mj-lt"/>
              </a:rPr>
              <a:t>Declarative deployment model</a:t>
            </a:r>
          </a:p>
        </p:txBody>
      </p:sp>
      <p:pic>
        <p:nvPicPr>
          <p:cNvPr id="55" name="Picture 54">
            <a:extLst>
              <a:ext uri="{FF2B5EF4-FFF2-40B4-BE49-F238E27FC236}">
                <a16:creationId xmlns:a16="http://schemas.microsoft.com/office/drawing/2014/main" id="{A6C8274A-FD33-4081-A08A-49A90D2F44F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79884" y="3222718"/>
            <a:ext cx="1313570" cy="1313570"/>
          </a:xfrm>
          <a:prstGeom prst="rect">
            <a:avLst/>
          </a:prstGeom>
        </p:spPr>
      </p:pic>
      <p:sp>
        <p:nvSpPr>
          <p:cNvPr id="56" name="TextBox 55">
            <a:extLst>
              <a:ext uri="{FF2B5EF4-FFF2-40B4-BE49-F238E27FC236}">
                <a16:creationId xmlns:a16="http://schemas.microsoft.com/office/drawing/2014/main" id="{6B5A8EE2-3EB6-4727-8564-88A20496B2CB}"/>
              </a:ext>
            </a:extLst>
          </p:cNvPr>
          <p:cNvSpPr txBox="1"/>
          <p:nvPr/>
        </p:nvSpPr>
        <p:spPr>
          <a:xfrm>
            <a:off x="7925895" y="3735862"/>
            <a:ext cx="3194272" cy="307777"/>
          </a:xfrm>
          <a:prstGeom prst="rect">
            <a:avLst/>
          </a:prstGeom>
          <a:noFill/>
        </p:spPr>
        <p:txBody>
          <a:bodyPr wrap="none" lIns="0" tIns="0" rIns="0" bIns="0" rtlCol="0">
            <a:spAutoFit/>
          </a:bodyPr>
          <a:lstStyle/>
          <a:p>
            <a:pPr algn="r"/>
            <a:r>
              <a:rPr lang="en-US" sz="2000" dirty="0">
                <a:solidFill>
                  <a:schemeClr val="accent1"/>
                </a:solidFill>
                <a:latin typeface="+mj-lt"/>
              </a:rPr>
              <a:t>Azure Monitor SQL Insights</a:t>
            </a:r>
          </a:p>
        </p:txBody>
      </p:sp>
      <p:grpSp>
        <p:nvGrpSpPr>
          <p:cNvPr id="57" name="Group 56">
            <a:extLst>
              <a:ext uri="{FF2B5EF4-FFF2-40B4-BE49-F238E27FC236}">
                <a16:creationId xmlns:a16="http://schemas.microsoft.com/office/drawing/2014/main" id="{277EC642-E115-4EF1-A37F-660F1C774B3C}"/>
              </a:ext>
            </a:extLst>
          </p:cNvPr>
          <p:cNvGrpSpPr>
            <a:grpSpLocks noChangeAspect="1"/>
          </p:cNvGrpSpPr>
          <p:nvPr/>
        </p:nvGrpSpPr>
        <p:grpSpPr>
          <a:xfrm>
            <a:off x="7261885" y="4360579"/>
            <a:ext cx="465917" cy="575002"/>
            <a:chOff x="1980078" y="253998"/>
            <a:chExt cx="3830386" cy="4727197"/>
          </a:xfrm>
        </p:grpSpPr>
        <p:sp>
          <p:nvSpPr>
            <p:cNvPr id="58" name="Rectangle 27">
              <a:extLst>
                <a:ext uri="{FF2B5EF4-FFF2-40B4-BE49-F238E27FC236}">
                  <a16:creationId xmlns:a16="http://schemas.microsoft.com/office/drawing/2014/main" id="{F4F8AFA2-6CC1-47A8-BFC9-12BE05865157}"/>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9" name="Freeform 29">
              <a:extLst>
                <a:ext uri="{FF2B5EF4-FFF2-40B4-BE49-F238E27FC236}">
                  <a16:creationId xmlns:a16="http://schemas.microsoft.com/office/drawing/2014/main" id="{1C1BF9FB-8C2E-40D1-93F4-EBCBFF06872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0" name="Freeform 30">
              <a:extLst>
                <a:ext uri="{FF2B5EF4-FFF2-40B4-BE49-F238E27FC236}">
                  <a16:creationId xmlns:a16="http://schemas.microsoft.com/office/drawing/2014/main" id="{19E1971D-30A5-4EEB-9568-2F861E61D55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1" name="Freeform: Shape 136">
              <a:extLst>
                <a:ext uri="{FF2B5EF4-FFF2-40B4-BE49-F238E27FC236}">
                  <a16:creationId xmlns:a16="http://schemas.microsoft.com/office/drawing/2014/main" id="{544857BC-5331-42F9-AC90-AD5B1DB8584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62" name="TextBox 61">
            <a:extLst>
              <a:ext uri="{FF2B5EF4-FFF2-40B4-BE49-F238E27FC236}">
                <a16:creationId xmlns:a16="http://schemas.microsoft.com/office/drawing/2014/main" id="{CCDE7DC4-B872-43EE-8CDD-12EA34C08D0C}"/>
              </a:ext>
            </a:extLst>
          </p:cNvPr>
          <p:cNvSpPr txBox="1"/>
          <p:nvPr/>
        </p:nvSpPr>
        <p:spPr>
          <a:xfrm>
            <a:off x="7948313" y="4480051"/>
            <a:ext cx="2605586" cy="307777"/>
          </a:xfrm>
          <a:prstGeom prst="rect">
            <a:avLst/>
          </a:prstGeom>
          <a:noFill/>
        </p:spPr>
        <p:txBody>
          <a:bodyPr wrap="none" lIns="0" tIns="0" rIns="0" bIns="0" rtlCol="0">
            <a:spAutoFit/>
          </a:bodyPr>
          <a:lstStyle/>
          <a:p>
            <a:r>
              <a:rPr lang="en-US" sz="2000" dirty="0">
                <a:solidFill>
                  <a:schemeClr val="accent1"/>
                </a:solidFill>
                <a:latin typeface="+mj-lt"/>
              </a:rPr>
              <a:t>Azure Active Directory</a:t>
            </a:r>
          </a:p>
        </p:txBody>
      </p:sp>
      <p:sp>
        <p:nvSpPr>
          <p:cNvPr id="63" name="TextBox 62">
            <a:extLst>
              <a:ext uri="{FF2B5EF4-FFF2-40B4-BE49-F238E27FC236}">
                <a16:creationId xmlns:a16="http://schemas.microsoft.com/office/drawing/2014/main" id="{7A3DC1E6-44BD-441E-9F7C-33092F312963}"/>
              </a:ext>
            </a:extLst>
          </p:cNvPr>
          <p:cNvSpPr txBox="1"/>
          <p:nvPr/>
        </p:nvSpPr>
        <p:spPr>
          <a:xfrm>
            <a:off x="8016602" y="5286128"/>
            <a:ext cx="2279727" cy="307777"/>
          </a:xfrm>
          <a:prstGeom prst="rect">
            <a:avLst/>
          </a:prstGeom>
          <a:noFill/>
        </p:spPr>
        <p:txBody>
          <a:bodyPr wrap="none" lIns="0" tIns="0" rIns="0" bIns="0" rtlCol="0">
            <a:spAutoFit/>
          </a:bodyPr>
          <a:lstStyle/>
          <a:p>
            <a:r>
              <a:rPr lang="en-US" sz="2000" dirty="0">
                <a:solidFill>
                  <a:schemeClr val="accent1"/>
                </a:solidFill>
                <a:latin typeface="+mj-lt"/>
              </a:rPr>
              <a:t>Automatic updates</a:t>
            </a:r>
          </a:p>
        </p:txBody>
      </p:sp>
      <p:grpSp>
        <p:nvGrpSpPr>
          <p:cNvPr id="64" name="Graphic 291">
            <a:extLst>
              <a:ext uri="{FF2B5EF4-FFF2-40B4-BE49-F238E27FC236}">
                <a16:creationId xmlns:a16="http://schemas.microsoft.com/office/drawing/2014/main" id="{E89A281A-77EA-4B7A-81D7-2A0E6C98CAEA}"/>
              </a:ext>
              <a:ext uri="{C183D7F6-B498-43B3-948B-1728B52AA6E4}">
                <adec:decorative xmlns:adec="http://schemas.microsoft.com/office/drawing/2017/decorative" val="1"/>
              </a:ext>
            </a:extLst>
          </p:cNvPr>
          <p:cNvGrpSpPr/>
          <p:nvPr/>
        </p:nvGrpSpPr>
        <p:grpSpPr>
          <a:xfrm>
            <a:off x="7194039" y="5129943"/>
            <a:ext cx="601608" cy="620149"/>
            <a:chOff x="3510968" y="2992337"/>
            <a:chExt cx="498751" cy="498751"/>
          </a:xfrm>
        </p:grpSpPr>
        <p:sp>
          <p:nvSpPr>
            <p:cNvPr id="65" name="Freeform: Shape 82">
              <a:extLst>
                <a:ext uri="{FF2B5EF4-FFF2-40B4-BE49-F238E27FC236}">
                  <a16:creationId xmlns:a16="http://schemas.microsoft.com/office/drawing/2014/main" id="{9A8A1E3B-37B2-4F7A-B514-A5210DC403F0}"/>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endParaRPr>
            </a:p>
          </p:txBody>
        </p:sp>
        <p:sp>
          <p:nvSpPr>
            <p:cNvPr id="66" name="Freeform: Shape 83">
              <a:extLst>
                <a:ext uri="{FF2B5EF4-FFF2-40B4-BE49-F238E27FC236}">
                  <a16:creationId xmlns:a16="http://schemas.microsoft.com/office/drawing/2014/main" id="{87BC71A9-3957-46F0-A9FA-FBDD9D0BC91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endParaRPr>
            </a:p>
          </p:txBody>
        </p:sp>
      </p:grpSp>
      <p:pic>
        <p:nvPicPr>
          <p:cNvPr id="68" name="Picture 2" descr="Image">
            <a:extLst>
              <a:ext uri="{FF2B5EF4-FFF2-40B4-BE49-F238E27FC236}">
                <a16:creationId xmlns:a16="http://schemas.microsoft.com/office/drawing/2014/main" id="{7B950DE1-2CEC-4E11-A335-1D8C6EE7406D}"/>
              </a:ext>
            </a:extLst>
          </p:cNvPr>
          <p:cNvPicPr>
            <a:picLocks noChangeAspect="1" noChangeArrowheads="1"/>
          </p:cNvPicPr>
          <p:nvPr/>
        </p:nvPicPr>
        <p:blipFill>
          <a:blip r:embed="rId4">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7054436" y="5813524"/>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501BA5B6-13AA-4E4B-A6FA-65ED7CD12A40}"/>
              </a:ext>
            </a:extLst>
          </p:cNvPr>
          <p:cNvSpPr txBox="1"/>
          <p:nvPr/>
        </p:nvSpPr>
        <p:spPr>
          <a:xfrm>
            <a:off x="8016603" y="6023141"/>
            <a:ext cx="2700355" cy="307777"/>
          </a:xfrm>
          <a:prstGeom prst="rect">
            <a:avLst/>
          </a:prstGeom>
          <a:noFill/>
        </p:spPr>
        <p:txBody>
          <a:bodyPr wrap="none" lIns="0" tIns="0" rIns="0" bIns="0" rtlCol="0">
            <a:spAutoFit/>
          </a:bodyPr>
          <a:lstStyle/>
          <a:p>
            <a:r>
              <a:rPr lang="en-US" sz="2000" dirty="0">
                <a:solidFill>
                  <a:schemeClr val="accent1"/>
                </a:solidFill>
                <a:latin typeface="+mj-lt"/>
              </a:rPr>
              <a:t>The power of the cloud</a:t>
            </a:r>
          </a:p>
        </p:txBody>
      </p:sp>
    </p:spTree>
    <p:extLst>
      <p:ext uri="{BB962C8B-B14F-4D97-AF65-F5344CB8AC3E}">
        <p14:creationId xmlns:p14="http://schemas.microsoft.com/office/powerpoint/2010/main" val="3511648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49" grpId="0"/>
      <p:bldP spid="54" grpId="0"/>
      <p:bldP spid="56" grpId="0"/>
      <p:bldP spid="62" grpId="0"/>
      <p:bldP spid="63"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Deployment options</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dirty="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dirty="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dirty="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dirty="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IOPS</a:t>
            </a:r>
          </a:p>
          <a:p>
            <a:pPr algn="ctr"/>
            <a:r>
              <a:rPr lang="en-US" sz="1600" dirty="0">
                <a:gradFill>
                  <a:gsLst>
                    <a:gs pos="2917">
                      <a:schemeClr val="tx1"/>
                    </a:gs>
                    <a:gs pos="30000">
                      <a:schemeClr val="tx1"/>
                    </a:gs>
                  </a:gsLst>
                  <a:lin ang="5400000" scaled="0"/>
                </a:gradFill>
              </a:rPr>
              <a:t>$</a:t>
            </a:r>
          </a:p>
          <a:p>
            <a:pPr algn="ctr"/>
            <a:r>
              <a:rPr lang="en-US" sz="1600" dirty="0">
                <a:gradFill>
                  <a:gsLst>
                    <a:gs pos="2917">
                      <a:schemeClr val="tx1"/>
                    </a:gs>
                    <a:gs pos="30000">
                      <a:schemeClr val="tx1"/>
                    </a:gs>
                  </a:gsLst>
                  <a:lin ang="5400000" scaled="0"/>
                </a:gradFill>
              </a:rPr>
              <a:t>Built-in HA</a:t>
            </a:r>
          </a:p>
          <a:p>
            <a:pPr algn="ctr"/>
            <a:endParaRPr lang="en-US" sz="1600"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IOPS++</a:t>
            </a:r>
          </a:p>
          <a:p>
            <a:pPr algn="ctr"/>
            <a:r>
              <a:rPr lang="en-US" sz="1600" dirty="0">
                <a:gradFill>
                  <a:gsLst>
                    <a:gs pos="2917">
                      <a:schemeClr val="tx1"/>
                    </a:gs>
                    <a:gs pos="30000">
                      <a:schemeClr val="tx1"/>
                    </a:gs>
                  </a:gsLst>
                  <a:lin ang="5400000" scaled="0"/>
                </a:gradFill>
              </a:rPr>
              <a:t>$$$</a:t>
            </a:r>
          </a:p>
          <a:p>
            <a:pPr algn="ctr"/>
            <a:r>
              <a:rPr lang="en-US" sz="1600" dirty="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18247" y="4106287"/>
            <a:ext cx="3330784" cy="2769989"/>
          </a:xfrm>
          <a:prstGeom prst="rect">
            <a:avLst/>
          </a:prstGeom>
          <a:noFill/>
        </p:spPr>
        <p:txBody>
          <a:bodyPr wrap="none" lIns="0" tIns="0" rIns="0" bIns="0" rtlCol="0">
            <a:spAutoFit/>
          </a:bodyPr>
          <a:lstStyle/>
          <a:p>
            <a:pPr algn="ctr"/>
            <a:r>
              <a:rPr lang="en-US" sz="2000" dirty="0">
                <a:solidFill>
                  <a:schemeClr val="accent1"/>
                </a:solidFill>
                <a:latin typeface="+mj-lt"/>
              </a:rPr>
              <a:t>Resource limits</a:t>
            </a:r>
          </a:p>
          <a:p>
            <a:pPr algn="l"/>
            <a:endParaRPr lang="en-US" sz="2000" dirty="0">
              <a:gradFill>
                <a:gsLst>
                  <a:gs pos="2917">
                    <a:schemeClr val="tx1"/>
                  </a:gs>
                  <a:gs pos="30000">
                    <a:schemeClr val="tx1"/>
                  </a:gs>
                </a:gsLst>
                <a:lin ang="5400000" scaled="0"/>
              </a:gradFill>
            </a:endParaRP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dirty="0"/>
              <a:t>I/O throughput and latency</a:t>
            </a:r>
            <a:endParaRPr lang="en-US" sz="2000" dirty="0">
              <a:solidFill>
                <a:schemeClr val="tx1"/>
              </a:solidFill>
              <a:latin typeface="+mn-lt"/>
              <a:cs typeface="+mn-cs"/>
            </a:endParaRP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Backup Retention</a:t>
            </a:r>
          </a:p>
          <a:p>
            <a:pPr algn="l"/>
            <a:endParaRPr lang="en-US" sz="20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16TB</a:t>
            </a:r>
          </a:p>
        </p:txBody>
      </p:sp>
      <p:sp>
        <p:nvSpPr>
          <p:cNvPr id="5" name="TextBox 4">
            <a:extLst>
              <a:ext uri="{FF2B5EF4-FFF2-40B4-BE49-F238E27FC236}">
                <a16:creationId xmlns:a16="http://schemas.microsoft.com/office/drawing/2014/main" id="{74BEC2E2-324E-4F6E-8C10-00BE23063999}"/>
              </a:ext>
            </a:extLst>
          </p:cNvPr>
          <p:cNvSpPr txBox="1"/>
          <p:nvPr/>
        </p:nvSpPr>
        <p:spPr>
          <a:xfrm>
            <a:off x="6978116" y="5327321"/>
            <a:ext cx="511358" cy="153888"/>
          </a:xfrm>
          <a:prstGeom prst="rect">
            <a:avLst/>
          </a:prstGeom>
          <a:noFill/>
        </p:spPr>
        <p:txBody>
          <a:bodyPr wrap="none" lIns="0" tIns="0" rIns="0" bIns="0" rtlCol="0">
            <a:spAutoFit/>
          </a:bodyPr>
          <a:lstStyle/>
          <a:p>
            <a:pPr algn="l"/>
            <a:r>
              <a:rPr lang="en-US" sz="1000" dirty="0">
                <a:solidFill>
                  <a:schemeClr val="accent1"/>
                </a:solidFill>
              </a:rPr>
              <a:t>PREVIEW</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500156" y="1904633"/>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Standard</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18949" y="1348257"/>
            <a:ext cx="2779956" cy="400110"/>
          </a:xfrm>
          <a:prstGeom prst="rect">
            <a:avLst/>
          </a:prstGeom>
          <a:noFill/>
        </p:spPr>
        <p:txBody>
          <a:bodyPr wrap="square">
            <a:spAutoFit/>
          </a:bodyPr>
          <a:lstStyle/>
          <a:p>
            <a:r>
              <a:rPr lang="en-US" sz="2000" dirty="0">
                <a:solidFill>
                  <a:schemeClr val="accent1"/>
                </a:solidFill>
                <a:latin typeface="+mj-lt"/>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500156" y="3051354"/>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27845" y="1963001"/>
            <a:ext cx="2127249"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(Gen5) Intel Broadwell CPU</a:t>
            </a:r>
          </a:p>
          <a:p>
            <a:pPr algn="l"/>
            <a:r>
              <a:rPr lang="en-US" sz="1400" dirty="0">
                <a:gradFill>
                  <a:gsLst>
                    <a:gs pos="2917">
                      <a:schemeClr val="tx1"/>
                    </a:gs>
                    <a:gs pos="30000">
                      <a:schemeClr val="tx1"/>
                    </a:gs>
                  </a:gsLst>
                  <a:lin ang="5400000" scaled="0"/>
                </a:gradFill>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24673" y="2925170"/>
            <a:ext cx="2702090" cy="954107"/>
          </a:xfrm>
          <a:prstGeom prst="rect">
            <a:avLst/>
          </a:prstGeom>
          <a:noFill/>
        </p:spPr>
        <p:txBody>
          <a:bodyPr wrap="square">
            <a:spAutoFit/>
          </a:bodyPr>
          <a:lstStyle/>
          <a:p>
            <a:r>
              <a:rPr lang="en-US" sz="1400" dirty="0"/>
              <a:t>Intel Ice Lake CPU</a:t>
            </a:r>
          </a:p>
          <a:p>
            <a:r>
              <a:rPr lang="en-US" sz="1400" dirty="0"/>
              <a:t>80 vCores/7 Gb per vCore</a:t>
            </a:r>
          </a:p>
          <a:p>
            <a:r>
              <a:rPr lang="en-US" sz="1400" b="1" dirty="0"/>
              <a:t>Memory optimized – </a:t>
            </a:r>
          </a:p>
          <a:p>
            <a:r>
              <a:rPr lang="en-US" sz="1400" dirty="0"/>
              <a:t>64 vCores/13.6 per vCore</a:t>
            </a:r>
          </a:p>
        </p:txBody>
      </p:sp>
    </p:spTree>
    <p:extLst>
      <p:ext uri="{BB962C8B-B14F-4D97-AF65-F5344CB8AC3E}">
        <p14:creationId xmlns:p14="http://schemas.microsoft.com/office/powerpoint/2010/main" val="21028601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p:txBody>
          <a:bodyPr/>
          <a:lstStyle/>
          <a:p>
            <a:r>
              <a:rPr lang="en-US" dirty="0"/>
              <a:t>Azure Pricing Tips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1510519"/>
            <a:ext cx="3400034" cy="430887"/>
          </a:xfrm>
          <a:prstGeom prst="rect">
            <a:avLst/>
          </a:prstGeom>
          <a:noFill/>
        </p:spPr>
        <p:txBody>
          <a:bodyPr wrap="none" lIns="0" tIns="0" rIns="0" bIns="0" rtlCol="0">
            <a:spAutoFit/>
          </a:bodyPr>
          <a:lstStyle/>
          <a:p>
            <a:r>
              <a:rPr lang="en-US" sz="2800" dirty="0">
                <a:solidFill>
                  <a:schemeClr val="accent1"/>
                </a:solidFill>
                <a:latin typeface="+mj-lt"/>
              </a:rPr>
              <a:t>Azure Hybrid Benefit</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2676944"/>
            <a:ext cx="5239639" cy="430887"/>
          </a:xfrm>
          <a:prstGeom prst="rect">
            <a:avLst/>
          </a:prstGeom>
          <a:noFill/>
        </p:spPr>
        <p:txBody>
          <a:bodyPr wrap="none" lIns="0" tIns="0" rIns="0" bIns="0" rtlCol="0">
            <a:spAutoFit/>
          </a:bodyPr>
          <a:lstStyle/>
          <a:p>
            <a:r>
              <a:rPr lang="en-US" sz="2800" dirty="0">
                <a:solidFill>
                  <a:schemeClr val="accent1"/>
                </a:solidFill>
                <a:latin typeface="+mj-lt"/>
              </a:rPr>
              <a:t>Reserved instances and capacity</a:t>
            </a:r>
          </a:p>
        </p:txBody>
      </p:sp>
      <p:pic>
        <p:nvPicPr>
          <p:cNvPr id="11" name="Graphic 10" descr="Ticket with solid fill">
            <a:extLst>
              <a:ext uri="{FF2B5EF4-FFF2-40B4-BE49-F238E27FC236}">
                <a16:creationId xmlns:a16="http://schemas.microsoft.com/office/drawing/2014/main" id="{75424237-70F8-48E2-BDF8-E48992DF34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2435188"/>
            <a:ext cx="914400" cy="914400"/>
          </a:xfrm>
          <a:prstGeom prst="rect">
            <a:avLst/>
          </a:prstGeom>
        </p:spPr>
      </p:pic>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497" y="3616055"/>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3792198"/>
            <a:ext cx="3690562" cy="430887"/>
          </a:xfrm>
          <a:prstGeom prst="rect">
            <a:avLst/>
          </a:prstGeom>
          <a:noFill/>
        </p:spPr>
        <p:txBody>
          <a:bodyPr wrap="none" lIns="0" tIns="0" rIns="0" bIns="0" rtlCol="0">
            <a:spAutoFit/>
          </a:bodyPr>
          <a:lstStyle/>
          <a:p>
            <a:r>
              <a:rPr lang="en-US" sz="2800" dirty="0">
                <a:solidFill>
                  <a:schemeClr val="accent1"/>
                </a:solidFill>
                <a:latin typeface="+mj-lt"/>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836" y="1229628"/>
            <a:ext cx="914400" cy="914400"/>
          </a:xfrm>
          <a:prstGeom prst="rect">
            <a:avLst/>
          </a:prstGeom>
        </p:spPr>
      </p:pic>
      <p:pic>
        <p:nvPicPr>
          <p:cNvPr id="16" name="Graphic 15" descr="Bubbles with solid fill">
            <a:extLst>
              <a:ext uri="{FF2B5EF4-FFF2-40B4-BE49-F238E27FC236}">
                <a16:creationId xmlns:a16="http://schemas.microsoft.com/office/drawing/2014/main" id="{57CE06B9-1784-42EA-9B77-813092698C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824" y="4641376"/>
            <a:ext cx="914400" cy="914400"/>
          </a:xfrm>
          <a:prstGeom prst="rect">
            <a:avLst/>
          </a:prstGeom>
        </p:spPr>
      </p:pic>
      <p:sp>
        <p:nvSpPr>
          <p:cNvPr id="19" name="TextBox 18">
            <a:extLst>
              <a:ext uri="{FF2B5EF4-FFF2-40B4-BE49-F238E27FC236}">
                <a16:creationId xmlns:a16="http://schemas.microsoft.com/office/drawing/2014/main" id="{1F4A3C0E-2D41-43AF-B231-E34635C1D977}"/>
              </a:ext>
            </a:extLst>
          </p:cNvPr>
          <p:cNvSpPr txBox="1"/>
          <p:nvPr/>
        </p:nvSpPr>
        <p:spPr>
          <a:xfrm>
            <a:off x="1939401" y="4910477"/>
            <a:ext cx="5347490" cy="430887"/>
          </a:xfrm>
          <a:prstGeom prst="rect">
            <a:avLst/>
          </a:prstGeom>
          <a:noFill/>
        </p:spPr>
        <p:txBody>
          <a:bodyPr wrap="none" lIns="0" tIns="0" rIns="0" bIns="0" rtlCol="0">
            <a:spAutoFit/>
          </a:bodyPr>
          <a:lstStyle/>
          <a:p>
            <a:r>
              <a:rPr lang="en-US" sz="2800" dirty="0">
                <a:solidFill>
                  <a:schemeClr val="accent1"/>
                </a:solidFill>
                <a:latin typeface="+mj-lt"/>
              </a:rPr>
              <a:t>Burstable Azure virtual machines</a:t>
            </a:r>
          </a:p>
        </p:txBody>
      </p:sp>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5994911" cy="430887"/>
          </a:xfrm>
          <a:prstGeom prst="rect">
            <a:avLst/>
          </a:prstGeom>
          <a:noFill/>
        </p:spPr>
        <p:txBody>
          <a:bodyPr wrap="none" lIns="0" tIns="0" rIns="0" bIns="0" rtlCol="0">
            <a:spAutoFit/>
          </a:bodyPr>
          <a:lstStyle/>
          <a:p>
            <a:r>
              <a:rPr lang="en-US" sz="2800" dirty="0">
                <a:solidFill>
                  <a:schemeClr val="accent1"/>
                </a:solidFill>
                <a:latin typeface="+mj-lt"/>
              </a:rPr>
              <a:t>Shutdown of Azure virtual machines </a:t>
            </a:r>
          </a:p>
        </p:txBody>
      </p:sp>
      <p:sp>
        <p:nvSpPr>
          <p:cNvPr id="15" name="TextBox 14">
            <a:extLst>
              <a:ext uri="{FF2B5EF4-FFF2-40B4-BE49-F238E27FC236}">
                <a16:creationId xmlns:a16="http://schemas.microsoft.com/office/drawing/2014/main" id="{E217A140-E12C-452A-B19F-077C09FCC806}"/>
              </a:ext>
            </a:extLst>
          </p:cNvPr>
          <p:cNvSpPr txBox="1"/>
          <p:nvPr/>
        </p:nvSpPr>
        <p:spPr>
          <a:xfrm>
            <a:off x="7179040" y="2613849"/>
            <a:ext cx="4070851" cy="369332"/>
          </a:xfrm>
          <a:prstGeom prst="rect">
            <a:avLst/>
          </a:prstGeom>
          <a:noFill/>
        </p:spPr>
        <p:txBody>
          <a:bodyPr wrap="square">
            <a:spAutoFit/>
          </a:bodyPr>
          <a:lstStyle/>
          <a:p>
            <a:r>
              <a:rPr lang="en-US" sz="1800" dirty="0">
                <a:solidFill>
                  <a:schemeClr val="tx2"/>
                </a:solidFill>
                <a:latin typeface="+mj-lt"/>
              </a:rPr>
              <a:t>VM on-demand capacity in PREVIEW</a:t>
            </a:r>
            <a:endParaRPr lang="en-US" dirty="0">
              <a:solidFill>
                <a:schemeClr val="tx2"/>
              </a:solidFill>
            </a:endParaRPr>
          </a:p>
        </p:txBody>
      </p:sp>
    </p:spTree>
    <p:extLst>
      <p:ext uri="{BB962C8B-B14F-4D97-AF65-F5344CB8AC3E}">
        <p14:creationId xmlns:p14="http://schemas.microsoft.com/office/powerpoint/2010/main" val="272491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4" grpId="0"/>
      <p:bldP spid="19" grpId="0"/>
      <p:bldP spid="22" grpId="0"/>
      <p:bldP spid="15" grpId="0"/>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0D26C4-150B-B742-8436-F973E64B4C04}"/>
              </a:ext>
            </a:extLst>
          </p:cNvPr>
          <p:cNvSpPr>
            <a:spLocks noGrp="1"/>
          </p:cNvSpPr>
          <p:nvPr>
            <p:ph type="title"/>
          </p:nvPr>
        </p:nvSpPr>
        <p:spPr/>
        <p:txBody>
          <a:bodyPr/>
          <a:lstStyle/>
          <a:p>
            <a:r>
              <a:rPr lang="en-US" dirty="0"/>
              <a:t>What’s driving migrations to Azure?</a:t>
            </a:r>
          </a:p>
        </p:txBody>
      </p:sp>
      <p:cxnSp>
        <p:nvCxnSpPr>
          <p:cNvPr id="3" name="Straight Connector 2">
            <a:extLst>
              <a:ext uri="{FF2B5EF4-FFF2-40B4-BE49-F238E27FC236}">
                <a16:creationId xmlns:a16="http://schemas.microsoft.com/office/drawing/2014/main" id="{F256AB5C-C852-4681-9ED6-324E8799F7D9}"/>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D464093-D293-48FC-8271-2302D09A4CD4}"/>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6DC958-EFF3-49BC-8E7D-186C72B8605E}"/>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1A4F077-57C0-4E53-B2C0-4BCF767950C2}"/>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D009DF-39DA-426B-916E-0C45BF3439A6}"/>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938765-B8DA-41F0-94C9-17DE5DB1E88E}"/>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40AF59-748F-4C9E-A604-1F97F639012F}"/>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529F99F-30E4-4606-9467-3AB959208B5E}"/>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519054-840F-4821-B093-CF551291DE4E}"/>
              </a:ext>
              <a:ext uri="{C183D7F6-B498-43B3-948B-1728B52AA6E4}">
                <adec:decorative xmlns:adec="http://schemas.microsoft.com/office/drawing/2017/decorative" val="1"/>
              </a:ext>
            </a:extLst>
          </p:cNvPr>
          <p:cNvGrpSpPr/>
          <p:nvPr/>
        </p:nvGrpSpPr>
        <p:grpSpPr>
          <a:xfrm>
            <a:off x="3395507" y="3691171"/>
            <a:ext cx="5413537" cy="6213940"/>
            <a:chOff x="3395507" y="3691171"/>
            <a:chExt cx="5413537" cy="6213940"/>
          </a:xfrm>
        </p:grpSpPr>
        <p:sp>
          <p:nvSpPr>
            <p:cNvPr id="8" name="Oval 7">
              <a:extLst>
                <a:ext uri="{FF2B5EF4-FFF2-40B4-BE49-F238E27FC236}">
                  <a16:creationId xmlns:a16="http://schemas.microsoft.com/office/drawing/2014/main" id="{EB4EA9A2-4528-B64A-AD4F-3719F488955F}"/>
                </a:ext>
              </a:extLst>
            </p:cNvPr>
            <p:cNvSpPr/>
            <p:nvPr/>
          </p:nvSpPr>
          <p:spPr>
            <a:xfrm>
              <a:off x="3433374" y="4129240"/>
              <a:ext cx="5337802" cy="5337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346889A7-3B17-0742-BE20-ECB431EF1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507" y="3691171"/>
              <a:ext cx="5413537" cy="6213940"/>
            </a:xfrm>
            <a:prstGeom prst="rect">
              <a:avLst/>
            </a:prstGeom>
          </p:spPr>
        </p:pic>
      </p:grpSp>
      <p:sp>
        <p:nvSpPr>
          <p:cNvPr id="10" name="Rectangle 9">
            <a:extLst>
              <a:ext uri="{FF2B5EF4-FFF2-40B4-BE49-F238E27FC236}">
                <a16:creationId xmlns:a16="http://schemas.microsoft.com/office/drawing/2014/main" id="{65E0261E-250F-4A4A-8640-0E44982A1991}"/>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Migration and innovation triggers </a:t>
            </a:r>
          </a:p>
        </p:txBody>
      </p:sp>
      <p:sp>
        <p:nvSpPr>
          <p:cNvPr id="2" name="TextBox 1">
            <a:extLst>
              <a:ext uri="{FF2B5EF4-FFF2-40B4-BE49-F238E27FC236}">
                <a16:creationId xmlns:a16="http://schemas.microsoft.com/office/drawing/2014/main" id="{3353157B-7D6E-4BE0-A065-36599A3E3783}"/>
              </a:ext>
            </a:extLst>
          </p:cNvPr>
          <p:cNvSpPr txBox="1"/>
          <p:nvPr/>
        </p:nvSpPr>
        <p:spPr>
          <a:xfrm>
            <a:off x="597730" y="1477148"/>
            <a:ext cx="20813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mn-cs"/>
              </a:rPr>
              <a:t>Infrastructure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mn-cs"/>
              </a:rPr>
              <a:t>oriented drivers</a:t>
            </a:r>
          </a:p>
        </p:txBody>
      </p:sp>
      <p:sp>
        <p:nvSpPr>
          <p:cNvPr id="33" name="Oval 32">
            <a:extLst>
              <a:ext uri="{FF2B5EF4-FFF2-40B4-BE49-F238E27FC236}">
                <a16:creationId xmlns:a16="http://schemas.microsoft.com/office/drawing/2014/main" id="{D4EC9A57-4D33-134F-BA97-62E86E710A7E}"/>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34" name="Oval 33">
            <a:extLst>
              <a:ext uri="{FF2B5EF4-FFF2-40B4-BE49-F238E27FC236}">
                <a16:creationId xmlns:a16="http://schemas.microsoft.com/office/drawing/2014/main" id="{364711FE-EB20-5B4B-BAA1-6E58B25B20C4}"/>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49064BB3-4D96-E344-8C28-05CF5D82B53B}"/>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36" name="Oval 35">
            <a:extLst>
              <a:ext uri="{FF2B5EF4-FFF2-40B4-BE49-F238E27FC236}">
                <a16:creationId xmlns:a16="http://schemas.microsoft.com/office/drawing/2014/main" id="{5748F25B-4CCF-324A-99E7-2BFD41A2C1F7}"/>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41" name="Oval 40">
            <a:extLst>
              <a:ext uri="{FF2B5EF4-FFF2-40B4-BE49-F238E27FC236}">
                <a16:creationId xmlns:a16="http://schemas.microsoft.com/office/drawing/2014/main" id="{D160B46B-2789-404A-B95D-24761203D2C8}"/>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90" name="Oval 41">
            <a:extLst>
              <a:ext uri="{FF2B5EF4-FFF2-40B4-BE49-F238E27FC236}">
                <a16:creationId xmlns:a16="http://schemas.microsoft.com/office/drawing/2014/main" id="{D30C10D6-BF89-4AEC-AB5C-CD4DF7C62289}"/>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Datacenter contract expiry</a:t>
            </a:r>
          </a:p>
        </p:txBody>
      </p:sp>
      <p:sp>
        <p:nvSpPr>
          <p:cNvPr id="49" name="Oval 48">
            <a:extLst>
              <a:ext uri="{FF2B5EF4-FFF2-40B4-BE49-F238E27FC236}">
                <a16:creationId xmlns:a16="http://schemas.microsoft.com/office/drawing/2014/main" id="{C97675C9-81F6-4673-AFC0-B686CD8B01F3}"/>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end of support</a:t>
            </a:r>
          </a:p>
        </p:txBody>
      </p:sp>
      <p:sp>
        <p:nvSpPr>
          <p:cNvPr id="75" name="Oval 74">
            <a:extLst>
              <a:ext uri="{FF2B5EF4-FFF2-40B4-BE49-F238E27FC236}">
                <a16:creationId xmlns:a16="http://schemas.microsoft.com/office/drawing/2014/main" id="{E12943AD-E0C0-4E00-B99C-63EFB240D6C2}"/>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Quickly integrate acquisitions</a:t>
            </a:r>
          </a:p>
        </p:txBody>
      </p:sp>
      <p:sp>
        <p:nvSpPr>
          <p:cNvPr id="50" name="Oval 49">
            <a:extLst>
              <a:ext uri="{FF2B5EF4-FFF2-40B4-BE49-F238E27FC236}">
                <a16:creationId xmlns:a16="http://schemas.microsoft.com/office/drawing/2014/main" id="{6BF53BA7-D539-495F-9A6F-231032429E0D}"/>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Urgent Capacity needs</a:t>
            </a:r>
          </a:p>
        </p:txBody>
      </p:sp>
      <p:sp>
        <p:nvSpPr>
          <p:cNvPr id="81" name="Oval 80">
            <a:extLst>
              <a:ext uri="{FF2B5EF4-FFF2-40B4-BE49-F238E27FC236}">
                <a16:creationId xmlns:a16="http://schemas.microsoft.com/office/drawing/2014/main" id="{1704329E-0144-47F5-BFEF-9C842626C818}"/>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&amp; Hardware refresh</a:t>
            </a:r>
          </a:p>
        </p:txBody>
      </p:sp>
      <p:sp>
        <p:nvSpPr>
          <p:cNvPr id="23" name="TextBox 22">
            <a:extLst>
              <a:ext uri="{FF2B5EF4-FFF2-40B4-BE49-F238E27FC236}">
                <a16:creationId xmlns:a16="http://schemas.microsoft.com/office/drawing/2014/main" id="{A848FFA7-8D09-4874-A9F2-74E6F5723C11}"/>
              </a:ext>
            </a:extLst>
          </p:cNvPr>
          <p:cNvSpPr txBox="1"/>
          <p:nvPr/>
        </p:nvSpPr>
        <p:spPr>
          <a:xfrm>
            <a:off x="9381901" y="1477148"/>
            <a:ext cx="2543815" cy="615553"/>
          </a:xfrm>
          <a:prstGeom prst="rect">
            <a:avLst/>
          </a:prstGeom>
          <a:noFill/>
        </p:spPr>
        <p:txBody>
          <a:bodyPr wrap="square" lIns="0" tIns="0" rIns="0" bIns="0" rtlCol="0">
            <a:spAutoFit/>
          </a:bodyPr>
          <a:lstStyle>
            <a:defPPr>
              <a:defRPr lang="en-US"/>
            </a:defPPr>
            <a:lvl1pPr>
              <a:defRPr sz="2000">
                <a:solidFill>
                  <a:schemeClr val="accent1"/>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App oriented modernization drivers</a:t>
            </a:r>
          </a:p>
        </p:txBody>
      </p:sp>
      <p:sp>
        <p:nvSpPr>
          <p:cNvPr id="9" name="Oval 8">
            <a:extLst>
              <a:ext uri="{FF2B5EF4-FFF2-40B4-BE49-F238E27FC236}">
                <a16:creationId xmlns:a16="http://schemas.microsoft.com/office/drawing/2014/main" id="{B59DD490-E148-814A-A7CA-22ADE20AE946}"/>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Oval 45">
            <a:extLst>
              <a:ext uri="{FF2B5EF4-FFF2-40B4-BE49-F238E27FC236}">
                <a16:creationId xmlns:a16="http://schemas.microsoft.com/office/drawing/2014/main" id="{B2F8F9B2-A27F-4BF1-BF82-CB345FF9439D}"/>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Security threats</a:t>
            </a:r>
          </a:p>
        </p:txBody>
      </p:sp>
      <p:sp>
        <p:nvSpPr>
          <p:cNvPr id="31" name="Oval 30">
            <a:extLst>
              <a:ext uri="{FF2B5EF4-FFF2-40B4-BE49-F238E27FC236}">
                <a16:creationId xmlns:a16="http://schemas.microsoft.com/office/drawing/2014/main" id="{E6FA0409-6652-8244-BE32-FB6FB4CDA4CC}"/>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47" name="Oval 46">
            <a:extLst>
              <a:ext uri="{FF2B5EF4-FFF2-40B4-BE49-F238E27FC236}">
                <a16:creationId xmlns:a16="http://schemas.microsoft.com/office/drawing/2014/main" id="{6E0B8ADE-4757-4B28-8956-0BF084D43DE9}"/>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Compliance</a:t>
            </a:r>
          </a:p>
        </p:txBody>
      </p:sp>
      <p:sp>
        <p:nvSpPr>
          <p:cNvPr id="32" name="Oval 31">
            <a:extLst>
              <a:ext uri="{FF2B5EF4-FFF2-40B4-BE49-F238E27FC236}">
                <a16:creationId xmlns:a16="http://schemas.microsoft.com/office/drawing/2014/main" id="{3B8FBBC4-61E6-BD42-BB2B-7CDB2D57996E}"/>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48" name="Oval 47">
            <a:extLst>
              <a:ext uri="{FF2B5EF4-FFF2-40B4-BE49-F238E27FC236}">
                <a16:creationId xmlns:a16="http://schemas.microsoft.com/office/drawing/2014/main" id="{B5B75E0C-9196-4240-B257-AEBC15329844}"/>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Application innovation</a:t>
            </a:r>
          </a:p>
        </p:txBody>
      </p:sp>
    </p:spTree>
    <p:extLst>
      <p:ext uri="{BB962C8B-B14F-4D97-AF65-F5344CB8AC3E}">
        <p14:creationId xmlns:p14="http://schemas.microsoft.com/office/powerpoint/2010/main" val="1128790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down)">
                                      <p:cBhvr>
                                        <p:cTn id="14" dur="500"/>
                                        <p:tgtEl>
                                          <p:spTgt spid="59"/>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down)">
                                      <p:cBhvr>
                                        <p:cTn id="28" dur="500"/>
                                        <p:tgtEl>
                                          <p:spTgt spid="45"/>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par>
                          <p:cTn id="36" fill="hold">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500"/>
                                        <p:tgtEl>
                                          <p:spTgt spid="39"/>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down)">
                                      <p:cBhvr>
                                        <p:cTn id="56" dur="500"/>
                                        <p:tgtEl>
                                          <p:spTgt spid="38"/>
                                        </p:tgtEl>
                                      </p:cBhvr>
                                    </p:animEffec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down)">
                                      <p:cBhvr>
                                        <p:cTn id="63" dur="500"/>
                                        <p:tgtEl>
                                          <p:spTgt spid="60"/>
                                        </p:tgtEl>
                                      </p:cBhvr>
                                    </p:animEffect>
                                  </p:childTnLst>
                                </p:cTn>
                              </p:par>
                            </p:childTnLst>
                          </p:cTn>
                        </p:par>
                        <p:par>
                          <p:cTn id="64" fill="hold">
                            <p:stCondLst>
                              <p:cond delay="1500"/>
                            </p:stCondLst>
                            <p:childTnLst>
                              <p:par>
                                <p:cTn id="65" presetID="1"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1000"/>
                                        <p:tgtEl>
                                          <p:spTgt spid="23"/>
                                        </p:tgtEl>
                                      </p:cBhvr>
                                    </p:animEffect>
                                    <p:anim calcmode="lin" valueType="num">
                                      <p:cBhvr>
                                        <p:cTn id="70" dur="1000" fill="hold"/>
                                        <p:tgtEl>
                                          <p:spTgt spid="23"/>
                                        </p:tgtEl>
                                        <p:attrNameLst>
                                          <p:attrName>ppt_x</p:attrName>
                                        </p:attrNameLst>
                                      </p:cBhvr>
                                      <p:tavLst>
                                        <p:tav tm="0">
                                          <p:val>
                                            <p:strVal val="#ppt_x"/>
                                          </p:val>
                                        </p:tav>
                                        <p:tav tm="100000">
                                          <p:val>
                                            <p:strVal val="#ppt_x"/>
                                          </p:val>
                                        </p:tav>
                                      </p:tavLst>
                                    </p:anim>
                                    <p:anim calcmode="lin" valueType="num">
                                      <p:cBhvr>
                                        <p:cTn id="7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0" grpId="0" animBg="1"/>
      <p:bldP spid="49" grpId="0" animBg="1"/>
      <p:bldP spid="75" grpId="0" animBg="1"/>
      <p:bldP spid="50" grpId="0" animBg="1"/>
      <p:bldP spid="81" grpId="0" animBg="1"/>
      <p:bldP spid="23" grpId="0"/>
      <p:bldP spid="46" grpId="0" animBg="1"/>
      <p:bldP spid="47"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1D6A-B41A-4F2B-801C-5139BD81DC43}"/>
              </a:ext>
            </a:extLst>
          </p:cNvPr>
          <p:cNvSpPr>
            <a:spLocks noGrp="1"/>
          </p:cNvSpPr>
          <p:nvPr>
            <p:ph type="title"/>
          </p:nvPr>
        </p:nvSpPr>
        <p:spPr/>
        <p:txBody>
          <a:bodyPr/>
          <a:lstStyle/>
          <a:p>
            <a:r>
              <a:rPr lang="en-US" dirty="0"/>
              <a:t>Cloud migration strategies</a:t>
            </a:r>
          </a:p>
        </p:txBody>
      </p:sp>
      <p:sp>
        <p:nvSpPr>
          <p:cNvPr id="10" name="Graphic 8" descr="Arrow: Counterclockwise curve">
            <a:extLst>
              <a:ext uri="{FF2B5EF4-FFF2-40B4-BE49-F238E27FC236}">
                <a16:creationId xmlns:a16="http://schemas.microsoft.com/office/drawing/2014/main" id="{ACE09ACA-514E-4B16-8B7F-9B42834C275D}"/>
              </a:ext>
            </a:extLst>
          </p:cNvPr>
          <p:cNvSpPr/>
          <p:nvPr/>
        </p:nvSpPr>
        <p:spPr>
          <a:xfrm rot="2700000">
            <a:off x="904960" y="1461934"/>
            <a:ext cx="288884" cy="570362"/>
          </a:xfrm>
          <a:custGeom>
            <a:avLst/>
            <a:gdLst>
              <a:gd name="connsiteX0" fmla="*/ 278606 w 371475"/>
              <a:gd name="connsiteY0" fmla="*/ 734854 h 733425"/>
              <a:gd name="connsiteX1" fmla="*/ 102394 w 371475"/>
              <a:gd name="connsiteY1" fmla="*/ 236696 h 733425"/>
              <a:gd name="connsiteX2" fmla="*/ 7144 w 371475"/>
              <a:gd name="connsiteY2" fmla="*/ 330994 h 733425"/>
              <a:gd name="connsiteX3" fmla="*/ 7144 w 371475"/>
              <a:gd name="connsiteY3" fmla="*/ 7144 h 733425"/>
              <a:gd name="connsiteX4" fmla="*/ 330994 w 371475"/>
              <a:gd name="connsiteY4" fmla="*/ 7144 h 733425"/>
              <a:gd name="connsiteX5" fmla="*/ 243364 w 371475"/>
              <a:gd name="connsiteY5" fmla="*/ 94774 h 733425"/>
              <a:gd name="connsiteX6" fmla="*/ 278606 w 371475"/>
              <a:gd name="connsiteY6" fmla="*/ 73485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733425">
                <a:moveTo>
                  <a:pt x="278606" y="734854"/>
                </a:moveTo>
                <a:cubicBezTo>
                  <a:pt x="278606" y="734854"/>
                  <a:pt x="389096" y="522446"/>
                  <a:pt x="102394" y="236696"/>
                </a:cubicBezTo>
                <a:lnTo>
                  <a:pt x="7144" y="330994"/>
                </a:lnTo>
                <a:lnTo>
                  <a:pt x="7144" y="7144"/>
                </a:lnTo>
                <a:lnTo>
                  <a:pt x="330994" y="7144"/>
                </a:lnTo>
                <a:lnTo>
                  <a:pt x="243364" y="94774"/>
                </a:lnTo>
                <a:cubicBezTo>
                  <a:pt x="244316" y="95726"/>
                  <a:pt x="491966" y="392906"/>
                  <a:pt x="278606" y="7348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C4475DF3-AEED-473B-AA73-235340BFBB16}"/>
              </a:ext>
            </a:extLst>
          </p:cNvPr>
          <p:cNvSpPr/>
          <p:nvPr/>
        </p:nvSpPr>
        <p:spPr>
          <a:xfrm>
            <a:off x="584200" y="2046473"/>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Rehost</a:t>
            </a:r>
          </a:p>
        </p:txBody>
      </p:sp>
      <p:sp>
        <p:nvSpPr>
          <p:cNvPr id="11" name="Rectangle 10">
            <a:extLst>
              <a:ext uri="{FF2B5EF4-FFF2-40B4-BE49-F238E27FC236}">
                <a16:creationId xmlns:a16="http://schemas.microsoft.com/office/drawing/2014/main" id="{A516330B-32B8-4D65-AAA4-0C6DE055FC18}"/>
              </a:ext>
            </a:extLst>
          </p:cNvPr>
          <p:cNvSpPr/>
          <p:nvPr/>
        </p:nvSpPr>
        <p:spPr>
          <a:xfrm>
            <a:off x="1670172" y="1537325"/>
            <a:ext cx="885281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Often referred to as “</a:t>
            </a:r>
            <a:r>
              <a:rPr kumimoji="0" lang="en-US" sz="1200" b="1" i="0" u="none" strike="noStrike" kern="1200" cap="none" spc="0" normalizeH="0" baseline="0" noProof="0" dirty="0">
                <a:ln>
                  <a:noFill/>
                </a:ln>
                <a:effectLst/>
                <a:uLnTx/>
                <a:uFillTx/>
                <a:latin typeface="Segoe UI"/>
                <a:ea typeface="+mn-ea"/>
                <a:cs typeface="+mn-cs"/>
              </a:rPr>
              <a:t>lift and shift</a:t>
            </a:r>
            <a:r>
              <a:rPr kumimoji="0" lang="en-US" sz="1200" b="0" i="0" u="none" strike="noStrike" kern="1200" cap="none" spc="0" normalizeH="0" baseline="0" noProof="0" dirty="0">
                <a:ln>
                  <a:noFill/>
                </a:ln>
                <a:effectLst/>
                <a:uLnTx/>
                <a:uFillTx/>
                <a:latin typeface="Segoe UI"/>
                <a:ea typeface="+mn-ea"/>
                <a:cs typeface="+mn-cs"/>
              </a:rPr>
              <a:t>” migration, this no-code option lets you migrate your existing applications to Azure quickly. Each </a:t>
            </a:r>
            <a:r>
              <a:rPr kumimoji="0" lang="en-US" sz="1200" b="0" i="1" u="none" strike="noStrike" kern="1200" cap="none" spc="0" normalizeH="0" baseline="0" noProof="0" dirty="0">
                <a:ln>
                  <a:noFill/>
                </a:ln>
                <a:effectLst/>
                <a:uLnTx/>
                <a:uFillTx/>
                <a:latin typeface="Segoe UI"/>
                <a:ea typeface="+mn-ea"/>
                <a:cs typeface="+mn-cs"/>
              </a:rPr>
              <a:t>application is migrated as-is</a:t>
            </a:r>
            <a:r>
              <a:rPr kumimoji="0" lang="en-US" sz="1200" b="0" i="0" u="none" strike="noStrike" kern="1200" cap="none" spc="0" normalizeH="0" baseline="0" noProof="0" dirty="0">
                <a:ln>
                  <a:noFill/>
                </a:ln>
                <a:effectLst/>
                <a:uLnTx/>
                <a:uFillTx/>
                <a:latin typeface="Segoe UI"/>
                <a:ea typeface="+mn-ea"/>
                <a:cs typeface="+mn-cs"/>
              </a:rPr>
              <a:t>, which provides the benefits of the cloud without the risks or costs of making code changes, and you can leverage SQL Server on Azure Virtual Machines, Microsoft’s infrastructure as a service (IaaS) product, to achieve that.</a:t>
            </a:r>
          </a:p>
        </p:txBody>
      </p:sp>
      <p:pic>
        <p:nvPicPr>
          <p:cNvPr id="23" name="Graphic 22" descr="Repeat">
            <a:extLst>
              <a:ext uri="{FF2B5EF4-FFF2-40B4-BE49-F238E27FC236}">
                <a16:creationId xmlns:a16="http://schemas.microsoft.com/office/drawing/2014/main" id="{B1D0069C-737C-4A2B-B0AC-08FC6B7CC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26" y="2535888"/>
            <a:ext cx="646455" cy="646455"/>
          </a:xfrm>
          <a:prstGeom prst="rect">
            <a:avLst/>
          </a:prstGeom>
        </p:spPr>
      </p:pic>
      <p:sp>
        <p:nvSpPr>
          <p:cNvPr id="5" name="Rectangle 4">
            <a:extLst>
              <a:ext uri="{FF2B5EF4-FFF2-40B4-BE49-F238E27FC236}">
                <a16:creationId xmlns:a16="http://schemas.microsoft.com/office/drawing/2014/main" id="{6B3107EA-05FD-4E8C-ABAF-427E6CDB8E7D}"/>
              </a:ext>
            </a:extLst>
          </p:cNvPr>
          <p:cNvSpPr/>
          <p:nvPr/>
        </p:nvSpPr>
        <p:spPr>
          <a:xfrm>
            <a:off x="584200" y="321177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Refactor</a:t>
            </a:r>
            <a:endParaRPr kumimoji="0" lang="en-US" sz="1800" b="0" i="0" u="none" strike="noStrike" kern="1200" cap="none" spc="0" normalizeH="0" baseline="0" noProof="0" dirty="0">
              <a:ln>
                <a:noFill/>
              </a:ln>
              <a:solidFill>
                <a:schemeClr val="tx1"/>
              </a:solidFill>
              <a:effectLst/>
              <a:uLnTx/>
              <a:uFillTx/>
              <a:latin typeface="Segoe UI Semibold"/>
              <a:ea typeface="+mn-ea"/>
              <a:cs typeface="+mn-cs"/>
            </a:endParaRPr>
          </a:p>
        </p:txBody>
      </p:sp>
      <p:sp>
        <p:nvSpPr>
          <p:cNvPr id="12" name="Rectangle 11">
            <a:extLst>
              <a:ext uri="{FF2B5EF4-FFF2-40B4-BE49-F238E27FC236}">
                <a16:creationId xmlns:a16="http://schemas.microsoft.com/office/drawing/2014/main" id="{8C7D42F4-DF2C-43B1-BE84-7F33602A6F24}"/>
              </a:ext>
            </a:extLst>
          </p:cNvPr>
          <p:cNvSpPr/>
          <p:nvPr/>
        </p:nvSpPr>
        <p:spPr>
          <a:xfrm>
            <a:off x="1679920" y="2608613"/>
            <a:ext cx="95459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Often referred to as </a:t>
            </a:r>
            <a:r>
              <a:rPr kumimoji="0" lang="en-US" sz="1200" b="1" i="0" u="none" strike="noStrike" kern="1200" cap="none" spc="0" normalizeH="0" baseline="0" noProof="0" dirty="0">
                <a:ln>
                  <a:noFill/>
                </a:ln>
                <a:effectLst/>
                <a:uLnTx/>
                <a:uFillTx/>
                <a:latin typeface="Segoe UI"/>
                <a:ea typeface="+mn-ea"/>
                <a:cs typeface="+mn-cs"/>
              </a:rPr>
              <a:t>repackage</a:t>
            </a:r>
            <a:r>
              <a:rPr kumimoji="0" lang="en-US" sz="1200" b="0" i="0" u="none" strike="noStrike" kern="1200" cap="none" spc="0" normalizeH="0" baseline="0" noProof="0" dirty="0">
                <a:ln>
                  <a:noFill/>
                </a:ln>
                <a:effectLst/>
                <a:uLnTx/>
                <a:uFillTx/>
                <a:latin typeface="Segoe UI"/>
                <a:ea typeface="+mn-ea"/>
                <a:cs typeface="+mn-cs"/>
              </a:rPr>
              <a:t>, this cloud migration strategy involves </a:t>
            </a:r>
            <a:r>
              <a:rPr kumimoji="0" lang="en-US" sz="1200" b="0" i="1" u="none" strike="noStrike" kern="1200" cap="none" spc="0" normalizeH="0" baseline="0" noProof="0" dirty="0">
                <a:ln>
                  <a:noFill/>
                </a:ln>
                <a:effectLst/>
                <a:uLnTx/>
                <a:uFillTx/>
                <a:latin typeface="Segoe UI"/>
                <a:ea typeface="+mn-ea"/>
                <a:cs typeface="+mn-cs"/>
              </a:rPr>
              <a:t>some change to the application design but no wholesale changes to the application code</a:t>
            </a:r>
            <a:r>
              <a:rPr kumimoji="0" lang="en-US" sz="1200" b="0" i="0" u="none" strike="noStrike" kern="1200" cap="none" spc="0" normalizeH="0" baseline="0" noProof="0" dirty="0">
                <a:ln>
                  <a:noFill/>
                </a:ln>
                <a:effectLst/>
                <a:uLnTx/>
                <a:uFillTx/>
                <a:latin typeface="Segoe UI"/>
                <a:ea typeface="+mn-ea"/>
                <a:cs typeface="+mn-cs"/>
              </a:rPr>
              <a:t>. Your application can take advantage of infrastructure as a service (IaaS) and platform as a service (PaaS) products, such as Azure App Service, Azure SQL Managed Instance, and containers.</a:t>
            </a:r>
          </a:p>
        </p:txBody>
      </p:sp>
      <p:pic>
        <p:nvPicPr>
          <p:cNvPr id="21" name="Graphic 20" descr="Single gear">
            <a:extLst>
              <a:ext uri="{FF2B5EF4-FFF2-40B4-BE49-F238E27FC236}">
                <a16:creationId xmlns:a16="http://schemas.microsoft.com/office/drawing/2014/main" id="{9EB03D5D-5636-4EF8-8297-AA04C39A8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703" y="3650888"/>
            <a:ext cx="711100" cy="711100"/>
          </a:xfrm>
          <a:prstGeom prst="rect">
            <a:avLst/>
          </a:prstGeom>
        </p:spPr>
      </p:pic>
      <p:sp>
        <p:nvSpPr>
          <p:cNvPr id="6" name="Rectangle 5">
            <a:extLst>
              <a:ext uri="{FF2B5EF4-FFF2-40B4-BE49-F238E27FC236}">
                <a16:creationId xmlns:a16="http://schemas.microsoft.com/office/drawing/2014/main" id="{AB4AB60C-AD68-45B4-94A0-5D38D24B19BA}"/>
              </a:ext>
            </a:extLst>
          </p:cNvPr>
          <p:cNvSpPr/>
          <p:nvPr/>
        </p:nvSpPr>
        <p:spPr>
          <a:xfrm>
            <a:off x="584200" y="4343359"/>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Rearchitect</a:t>
            </a:r>
            <a:endParaRPr kumimoji="0" lang="en-US" sz="1800" b="0" i="0" u="none" strike="noStrike" kern="1200" cap="none" spc="0" normalizeH="0" baseline="0" noProof="0" dirty="0">
              <a:ln>
                <a:noFill/>
              </a:ln>
              <a:solidFill>
                <a:schemeClr val="tx1"/>
              </a:solidFill>
              <a:effectLst/>
              <a:uLnTx/>
              <a:uFillTx/>
              <a:latin typeface="Segoe UI Semibold"/>
              <a:ea typeface="+mn-ea"/>
              <a:cs typeface="+mn-cs"/>
            </a:endParaRPr>
          </a:p>
        </p:txBody>
      </p:sp>
      <p:sp>
        <p:nvSpPr>
          <p:cNvPr id="3" name="Rectangle 2">
            <a:extLst>
              <a:ext uri="{FF2B5EF4-FFF2-40B4-BE49-F238E27FC236}">
                <a16:creationId xmlns:a16="http://schemas.microsoft.com/office/drawing/2014/main" id="{27440C5F-9B68-416B-B437-E667A0A065D2}"/>
              </a:ext>
            </a:extLst>
          </p:cNvPr>
          <p:cNvSpPr/>
          <p:nvPr/>
        </p:nvSpPr>
        <p:spPr>
          <a:xfrm>
            <a:off x="1679920" y="3735904"/>
            <a:ext cx="92801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Modify or extend your application's code base to scale and optimize it for the cloud. </a:t>
            </a:r>
            <a:r>
              <a:rPr kumimoji="0" lang="en-US" sz="1200" b="0" i="1" u="none" strike="noStrike" kern="1200" cap="none" spc="0" normalizeH="0" baseline="0" noProof="0" dirty="0">
                <a:ln>
                  <a:noFill/>
                </a:ln>
                <a:effectLst/>
                <a:uLnTx/>
                <a:uFillTx/>
                <a:latin typeface="Segoe UI"/>
                <a:ea typeface="+mn-ea"/>
                <a:cs typeface="+mn-cs"/>
              </a:rPr>
              <a:t>Modernize your app into a resilient, highly scalable, independently deployable architecture </a:t>
            </a:r>
            <a:r>
              <a:rPr kumimoji="0" lang="en-US" sz="1200" b="0" i="0" u="none" strike="noStrike" kern="1200" cap="none" spc="0" normalizeH="0" baseline="0" noProof="0" dirty="0">
                <a:ln>
                  <a:noFill/>
                </a:ln>
                <a:effectLst/>
                <a:uLnTx/>
                <a:uFillTx/>
                <a:latin typeface="Segoe UI"/>
                <a:ea typeface="+mn-ea"/>
                <a:cs typeface="+mn-cs"/>
              </a:rPr>
              <a:t>and use Azure SQL Database, Microsoft’s platform as a service (PaaS) offering, to accelerate the process, scale applications with confidence, and manage your apps with ease.</a:t>
            </a:r>
          </a:p>
        </p:txBody>
      </p:sp>
      <p:pic>
        <p:nvPicPr>
          <p:cNvPr id="25" name="Graphic 24" descr="Hammer">
            <a:extLst>
              <a:ext uri="{FF2B5EF4-FFF2-40B4-BE49-F238E27FC236}">
                <a16:creationId xmlns:a16="http://schemas.microsoft.com/office/drawing/2014/main" id="{A5BD40CB-D717-49F4-BE0E-74CB805A1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026" y="4944559"/>
            <a:ext cx="646455" cy="646455"/>
          </a:xfrm>
          <a:prstGeom prst="rect">
            <a:avLst/>
          </a:prstGeom>
        </p:spPr>
      </p:pic>
      <p:sp>
        <p:nvSpPr>
          <p:cNvPr id="7" name="Rectangle 6">
            <a:extLst>
              <a:ext uri="{FF2B5EF4-FFF2-40B4-BE49-F238E27FC236}">
                <a16:creationId xmlns:a16="http://schemas.microsoft.com/office/drawing/2014/main" id="{D4C57F26-6EFA-40CC-99D4-71AC1FBE3AA0}"/>
              </a:ext>
            </a:extLst>
          </p:cNvPr>
          <p:cNvSpPr/>
          <p:nvPr/>
        </p:nvSpPr>
        <p:spPr>
          <a:xfrm>
            <a:off x="584200" y="560575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Rebuild</a:t>
            </a:r>
            <a:endParaRPr kumimoji="0" lang="en-US" sz="1800" b="0" i="0" u="none" strike="noStrike" kern="1200" cap="none" spc="0" normalizeH="0" baseline="0" noProof="0" dirty="0">
              <a:ln>
                <a:noFill/>
              </a:ln>
              <a:solidFill>
                <a:schemeClr val="tx1"/>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5F40BA0B-C2AC-4AE9-A18E-BD8A7FD523AD}"/>
              </a:ext>
            </a:extLst>
          </p:cNvPr>
          <p:cNvSpPr/>
          <p:nvPr/>
        </p:nvSpPr>
        <p:spPr>
          <a:xfrm>
            <a:off x="1679920" y="4905176"/>
            <a:ext cx="95459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Rebuild an application from scratch using cloud-native technologies. Azure platform as a service (PaaS) provides a complete development and deployment environment in the cloud, without the expense and complexity of software licenses, the need for underlying application infrastructure, or middleware and other resources. With this cloud migration strategy, </a:t>
            </a:r>
            <a:r>
              <a:rPr kumimoji="0" lang="en-US" sz="1200" b="0" i="1" u="none" strike="noStrike" kern="1200" cap="none" spc="0" normalizeH="0" baseline="0" noProof="0" dirty="0">
                <a:ln>
                  <a:noFill/>
                </a:ln>
                <a:effectLst/>
                <a:uLnTx/>
                <a:uFillTx/>
                <a:latin typeface="Segoe UI"/>
                <a:ea typeface="+mn-ea"/>
                <a:cs typeface="+mn-cs"/>
              </a:rPr>
              <a:t>you manage the applications and services you develop</a:t>
            </a:r>
            <a:r>
              <a:rPr kumimoji="0" lang="en-US" sz="1200" b="0" i="0" u="none" strike="noStrike" kern="1200" cap="none" spc="0" normalizeH="0" baseline="0" noProof="0" dirty="0">
                <a:ln>
                  <a:noFill/>
                </a:ln>
                <a:effectLst/>
                <a:uLnTx/>
                <a:uFillTx/>
                <a:latin typeface="Segoe UI"/>
                <a:ea typeface="+mn-ea"/>
                <a:cs typeface="+mn-cs"/>
              </a:rPr>
              <a:t>, and Azure manages everything else.</a:t>
            </a:r>
          </a:p>
        </p:txBody>
      </p:sp>
      <p:sp>
        <p:nvSpPr>
          <p:cNvPr id="26" name="TextBox 25">
            <a:extLst>
              <a:ext uri="{FF2B5EF4-FFF2-40B4-BE49-F238E27FC236}">
                <a16:creationId xmlns:a16="http://schemas.microsoft.com/office/drawing/2014/main" id="{D6C47250-B58A-42DB-902A-BCD52F838DDD}"/>
              </a:ext>
            </a:extLst>
          </p:cNvPr>
          <p:cNvSpPr txBox="1"/>
          <p:nvPr/>
        </p:nvSpPr>
        <p:spPr>
          <a:xfrm>
            <a:off x="588263" y="6197411"/>
            <a:ext cx="641149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egoe UI"/>
                <a:ea typeface="+mn-ea"/>
                <a:cs typeface="+mn-cs"/>
              </a:rPr>
              <a:t>For more information about cloud migration strategies, see </a:t>
            </a:r>
            <a:r>
              <a:rPr kumimoji="0" lang="en-US" sz="1200" b="0" i="0" u="none" strike="noStrike" kern="1200" cap="none" spc="0" normalizeH="0" baseline="0" noProof="0" dirty="0">
                <a:ln>
                  <a:noFill/>
                </a:ln>
                <a:solidFill>
                  <a:schemeClr val="accent1"/>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Start your cloud migration process</a:t>
            </a:r>
            <a:r>
              <a:rPr kumimoji="0" lang="en-US" sz="1200" b="0" i="0" u="none" strike="noStrike" kern="1200" cap="none" spc="0" normalizeH="0" baseline="0" noProof="0" dirty="0">
                <a:ln>
                  <a:noFill/>
                </a:ln>
                <a:solidFill>
                  <a:schemeClr val="accent1"/>
                </a:solidFill>
                <a:effectLst/>
                <a:uLnTx/>
                <a:uFillTx/>
                <a:latin typeface="Segoe UI"/>
                <a:ea typeface="+mn-ea"/>
                <a:cs typeface="+mn-cs"/>
              </a:rPr>
              <a:t>.</a:t>
            </a:r>
          </a:p>
        </p:txBody>
      </p:sp>
    </p:spTree>
    <p:extLst>
      <p:ext uri="{BB962C8B-B14F-4D97-AF65-F5344CB8AC3E}">
        <p14:creationId xmlns:p14="http://schemas.microsoft.com/office/powerpoint/2010/main" val="33617916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c 37" descr="Single gear">
            <a:extLst>
              <a:ext uri="{FF2B5EF4-FFF2-40B4-BE49-F238E27FC236}">
                <a16:creationId xmlns:a16="http://schemas.microsoft.com/office/drawing/2014/main" id="{5BB614E0-9C36-4D8D-8EF5-5BACD390409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3843" y="7168928"/>
            <a:ext cx="914400" cy="914400"/>
          </a:xfrm>
          <a:prstGeom prst="rect">
            <a:avLst/>
          </a:prstGeom>
        </p:spPr>
      </p:pic>
      <p:pic>
        <p:nvPicPr>
          <p:cNvPr id="40" name="Graphic 39" descr="Repeat">
            <a:extLst>
              <a:ext uri="{FF2B5EF4-FFF2-40B4-BE49-F238E27FC236}">
                <a16:creationId xmlns:a16="http://schemas.microsoft.com/office/drawing/2014/main" id="{6B38B3DB-90B0-414A-B4F2-9EC0EA09BC80}"/>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74" y="7210492"/>
            <a:ext cx="831273" cy="831273"/>
          </a:xfrm>
          <a:prstGeom prst="rect">
            <a:avLst/>
          </a:prstGeom>
        </p:spPr>
      </p:pic>
      <p:pic>
        <p:nvPicPr>
          <p:cNvPr id="41" name="Graphic 40" descr="Hammer">
            <a:extLst>
              <a:ext uri="{FF2B5EF4-FFF2-40B4-BE49-F238E27FC236}">
                <a16:creationId xmlns:a16="http://schemas.microsoft.com/office/drawing/2014/main" id="{C4FFA406-DC01-4918-A04F-7599E296352E}"/>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80208" y="7210492"/>
            <a:ext cx="831273" cy="831273"/>
          </a:xfrm>
          <a:prstGeom prst="rect">
            <a:avLst/>
          </a:prstGeom>
        </p:spPr>
      </p:pic>
      <p:sp>
        <p:nvSpPr>
          <p:cNvPr id="2" name="Title 1">
            <a:extLst>
              <a:ext uri="{FF2B5EF4-FFF2-40B4-BE49-F238E27FC236}">
                <a16:creationId xmlns:a16="http://schemas.microsoft.com/office/drawing/2014/main" id="{4378F27B-874D-477A-A367-0B860F1D3D86}"/>
              </a:ext>
            </a:extLst>
          </p:cNvPr>
          <p:cNvSpPr>
            <a:spLocks noGrp="1"/>
          </p:cNvSpPr>
          <p:nvPr>
            <p:ph type="title"/>
          </p:nvPr>
        </p:nvSpPr>
        <p:spPr/>
        <p:txBody>
          <a:bodyPr/>
          <a:lstStyle/>
          <a:p>
            <a:r>
              <a:rPr lang="en-US" dirty="0"/>
              <a:t>Cloud migration phases</a:t>
            </a:r>
          </a:p>
        </p:txBody>
      </p:sp>
      <p:sp>
        <p:nvSpPr>
          <p:cNvPr id="11" name="TextBox 10">
            <a:extLst>
              <a:ext uri="{FF2B5EF4-FFF2-40B4-BE49-F238E27FC236}">
                <a16:creationId xmlns:a16="http://schemas.microsoft.com/office/drawing/2014/main" id="{6C982AFE-93F4-43E2-B2EB-5A4358E10FA4}"/>
              </a:ext>
            </a:extLst>
          </p:cNvPr>
          <p:cNvSpPr txBox="1"/>
          <p:nvPr/>
        </p:nvSpPr>
        <p:spPr>
          <a:xfrm>
            <a:off x="914834"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Involve stakeholders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Calculate your TCO</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Discover and evaluate apps </a:t>
            </a:r>
          </a:p>
        </p:txBody>
      </p:sp>
      <p:sp>
        <p:nvSpPr>
          <p:cNvPr id="30" name="TextBox 29">
            <a:extLst>
              <a:ext uri="{FF2B5EF4-FFF2-40B4-BE49-F238E27FC236}">
                <a16:creationId xmlns:a16="http://schemas.microsoft.com/office/drawing/2014/main" id="{9AFF65FC-D75B-4962-A3E9-19D93C62B001}"/>
              </a:ext>
            </a:extLst>
          </p:cNvPr>
          <p:cNvSpPr txBox="1"/>
          <p:nvPr/>
        </p:nvSpPr>
        <p:spPr>
          <a:xfrm>
            <a:off x="3784440" y="3570833"/>
            <a:ext cx="2214489" cy="652486"/>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Select a migration strategy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a:rPr>
              <a:t>Find recommended tools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Apply the migration strategy</a:t>
            </a:r>
          </a:p>
        </p:txBody>
      </p:sp>
      <p:sp>
        <p:nvSpPr>
          <p:cNvPr id="31" name="TextBox 30">
            <a:extLst>
              <a:ext uri="{FF2B5EF4-FFF2-40B4-BE49-F238E27FC236}">
                <a16:creationId xmlns:a16="http://schemas.microsoft.com/office/drawing/2014/main" id="{4114B3B5-6AF5-4A7B-A46E-FFDDB651DAC0}"/>
              </a:ext>
            </a:extLst>
          </p:cNvPr>
          <p:cNvSpPr txBox="1"/>
          <p:nvPr/>
        </p:nvSpPr>
        <p:spPr>
          <a:xfrm>
            <a:off x="6654048"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Analyze your costs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Save with offers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Reinvest to do more</a:t>
            </a:r>
          </a:p>
        </p:txBody>
      </p:sp>
      <p:sp>
        <p:nvSpPr>
          <p:cNvPr id="39" name="TextBox 38">
            <a:extLst>
              <a:ext uri="{FF2B5EF4-FFF2-40B4-BE49-F238E27FC236}">
                <a16:creationId xmlns:a16="http://schemas.microsoft.com/office/drawing/2014/main" id="{ADA2C857-6E80-45D0-AE57-16651D38D2EC}"/>
              </a:ext>
            </a:extLst>
          </p:cNvPr>
          <p:cNvSpPr txBox="1"/>
          <p:nvPr/>
        </p:nvSpPr>
        <p:spPr>
          <a:xfrm>
            <a:off x="9523655"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Industry-leading security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Protect your data</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Monitor cloud health</a:t>
            </a:r>
          </a:p>
        </p:txBody>
      </p:sp>
      <p:sp>
        <p:nvSpPr>
          <p:cNvPr id="3" name="TextBox 2">
            <a:extLst>
              <a:ext uri="{FF2B5EF4-FFF2-40B4-BE49-F238E27FC236}">
                <a16:creationId xmlns:a16="http://schemas.microsoft.com/office/drawing/2014/main" id="{C1726C4A-511B-47BF-8CE8-9A89B6E6AD91}"/>
              </a:ext>
            </a:extLst>
          </p:cNvPr>
          <p:cNvSpPr txBox="1"/>
          <p:nvPr/>
        </p:nvSpPr>
        <p:spPr>
          <a:xfrm>
            <a:off x="347967" y="5006136"/>
            <a:ext cx="151613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On-premises</a:t>
            </a:r>
          </a:p>
        </p:txBody>
      </p:sp>
      <p:sp>
        <p:nvSpPr>
          <p:cNvPr id="10" name="TextBox 9">
            <a:extLst>
              <a:ext uri="{FF2B5EF4-FFF2-40B4-BE49-F238E27FC236}">
                <a16:creationId xmlns:a16="http://schemas.microsoft.com/office/drawing/2014/main" id="{113018A2-C54A-42C3-A091-1E5B79B9A228}"/>
              </a:ext>
            </a:extLst>
          </p:cNvPr>
          <p:cNvSpPr txBox="1"/>
          <p:nvPr/>
        </p:nvSpPr>
        <p:spPr>
          <a:xfrm>
            <a:off x="10409229" y="5006136"/>
            <a:ext cx="82922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Azure</a:t>
            </a:r>
          </a:p>
        </p:txBody>
      </p:sp>
      <p:cxnSp>
        <p:nvCxnSpPr>
          <p:cNvPr id="5" name="Straight Arrow Connector 4">
            <a:extLst>
              <a:ext uri="{FF2B5EF4-FFF2-40B4-BE49-F238E27FC236}">
                <a16:creationId xmlns:a16="http://schemas.microsoft.com/office/drawing/2014/main" id="{375E1709-C946-419F-AA4C-BBB79BB1984C}"/>
              </a:ext>
            </a:extLst>
          </p:cNvPr>
          <p:cNvCxnSpPr>
            <a:stCxn id="3" idx="3"/>
            <a:endCxn id="10" idx="1"/>
          </p:cNvCxnSpPr>
          <p:nvPr/>
        </p:nvCxnSpPr>
        <p:spPr>
          <a:xfrm>
            <a:off x="1864100" y="5113858"/>
            <a:ext cx="8545129"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989D5A-6660-4956-8EC2-7418C0D8E16F}"/>
              </a:ext>
            </a:extLst>
          </p:cNvPr>
          <p:cNvSpPr txBox="1"/>
          <p:nvPr/>
        </p:nvSpPr>
        <p:spPr>
          <a:xfrm>
            <a:off x="914834"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Assess</a:t>
            </a:r>
          </a:p>
        </p:txBody>
      </p:sp>
      <p:sp>
        <p:nvSpPr>
          <p:cNvPr id="14" name="TextBox 13">
            <a:extLst>
              <a:ext uri="{FF2B5EF4-FFF2-40B4-BE49-F238E27FC236}">
                <a16:creationId xmlns:a16="http://schemas.microsoft.com/office/drawing/2014/main" id="{3432A184-993B-4676-A9E2-063B530E3FDB}"/>
              </a:ext>
            </a:extLst>
          </p:cNvPr>
          <p:cNvSpPr txBox="1"/>
          <p:nvPr/>
        </p:nvSpPr>
        <p:spPr>
          <a:xfrm>
            <a:off x="3784441"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Migrate</a:t>
            </a:r>
          </a:p>
        </p:txBody>
      </p:sp>
      <p:sp>
        <p:nvSpPr>
          <p:cNvPr id="15" name="TextBox 14">
            <a:extLst>
              <a:ext uri="{FF2B5EF4-FFF2-40B4-BE49-F238E27FC236}">
                <a16:creationId xmlns:a16="http://schemas.microsoft.com/office/drawing/2014/main" id="{45F4AE06-F136-4068-8F87-3E54D3CB1E27}"/>
              </a:ext>
            </a:extLst>
          </p:cNvPr>
          <p:cNvSpPr txBox="1"/>
          <p:nvPr/>
        </p:nvSpPr>
        <p:spPr>
          <a:xfrm>
            <a:off x="6654048" y="2970669"/>
            <a:ext cx="101335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Optimize</a:t>
            </a:r>
          </a:p>
        </p:txBody>
      </p:sp>
      <p:sp>
        <p:nvSpPr>
          <p:cNvPr id="16" name="TextBox 15">
            <a:extLst>
              <a:ext uri="{FF2B5EF4-FFF2-40B4-BE49-F238E27FC236}">
                <a16:creationId xmlns:a16="http://schemas.microsoft.com/office/drawing/2014/main" id="{CF5808C8-999C-4024-BA4D-9E74F0227E8F}"/>
              </a:ext>
            </a:extLst>
          </p:cNvPr>
          <p:cNvSpPr txBox="1"/>
          <p:nvPr/>
        </p:nvSpPr>
        <p:spPr>
          <a:xfrm>
            <a:off x="9523655" y="2970669"/>
            <a:ext cx="115786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Secure and manage</a:t>
            </a:r>
          </a:p>
        </p:txBody>
      </p:sp>
      <p:grpSp>
        <p:nvGrpSpPr>
          <p:cNvPr id="17" name="Group 308">
            <a:extLst>
              <a:ext uri="{FF2B5EF4-FFF2-40B4-BE49-F238E27FC236}">
                <a16:creationId xmlns:a16="http://schemas.microsoft.com/office/drawing/2014/main" id="{3C0279F4-6813-4B7E-BDD2-693BD6F79605}"/>
              </a:ext>
            </a:extLst>
          </p:cNvPr>
          <p:cNvGrpSpPr>
            <a:grpSpLocks noChangeAspect="1"/>
          </p:cNvGrpSpPr>
          <p:nvPr/>
        </p:nvGrpSpPr>
        <p:grpSpPr bwMode="auto">
          <a:xfrm>
            <a:off x="914834" y="2225611"/>
            <a:ext cx="606356" cy="603912"/>
            <a:chOff x="6763" y="3372"/>
            <a:chExt cx="248" cy="247"/>
          </a:xfrm>
          <a:solidFill>
            <a:schemeClr val="accent1"/>
          </a:solidFill>
        </p:grpSpPr>
        <p:sp>
          <p:nvSpPr>
            <p:cNvPr id="18" name="Freeform 309">
              <a:extLst>
                <a:ext uri="{FF2B5EF4-FFF2-40B4-BE49-F238E27FC236}">
                  <a16:creationId xmlns:a16="http://schemas.microsoft.com/office/drawing/2014/main" id="{ED7A342B-B3C7-4FEB-89CA-D18CDBC34491}"/>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Freeform 310">
              <a:extLst>
                <a:ext uri="{FF2B5EF4-FFF2-40B4-BE49-F238E27FC236}">
                  <a16:creationId xmlns:a16="http://schemas.microsoft.com/office/drawing/2014/main" id="{DD55CCCE-301F-412E-A2B4-089AE430EA59}"/>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Freeform 311">
              <a:extLst>
                <a:ext uri="{FF2B5EF4-FFF2-40B4-BE49-F238E27FC236}">
                  <a16:creationId xmlns:a16="http://schemas.microsoft.com/office/drawing/2014/main" id="{9FDA6B7E-0964-43EA-876C-AEEDFA926C8C}"/>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1" name="Group 120">
            <a:extLst>
              <a:ext uri="{FF2B5EF4-FFF2-40B4-BE49-F238E27FC236}">
                <a16:creationId xmlns:a16="http://schemas.microsoft.com/office/drawing/2014/main" id="{6058229B-874C-41B9-B692-74D89899D8E8}"/>
              </a:ext>
            </a:extLst>
          </p:cNvPr>
          <p:cNvGrpSpPr>
            <a:grpSpLocks noChangeAspect="1"/>
          </p:cNvGrpSpPr>
          <p:nvPr/>
        </p:nvGrpSpPr>
        <p:grpSpPr bwMode="auto">
          <a:xfrm>
            <a:off x="3784441" y="2264036"/>
            <a:ext cx="527063" cy="527063"/>
            <a:chOff x="1553" y="2740"/>
            <a:chExt cx="229" cy="229"/>
          </a:xfrm>
        </p:grpSpPr>
        <p:sp>
          <p:nvSpPr>
            <p:cNvPr id="22" name="Freeform 121">
              <a:extLst>
                <a:ext uri="{FF2B5EF4-FFF2-40B4-BE49-F238E27FC236}">
                  <a16:creationId xmlns:a16="http://schemas.microsoft.com/office/drawing/2014/main" id="{6334BC1E-9E77-460D-B3A2-97DA5B6A9AE1}"/>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 name="Freeform 122">
              <a:extLst>
                <a:ext uri="{FF2B5EF4-FFF2-40B4-BE49-F238E27FC236}">
                  <a16:creationId xmlns:a16="http://schemas.microsoft.com/office/drawing/2014/main" id="{73810128-CC63-4977-A712-E993C114FB22}"/>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Freeform 123">
              <a:extLst>
                <a:ext uri="{FF2B5EF4-FFF2-40B4-BE49-F238E27FC236}">
                  <a16:creationId xmlns:a16="http://schemas.microsoft.com/office/drawing/2014/main" id="{F84CE271-0279-49BE-B9C7-8D39A0A3B947}"/>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5" name="Group 66">
            <a:extLst>
              <a:ext uri="{FF2B5EF4-FFF2-40B4-BE49-F238E27FC236}">
                <a16:creationId xmlns:a16="http://schemas.microsoft.com/office/drawing/2014/main" id="{4F57296A-211E-4540-9682-2B6D935EC7A0}"/>
              </a:ext>
            </a:extLst>
          </p:cNvPr>
          <p:cNvGrpSpPr>
            <a:grpSpLocks noChangeAspect="1"/>
          </p:cNvGrpSpPr>
          <p:nvPr/>
        </p:nvGrpSpPr>
        <p:grpSpPr bwMode="auto">
          <a:xfrm>
            <a:off x="6654048" y="2264036"/>
            <a:ext cx="527063" cy="527063"/>
            <a:chOff x="6755" y="1452"/>
            <a:chExt cx="248" cy="248"/>
          </a:xfrm>
        </p:grpSpPr>
        <p:sp>
          <p:nvSpPr>
            <p:cNvPr id="26" name="Freeform 67">
              <a:extLst>
                <a:ext uri="{FF2B5EF4-FFF2-40B4-BE49-F238E27FC236}">
                  <a16:creationId xmlns:a16="http://schemas.microsoft.com/office/drawing/2014/main" id="{33E196B3-5B3F-4495-B43B-C914557B7EB6}"/>
                </a:ext>
              </a:extLst>
            </p:cNvPr>
            <p:cNvSpPr>
              <a:spLocks/>
            </p:cNvSpPr>
            <p:nvPr/>
          </p:nvSpPr>
          <p:spPr bwMode="auto">
            <a:xfrm>
              <a:off x="6755" y="1452"/>
              <a:ext cx="248" cy="24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Freeform 68">
              <a:extLst>
                <a:ext uri="{FF2B5EF4-FFF2-40B4-BE49-F238E27FC236}">
                  <a16:creationId xmlns:a16="http://schemas.microsoft.com/office/drawing/2014/main" id="{A5860D32-81C6-432E-8641-EA5F99165958}"/>
                </a:ext>
              </a:extLst>
            </p:cNvPr>
            <p:cNvSpPr>
              <a:spLocks/>
            </p:cNvSpPr>
            <p:nvPr/>
          </p:nvSpPr>
          <p:spPr bwMode="auto">
            <a:xfrm>
              <a:off x="6854" y="1506"/>
              <a:ext cx="95" cy="95"/>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Freeform 69">
              <a:extLst>
                <a:ext uri="{FF2B5EF4-FFF2-40B4-BE49-F238E27FC236}">
                  <a16:creationId xmlns:a16="http://schemas.microsoft.com/office/drawing/2014/main" id="{34F318A7-F830-4E1F-A1C7-38EC7B1ABF6A}"/>
                </a:ext>
              </a:extLst>
            </p:cNvPr>
            <p:cNvSpPr>
              <a:spLocks/>
            </p:cNvSpPr>
            <p:nvPr/>
          </p:nvSpPr>
          <p:spPr bwMode="auto">
            <a:xfrm>
              <a:off x="6788" y="1486"/>
              <a:ext cx="129" cy="155"/>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70">
              <a:extLst>
                <a:ext uri="{FF2B5EF4-FFF2-40B4-BE49-F238E27FC236}">
                  <a16:creationId xmlns:a16="http://schemas.microsoft.com/office/drawing/2014/main" id="{061D9714-09A0-47A7-A46A-AC13DE63DECA}"/>
                </a:ext>
              </a:extLst>
            </p:cNvPr>
            <p:cNvSpPr>
              <a:spLocks/>
            </p:cNvSpPr>
            <p:nvPr/>
          </p:nvSpPr>
          <p:spPr bwMode="auto">
            <a:xfrm>
              <a:off x="6932" y="1539"/>
              <a:ext cx="38" cy="10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Freeform 71">
              <a:extLst>
                <a:ext uri="{FF2B5EF4-FFF2-40B4-BE49-F238E27FC236}">
                  <a16:creationId xmlns:a16="http://schemas.microsoft.com/office/drawing/2014/main" id="{A785C6F4-1289-4B97-B66C-9ABDCAFF73A8}"/>
                </a:ext>
              </a:extLst>
            </p:cNvPr>
            <p:cNvSpPr>
              <a:spLocks/>
            </p:cNvSpPr>
            <p:nvPr/>
          </p:nvSpPr>
          <p:spPr bwMode="auto">
            <a:xfrm>
              <a:off x="6854" y="1551"/>
              <a:ext cx="50" cy="51"/>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3" name="Graphic 8" descr="Key">
            <a:extLst>
              <a:ext uri="{FF2B5EF4-FFF2-40B4-BE49-F238E27FC236}">
                <a16:creationId xmlns:a16="http://schemas.microsoft.com/office/drawing/2014/main" id="{836B5583-C06E-477D-BEA1-FFB0E74101B4}"/>
              </a:ext>
            </a:extLst>
          </p:cNvPr>
          <p:cNvSpPr/>
          <p:nvPr/>
        </p:nvSpPr>
        <p:spPr>
          <a:xfrm rot="1800000">
            <a:off x="9517465" y="2379235"/>
            <a:ext cx="621581" cy="296664"/>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chemeClr val="accent1"/>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18909CD7-3020-45BC-AF15-194E2C01CB35}"/>
              </a:ext>
            </a:extLst>
          </p:cNvPr>
          <p:cNvSpPr/>
          <p:nvPr/>
        </p:nvSpPr>
        <p:spPr>
          <a:xfrm>
            <a:off x="3783043"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0"/>
                  </a:prstClr>
                </a:solidFill>
                <a:effectLst/>
                <a:uLnTx/>
                <a:uFillTx/>
                <a:latin typeface="Segoe UI Semibold"/>
                <a:ea typeface="+mn-ea"/>
                <a:cs typeface="+mn-cs"/>
              </a:rPr>
              <a:t>Refactor</a:t>
            </a:r>
          </a:p>
        </p:txBody>
      </p:sp>
      <p:sp>
        <p:nvSpPr>
          <p:cNvPr id="36" name="Rectangle 35">
            <a:extLst>
              <a:ext uri="{FF2B5EF4-FFF2-40B4-BE49-F238E27FC236}">
                <a16:creationId xmlns:a16="http://schemas.microsoft.com/office/drawing/2014/main" id="{11EB69DB-9711-46D5-A299-504CBC313FDD}"/>
              </a:ext>
            </a:extLst>
          </p:cNvPr>
          <p:cNvSpPr/>
          <p:nvPr/>
        </p:nvSpPr>
        <p:spPr>
          <a:xfrm>
            <a:off x="6483876"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0"/>
                  </a:prstClr>
                </a:solidFill>
                <a:effectLst/>
                <a:uLnTx/>
                <a:uFillTx/>
                <a:latin typeface="Segoe UI Semibold"/>
                <a:ea typeface="+mn-ea"/>
                <a:cs typeface="+mn-cs"/>
              </a:rPr>
              <a:t>Rearchitect</a:t>
            </a:r>
          </a:p>
        </p:txBody>
      </p:sp>
      <p:sp>
        <p:nvSpPr>
          <p:cNvPr id="37" name="Rectangle 36">
            <a:extLst>
              <a:ext uri="{FF2B5EF4-FFF2-40B4-BE49-F238E27FC236}">
                <a16:creationId xmlns:a16="http://schemas.microsoft.com/office/drawing/2014/main" id="{598B2BE9-1942-4A6E-A33C-7BCD548061C8}"/>
              </a:ext>
            </a:extLst>
          </p:cNvPr>
          <p:cNvSpPr/>
          <p:nvPr/>
        </p:nvSpPr>
        <p:spPr>
          <a:xfrm>
            <a:off x="9268677"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0"/>
                  </a:prstClr>
                </a:solidFill>
                <a:effectLst/>
                <a:uLnTx/>
                <a:uFillTx/>
                <a:latin typeface="Segoe UI Semibold"/>
                <a:ea typeface="+mn-ea"/>
                <a:cs typeface="+mn-cs"/>
              </a:rPr>
              <a:t>Rebuild</a:t>
            </a:r>
          </a:p>
        </p:txBody>
      </p:sp>
      <p:sp>
        <p:nvSpPr>
          <p:cNvPr id="42" name="Rectangle 41">
            <a:extLst>
              <a:ext uri="{FF2B5EF4-FFF2-40B4-BE49-F238E27FC236}">
                <a16:creationId xmlns:a16="http://schemas.microsoft.com/office/drawing/2014/main" id="{28091C21-1E45-4603-9611-6A4AA5EFE7C6}"/>
              </a:ext>
            </a:extLst>
          </p:cNvPr>
          <p:cNvSpPr/>
          <p:nvPr/>
        </p:nvSpPr>
        <p:spPr>
          <a:xfrm>
            <a:off x="711586"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alpha val="0"/>
                  </a:prstClr>
                </a:solidFill>
                <a:effectLst/>
                <a:uLnTx/>
                <a:uFillTx/>
                <a:latin typeface="Segoe UI" panose="020B0502040204020203" pitchFamily="34" charset="0"/>
                <a:ea typeface="+mn-ea"/>
                <a:cs typeface="+mn-cs"/>
              </a:rPr>
              <a:t>Migrate applications as-is for the benefits of the cloud without the risks or costs of making code changes</a:t>
            </a:r>
            <a:endParaRPr kumimoji="0" lang="en-US" sz="1400" b="0" i="0" u="none" strike="noStrike" kern="1200" cap="none" spc="0" normalizeH="0" baseline="0" noProof="0" dirty="0">
              <a:ln>
                <a:noFill/>
              </a:ln>
              <a:solidFill>
                <a:prstClr val="black">
                  <a:alpha val="0"/>
                </a:prstClr>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69937980-3C97-4067-84AA-F71353F8EF0B}"/>
              </a:ext>
            </a:extLst>
          </p:cNvPr>
          <p:cNvSpPr/>
          <p:nvPr/>
        </p:nvSpPr>
        <p:spPr>
          <a:xfrm>
            <a:off x="3621490"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alpha val="0"/>
                  </a:prstClr>
                </a:solidFill>
                <a:effectLst/>
                <a:uLnTx/>
                <a:uFillTx/>
                <a:latin typeface="Segoe UI"/>
                <a:ea typeface="+mn-ea"/>
                <a:cs typeface="+mn-cs"/>
              </a:rPr>
              <a:t>Take advantage of infrastructure as a service (IaaS) and platform as a service (PaaS) with no wholesale code changes</a:t>
            </a:r>
          </a:p>
        </p:txBody>
      </p:sp>
      <p:sp>
        <p:nvSpPr>
          <p:cNvPr id="44" name="Rectangle 43">
            <a:extLst>
              <a:ext uri="{FF2B5EF4-FFF2-40B4-BE49-F238E27FC236}">
                <a16:creationId xmlns:a16="http://schemas.microsoft.com/office/drawing/2014/main" id="{E4C5EB5D-7882-4658-8616-F6A322A03B5E}"/>
              </a:ext>
            </a:extLst>
          </p:cNvPr>
          <p:cNvSpPr/>
          <p:nvPr/>
        </p:nvSpPr>
        <p:spPr>
          <a:xfrm>
            <a:off x="6322323" y="7149075"/>
            <a:ext cx="237744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alpha val="0"/>
                  </a:prstClr>
                </a:solidFill>
                <a:effectLst/>
                <a:uLnTx/>
                <a:uFillTx/>
                <a:latin typeface="Segoe UI"/>
                <a:ea typeface="+mn-ea"/>
                <a:cs typeface="+mn-cs"/>
              </a:rPr>
              <a:t>Modernize your app into a resilient, highly scalable, independently deployable architecture</a:t>
            </a:r>
          </a:p>
        </p:txBody>
      </p:sp>
      <p:sp>
        <p:nvSpPr>
          <p:cNvPr id="45" name="Rectangle 44">
            <a:extLst>
              <a:ext uri="{FF2B5EF4-FFF2-40B4-BE49-F238E27FC236}">
                <a16:creationId xmlns:a16="http://schemas.microsoft.com/office/drawing/2014/main" id="{4D9C4335-FA63-4788-8F63-1294DB18250A}"/>
              </a:ext>
            </a:extLst>
          </p:cNvPr>
          <p:cNvSpPr/>
          <p:nvPr/>
        </p:nvSpPr>
        <p:spPr>
          <a:xfrm>
            <a:off x="9107124" y="7256796"/>
            <a:ext cx="237744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alpha val="0"/>
                  </a:prstClr>
                </a:solidFill>
                <a:effectLst/>
                <a:uLnTx/>
                <a:uFillTx/>
                <a:latin typeface="Segoe UI"/>
                <a:ea typeface="+mn-ea"/>
                <a:cs typeface="+mn-cs"/>
              </a:rPr>
              <a:t>Rebuild an application from scratch using cloud-native technologies</a:t>
            </a:r>
          </a:p>
        </p:txBody>
      </p:sp>
      <p:sp>
        <p:nvSpPr>
          <p:cNvPr id="12" name="Rectangle 11">
            <a:extLst>
              <a:ext uri="{FF2B5EF4-FFF2-40B4-BE49-F238E27FC236}">
                <a16:creationId xmlns:a16="http://schemas.microsoft.com/office/drawing/2014/main" id="{6A5B2132-0676-4093-9F70-42267741F622}"/>
              </a:ext>
            </a:extLst>
          </p:cNvPr>
          <p:cNvSpPr/>
          <p:nvPr/>
        </p:nvSpPr>
        <p:spPr bwMode="auto">
          <a:xfrm>
            <a:off x="6322323" y="2113280"/>
            <a:ext cx="4492997" cy="1411247"/>
          </a:xfrm>
          <a:prstGeom prst="rect">
            <a:avLst/>
          </a:prstGeom>
          <a:noFill/>
          <a:ln>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38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72625" y="1182507"/>
            <a:ext cx="9144000" cy="1107996"/>
          </a:xfrm>
        </p:spPr>
        <p:txBody>
          <a:bodyPr/>
          <a:lstStyle/>
          <a:p>
            <a:r>
              <a:rPr lang="en-US" dirty="0"/>
              <a:t>Welcome to the Migrate SQL Server to Azure</a:t>
            </a:r>
            <a:br>
              <a:rPr lang="en-US" dirty="0"/>
            </a:br>
            <a:r>
              <a:rPr lang="en-US" dirty="0"/>
              <a:t>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4280218"/>
            <a:ext cx="9144000" cy="1538883"/>
          </a:xfrm>
        </p:spPr>
        <p:txBody>
          <a:bodyPr/>
          <a:lstStyle/>
          <a:p>
            <a:r>
              <a:rPr lang="en-US" dirty="0"/>
              <a:t>Tips!</a:t>
            </a:r>
          </a:p>
          <a:p>
            <a:endParaRPr lang="en-US" dirty="0"/>
          </a:p>
          <a:p>
            <a:pPr marL="342900" indent="-342900">
              <a:buFont typeface="Arial" panose="020B0604020202020204" pitchFamily="34" charset="0"/>
              <a:buChar char="•"/>
            </a:pPr>
            <a:r>
              <a:rPr lang="en-US" dirty="0"/>
              <a:t>It's interactive, so you can ask questions. Just pop them in the Q&amp;A window.</a:t>
            </a:r>
          </a:p>
          <a:p>
            <a:pPr marL="342900" indent="-342900">
              <a:buFont typeface="Arial" panose="020B0604020202020204" pitchFamily="34" charset="0"/>
              <a:buChar char="•"/>
            </a:pPr>
            <a:r>
              <a:rPr lang="en-US" dirty="0"/>
              <a:t>We will do a lot of demos!</a:t>
            </a:r>
          </a:p>
          <a:p>
            <a:pPr marL="342900" indent="-342900">
              <a:buFont typeface="Arial" panose="020B0604020202020204" pitchFamily="34" charset="0"/>
              <a:buChar char="•"/>
            </a:pPr>
            <a:r>
              <a:rPr lang="en-US" dirty="0"/>
              <a:t>We will have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468452" y="3111220"/>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This series of modules will help you learn how to migrate SQL </a:t>
            </a:r>
            <a:r>
              <a:rPr lang="en-US" b="1" i="1" dirty="0">
                <a:solidFill>
                  <a:srgbClr val="171717"/>
                </a:solidFill>
                <a:latin typeface="Segoe UI" panose="020B0502040204020203" pitchFamily="34" charset="0"/>
              </a:rPr>
              <a:t>Server </a:t>
            </a:r>
            <a:r>
              <a:rPr kumimoji="0" lang="en-US" sz="1765" b="1"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to Azure in a way you can apply what you learn to your own projects. </a:t>
            </a: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DA2B-24CF-482A-BEA7-25EE3E615E4F}"/>
              </a:ext>
            </a:extLst>
          </p:cNvPr>
          <p:cNvSpPr>
            <a:spLocks noGrp="1"/>
          </p:cNvSpPr>
          <p:nvPr>
            <p:ph type="title"/>
          </p:nvPr>
        </p:nvSpPr>
        <p:spPr/>
        <p:txBody>
          <a:bodyPr/>
          <a:lstStyle/>
          <a:p>
            <a:r>
              <a:rPr lang="en-US" dirty="0"/>
              <a:t>	Database migration process overview</a:t>
            </a:r>
          </a:p>
        </p:txBody>
      </p:sp>
      <p:sp>
        <p:nvSpPr>
          <p:cNvPr id="5" name="TextBox 4">
            <a:extLst>
              <a:ext uri="{FF2B5EF4-FFF2-40B4-BE49-F238E27FC236}">
                <a16:creationId xmlns:a16="http://schemas.microsoft.com/office/drawing/2014/main" id="{57D912A5-2FD2-420C-B449-5FF6EA4C0AFF}"/>
              </a:ext>
            </a:extLst>
          </p:cNvPr>
          <p:cNvSpPr txBox="1"/>
          <p:nvPr/>
        </p:nvSpPr>
        <p:spPr>
          <a:xfrm>
            <a:off x="1402301" y="4182787"/>
            <a:ext cx="1112596" cy="707886"/>
          </a:xfrm>
          <a:prstGeom prst="rect">
            <a:avLst/>
          </a:prstGeom>
          <a:noFill/>
        </p:spPr>
        <p:txBody>
          <a:bodyPr wrap="square" lIns="91440" tIns="45720" rIns="91440" bIns="45720" rtlCol="0">
            <a:spAutoFit/>
          </a:bodyPr>
          <a:lstStyle/>
          <a:p>
            <a:pPr fontAlgn="t"/>
            <a:r>
              <a:rPr lang="en-US" sz="1000" dirty="0"/>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2617252" y="4182787"/>
            <a:ext cx="1220327" cy="553998"/>
          </a:xfrm>
          <a:prstGeom prst="rect">
            <a:avLst/>
          </a:prstGeom>
        </p:spPr>
        <p:txBody>
          <a:bodyPr wrap="square" lIns="91440" tIns="45720" rIns="91440" bIns="45720">
            <a:spAutoFit/>
          </a:bodyPr>
          <a:lstStyle/>
          <a:p>
            <a:r>
              <a:rPr lang="en-US" sz="1000" dirty="0"/>
              <a:t>Assess workloads and fix recommendations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42372" y="3616108"/>
            <a:ext cx="1351984" cy="877163"/>
          </a:xfrm>
          <a:prstGeom prst="rect">
            <a:avLst/>
          </a:prstGeom>
        </p:spPr>
        <p:txBody>
          <a:bodyPr wrap="square" lIns="91440" tIns="45720" rIns="91440" bIns="45720">
            <a:spAutoFit/>
          </a:bodyPr>
          <a:lstStyle/>
          <a:p>
            <a:r>
              <a:rPr lang="en-US" sz="1050" dirty="0">
                <a:solidFill>
                  <a:schemeClr val="accent1"/>
                </a:solidFill>
              </a:rPr>
              <a:t>Remediate applications</a:t>
            </a:r>
          </a:p>
          <a:p>
            <a:r>
              <a:rPr lang="en-US" sz="1000" dirty="0"/>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401252"/>
            <a:ext cx="1312282" cy="877163"/>
          </a:xfrm>
          <a:prstGeom prst="rect">
            <a:avLst/>
          </a:prstGeom>
        </p:spPr>
        <p:txBody>
          <a:bodyPr wrap="square" lIns="91440" tIns="45720" rIns="91440" bIns="45720">
            <a:spAutoFit/>
          </a:bodyPr>
          <a:lstStyle/>
          <a:p>
            <a:r>
              <a:rPr lang="en-US" sz="1050" dirty="0">
                <a:solidFill>
                  <a:schemeClr val="accent1"/>
                </a:solidFill>
              </a:rPr>
              <a:t>Run functional &amp; performance tests</a:t>
            </a:r>
          </a:p>
          <a:p>
            <a:r>
              <a:rPr lang="en-US" sz="1000" dirty="0"/>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69158"/>
            <a:ext cx="1775624" cy="1023357"/>
          </a:xfrm>
          <a:prstGeom prst="rect">
            <a:avLst/>
          </a:prstGeom>
        </p:spPr>
        <p:txBody>
          <a:bodyPr wrap="square" lIns="91440" tIns="45720" rIns="91440" bIns="45720">
            <a:spAutoFit/>
          </a:bodyPr>
          <a:lstStyle/>
          <a:p>
            <a:r>
              <a:rPr lang="en-US" sz="1050" dirty="0">
                <a:solidFill>
                  <a:schemeClr val="accent1"/>
                </a:solidFill>
              </a:rPr>
              <a:t>Optimize</a:t>
            </a:r>
          </a:p>
          <a:p>
            <a:r>
              <a:rPr lang="en-US" sz="1000" dirty="0"/>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588263" y="2544858"/>
            <a:ext cx="1310449" cy="215444"/>
          </a:xfrm>
          <a:prstGeom prst="rect">
            <a:avLst/>
          </a:prstGeom>
          <a:noFill/>
        </p:spPr>
        <p:txBody>
          <a:bodyPr wrap="square" lIns="91440" tIns="0" rIns="0" bIns="0" rtlCol="0">
            <a:spAutoFit/>
          </a:bodyPr>
          <a:lstStyle/>
          <a:p>
            <a:r>
              <a:rPr lang="en-US" sz="1400" dirty="0">
                <a:solidFill>
                  <a:schemeClr val="accent1"/>
                </a:solidFill>
                <a:latin typeface="+mj-lt"/>
              </a:rPr>
              <a:t>Pre-migration</a:t>
            </a:r>
          </a:p>
        </p:txBody>
      </p:sp>
      <p:sp>
        <p:nvSpPr>
          <p:cNvPr id="15" name="Rectangle 14">
            <a:extLst>
              <a:ext uri="{FF2B5EF4-FFF2-40B4-BE49-F238E27FC236}">
                <a16:creationId xmlns:a16="http://schemas.microsoft.com/office/drawing/2014/main" id="{5D78B3B9-38D0-4D75-AF60-F4FE286206A5}"/>
              </a:ext>
            </a:extLst>
          </p:cNvPr>
          <p:cNvSpPr/>
          <p:nvPr/>
        </p:nvSpPr>
        <p:spPr bwMode="auto">
          <a:xfrm>
            <a:off x="588263" y="2891253"/>
            <a:ext cx="3757959"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308">
            <a:extLst>
              <a:ext uri="{FF2B5EF4-FFF2-40B4-BE49-F238E27FC236}">
                <a16:creationId xmlns:a16="http://schemas.microsoft.com/office/drawing/2014/main" id="{BF325180-24FB-4C33-80A1-998A92A4D6C0}"/>
              </a:ext>
            </a:extLst>
          </p:cNvPr>
          <p:cNvGrpSpPr>
            <a:grpSpLocks noChangeAspect="1"/>
          </p:cNvGrpSpPr>
          <p:nvPr/>
        </p:nvGrpSpPr>
        <p:grpSpPr bwMode="auto">
          <a:xfrm>
            <a:off x="1761749" y="3193442"/>
            <a:ext cx="393700" cy="392113"/>
            <a:chOff x="6763" y="3372"/>
            <a:chExt cx="248" cy="247"/>
          </a:xfrm>
          <a:solidFill>
            <a:schemeClr val="accent1"/>
          </a:solidFill>
        </p:grpSpPr>
        <p:sp>
          <p:nvSpPr>
            <p:cNvPr id="17" name="Freeform 309">
              <a:extLst>
                <a:ext uri="{FF2B5EF4-FFF2-40B4-BE49-F238E27FC236}">
                  <a16:creationId xmlns:a16="http://schemas.microsoft.com/office/drawing/2014/main" id="{366D29C8-CD82-4E01-9767-20A554B8628A}"/>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310">
              <a:extLst>
                <a:ext uri="{FF2B5EF4-FFF2-40B4-BE49-F238E27FC236}">
                  <a16:creationId xmlns:a16="http://schemas.microsoft.com/office/drawing/2014/main" id="{3D80084C-8C40-4CBD-AF50-6E198BD8D87F}"/>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311">
              <a:extLst>
                <a:ext uri="{FF2B5EF4-FFF2-40B4-BE49-F238E27FC236}">
                  <a16:creationId xmlns:a16="http://schemas.microsoft.com/office/drawing/2014/main" id="{39479083-F2A7-4B5B-88C9-92CA16FBDB1A}"/>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99B6D6E4-9B4A-44D6-9485-5D99C43A7726}"/>
              </a:ext>
            </a:extLst>
          </p:cNvPr>
          <p:cNvSpPr txBox="1"/>
          <p:nvPr/>
        </p:nvSpPr>
        <p:spPr>
          <a:xfrm>
            <a:off x="1701970" y="3656119"/>
            <a:ext cx="513258" cy="161583"/>
          </a:xfrm>
          <a:prstGeom prst="rect">
            <a:avLst/>
          </a:prstGeom>
          <a:noFill/>
        </p:spPr>
        <p:txBody>
          <a:bodyPr wrap="square" lIns="0" tIns="0" rIns="0" bIns="0" rtlCol="0">
            <a:spAutoFit/>
          </a:bodyPr>
          <a:lstStyle/>
          <a:p>
            <a:pPr algn="ctr"/>
            <a:r>
              <a:rPr lang="en-US" sz="1050" dirty="0">
                <a:solidFill>
                  <a:schemeClr val="accent1"/>
                </a:solidFill>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970786" y="3656119"/>
            <a:ext cx="513258" cy="161583"/>
          </a:xfrm>
          <a:prstGeom prst="rect">
            <a:avLst/>
          </a:prstGeom>
          <a:noFill/>
        </p:spPr>
        <p:txBody>
          <a:bodyPr wrap="square" lIns="0" tIns="0" rIns="0" bIns="0" rtlCol="0">
            <a:spAutoFit/>
          </a:bodyPr>
          <a:lstStyle/>
          <a:p>
            <a:pPr algn="ctr"/>
            <a:r>
              <a:rPr lang="en-US" sz="1050" dirty="0">
                <a:solidFill>
                  <a:schemeClr val="accent1"/>
                </a:solidFill>
              </a:rPr>
              <a:t>Assess</a:t>
            </a:r>
          </a:p>
        </p:txBody>
      </p:sp>
      <p:grpSp>
        <p:nvGrpSpPr>
          <p:cNvPr id="26" name="Group 25">
            <a:extLst>
              <a:ext uri="{FF2B5EF4-FFF2-40B4-BE49-F238E27FC236}">
                <a16:creationId xmlns:a16="http://schemas.microsoft.com/office/drawing/2014/main" id="{D765BB48-F15C-4264-B3F0-FCB3884A663E}"/>
              </a:ext>
            </a:extLst>
          </p:cNvPr>
          <p:cNvGrpSpPr/>
          <p:nvPr/>
        </p:nvGrpSpPr>
        <p:grpSpPr>
          <a:xfrm>
            <a:off x="3038640" y="3162303"/>
            <a:ext cx="377550" cy="377550"/>
            <a:chOff x="2454275" y="4329113"/>
            <a:chExt cx="419100" cy="419100"/>
          </a:xfrm>
          <a:solidFill>
            <a:schemeClr val="accent2"/>
          </a:solidFill>
        </p:grpSpPr>
        <p:sp>
          <p:nvSpPr>
            <p:cNvPr id="27" name="Freeform 37">
              <a:extLst>
                <a:ext uri="{FF2B5EF4-FFF2-40B4-BE49-F238E27FC236}">
                  <a16:creationId xmlns:a16="http://schemas.microsoft.com/office/drawing/2014/main" id="{25D4B722-FD68-457A-ADD0-6F4F09C8182E}"/>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38">
              <a:extLst>
                <a:ext uri="{FF2B5EF4-FFF2-40B4-BE49-F238E27FC236}">
                  <a16:creationId xmlns:a16="http://schemas.microsoft.com/office/drawing/2014/main" id="{206FCCE5-14BA-4DD4-89C6-8BFAF4525252}"/>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2" name="Rectangle 31">
            <a:extLst>
              <a:ext uri="{FF2B5EF4-FFF2-40B4-BE49-F238E27FC236}">
                <a16:creationId xmlns:a16="http://schemas.microsoft.com/office/drawing/2014/main" id="{0BD079BA-E1FC-47CA-8618-A0F7C0C8BA85}"/>
              </a:ext>
            </a:extLst>
          </p:cNvPr>
          <p:cNvSpPr/>
          <p:nvPr/>
        </p:nvSpPr>
        <p:spPr bwMode="auto">
          <a:xfrm>
            <a:off x="4472700" y="2891253"/>
            <a:ext cx="3940564"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6A9B904-C8EB-4B83-B339-CA1885D6FFE3}"/>
              </a:ext>
            </a:extLst>
          </p:cNvPr>
          <p:cNvSpPr/>
          <p:nvPr/>
        </p:nvSpPr>
        <p:spPr>
          <a:xfrm>
            <a:off x="4474334" y="4182787"/>
            <a:ext cx="1261249" cy="707886"/>
          </a:xfrm>
          <a:prstGeom prst="rect">
            <a:avLst/>
          </a:prstGeom>
        </p:spPr>
        <p:txBody>
          <a:bodyPr wrap="square" lIns="91440" tIns="45720" rIns="91440" bIns="45720">
            <a:spAutoFit/>
          </a:bodyPr>
          <a:lstStyle/>
          <a:p>
            <a:r>
              <a:rPr lang="en-US" sz="1000" dirty="0"/>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56809" y="4182787"/>
            <a:ext cx="1336796" cy="1015663"/>
          </a:xfrm>
          <a:prstGeom prst="rect">
            <a:avLst/>
          </a:prstGeom>
        </p:spPr>
        <p:txBody>
          <a:bodyPr wrap="square" lIns="91440" tIns="45720" rIns="91440" bIns="45720">
            <a:spAutoFit/>
          </a:bodyPr>
          <a:lstStyle/>
          <a:p>
            <a:r>
              <a:rPr lang="en-US" sz="1000" dirty="0"/>
              <a:t>Sync your target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114831" y="4182787"/>
            <a:ext cx="1336795" cy="1015663"/>
          </a:xfrm>
          <a:prstGeom prst="rect">
            <a:avLst/>
          </a:prstGeom>
        </p:spPr>
        <p:txBody>
          <a:bodyPr wrap="square" lIns="91440" tIns="45720" rIns="91440" bIns="45720">
            <a:spAutoFit/>
          </a:bodyPr>
          <a:lstStyle/>
          <a:p>
            <a:r>
              <a:rPr lang="en-US" sz="1000" dirty="0"/>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62618" y="3656119"/>
            <a:ext cx="1084680" cy="484748"/>
          </a:xfrm>
          <a:prstGeom prst="rect">
            <a:avLst/>
          </a:prstGeom>
          <a:noFill/>
        </p:spPr>
        <p:txBody>
          <a:bodyPr wrap="square" lIns="0" tIns="0" rIns="0" bIns="0" rtlCol="0">
            <a:spAutoFit/>
          </a:bodyPr>
          <a:lstStyle/>
          <a:p>
            <a:pPr algn="ctr"/>
            <a:r>
              <a:rPr lang="en-US" sz="1050" dirty="0">
                <a:solidFill>
                  <a:schemeClr val="accent1"/>
                </a:solidFill>
              </a:rPr>
              <a:t>Migrate databases, server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117706" y="3656119"/>
            <a:ext cx="615003" cy="161583"/>
          </a:xfrm>
          <a:prstGeom prst="rect">
            <a:avLst/>
          </a:prstGeom>
          <a:noFill/>
        </p:spPr>
        <p:txBody>
          <a:bodyPr wrap="square" lIns="0" tIns="0" rIns="0" bIns="0" rtlCol="0">
            <a:spAutoFit/>
          </a:bodyPr>
          <a:lstStyle/>
          <a:p>
            <a:pPr algn="ctr"/>
            <a:r>
              <a:rPr lang="en-US" sz="1050" dirty="0">
                <a:solidFill>
                  <a:schemeClr val="accent1"/>
                </a:solidFill>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526599" y="3656119"/>
            <a:ext cx="513258" cy="161583"/>
          </a:xfrm>
          <a:prstGeom prst="rect">
            <a:avLst/>
          </a:prstGeom>
          <a:noFill/>
        </p:spPr>
        <p:txBody>
          <a:bodyPr wrap="square" lIns="0" tIns="0" rIns="0" bIns="0" rtlCol="0">
            <a:spAutoFit/>
          </a:bodyPr>
          <a:lstStyle/>
          <a:p>
            <a:pPr algn="ctr"/>
            <a:r>
              <a:rPr lang="en-US" sz="1050" dirty="0">
                <a:solidFill>
                  <a:schemeClr val="accent1"/>
                </a:solidFill>
              </a:rPr>
              <a:t>Cutover</a:t>
            </a:r>
          </a:p>
        </p:txBody>
      </p:sp>
      <p:grpSp>
        <p:nvGrpSpPr>
          <p:cNvPr id="44" name="Group 43">
            <a:extLst>
              <a:ext uri="{FF2B5EF4-FFF2-40B4-BE49-F238E27FC236}">
                <a16:creationId xmlns:a16="http://schemas.microsoft.com/office/drawing/2014/main" id="{4FE1BA7E-CE04-4319-8576-055C5520E4B9}"/>
              </a:ext>
            </a:extLst>
          </p:cNvPr>
          <p:cNvGrpSpPr/>
          <p:nvPr/>
        </p:nvGrpSpPr>
        <p:grpSpPr>
          <a:xfrm>
            <a:off x="7611780" y="3144843"/>
            <a:ext cx="398393" cy="451705"/>
            <a:chOff x="7555803" y="2944545"/>
            <a:chExt cx="398393" cy="451705"/>
          </a:xfrm>
        </p:grpSpPr>
        <p:sp>
          <p:nvSpPr>
            <p:cNvPr id="42" name="Freeform 182">
              <a:extLst>
                <a:ext uri="{FF2B5EF4-FFF2-40B4-BE49-F238E27FC236}">
                  <a16:creationId xmlns:a16="http://schemas.microsoft.com/office/drawing/2014/main" id="{85F849B4-EC50-4948-AB45-5DC73BFCFF44}"/>
                </a:ext>
              </a:extLst>
            </p:cNvPr>
            <p:cNvSpPr/>
            <p:nvPr/>
          </p:nvSpPr>
          <p:spPr bwMode="auto">
            <a:xfrm>
              <a:off x="7555803" y="2944545"/>
              <a:ext cx="309955" cy="3975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1C7325D9-DE06-41E2-A945-9546261F9DA5}"/>
                </a:ext>
              </a:extLst>
            </p:cNvPr>
            <p:cNvGrpSpPr/>
            <p:nvPr/>
          </p:nvGrpSpPr>
          <p:grpSpPr>
            <a:xfrm>
              <a:off x="7701335" y="3143389"/>
              <a:ext cx="252861" cy="252861"/>
              <a:chOff x="2454275" y="4329113"/>
              <a:chExt cx="419100" cy="419100"/>
            </a:xfrm>
            <a:solidFill>
              <a:schemeClr val="accent2"/>
            </a:solidFill>
          </p:grpSpPr>
          <p:sp>
            <p:nvSpPr>
              <p:cNvPr id="39" name="Freeform 37">
                <a:extLst>
                  <a:ext uri="{FF2B5EF4-FFF2-40B4-BE49-F238E27FC236}">
                    <a16:creationId xmlns:a16="http://schemas.microsoft.com/office/drawing/2014/main" id="{1261ABEA-E5A2-4C04-BCD9-9DCB35453451}"/>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38">
                <a:extLst>
                  <a:ext uri="{FF2B5EF4-FFF2-40B4-BE49-F238E27FC236}">
                    <a16:creationId xmlns:a16="http://schemas.microsoft.com/office/drawing/2014/main" id="{42C0E6E9-23B0-45A3-97CD-B225A46BBB99}"/>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6" name="Freeform 182">
            <a:extLst>
              <a:ext uri="{FF2B5EF4-FFF2-40B4-BE49-F238E27FC236}">
                <a16:creationId xmlns:a16="http://schemas.microsoft.com/office/drawing/2014/main" id="{11CE8B57-C758-49F5-B955-6DF142F88AC9}"/>
              </a:ext>
            </a:extLst>
          </p:cNvPr>
          <p:cNvSpPr/>
          <p:nvPr/>
        </p:nvSpPr>
        <p:spPr bwMode="auto">
          <a:xfrm>
            <a:off x="6024435"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182">
            <a:extLst>
              <a:ext uri="{FF2B5EF4-FFF2-40B4-BE49-F238E27FC236}">
                <a16:creationId xmlns:a16="http://schemas.microsoft.com/office/drawing/2014/main" id="{512871C7-9A2C-4ADF-9318-24EE40DE0355}"/>
              </a:ext>
            </a:extLst>
          </p:cNvPr>
          <p:cNvSpPr/>
          <p:nvPr/>
        </p:nvSpPr>
        <p:spPr bwMode="auto">
          <a:xfrm>
            <a:off x="6551058"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7">
            <a:extLst>
              <a:ext uri="{FF2B5EF4-FFF2-40B4-BE49-F238E27FC236}">
                <a16:creationId xmlns:a16="http://schemas.microsoft.com/office/drawing/2014/main" id="{DAEC1751-6795-4763-A8F3-2E319472A025}"/>
              </a:ext>
            </a:extLst>
          </p:cNvPr>
          <p:cNvSpPr>
            <a:spLocks/>
          </p:cNvSpPr>
          <p:nvPr/>
        </p:nvSpPr>
        <p:spPr bwMode="auto">
          <a:xfrm rot="5400000">
            <a:off x="6363979" y="3383674"/>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A1012759-578D-407E-A34C-DBC3BE528A07}"/>
              </a:ext>
            </a:extLst>
          </p:cNvPr>
          <p:cNvGrpSpPr/>
          <p:nvPr/>
        </p:nvGrpSpPr>
        <p:grpSpPr>
          <a:xfrm>
            <a:off x="4877911" y="3085560"/>
            <a:ext cx="454094" cy="499996"/>
            <a:chOff x="4806609" y="2868388"/>
            <a:chExt cx="484744" cy="533743"/>
          </a:xfrm>
        </p:grpSpPr>
        <p:sp>
          <p:nvSpPr>
            <p:cNvPr id="51" name="Freeform 146">
              <a:extLst>
                <a:ext uri="{FF2B5EF4-FFF2-40B4-BE49-F238E27FC236}">
                  <a16:creationId xmlns:a16="http://schemas.microsoft.com/office/drawing/2014/main" id="{D8FA2D0F-0C01-41E4-A98E-9742677B578B}"/>
                </a:ext>
              </a:extLst>
            </p:cNvPr>
            <p:cNvSpPr>
              <a:spLocks noChangeAspect="1"/>
            </p:cNvSpPr>
            <p:nvPr/>
          </p:nvSpPr>
          <p:spPr bwMode="auto">
            <a:xfrm>
              <a:off x="4806609" y="2868388"/>
              <a:ext cx="484744" cy="30699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71516A35-B1F8-41B7-AA06-6643CF311D91}"/>
                </a:ext>
              </a:extLst>
            </p:cNvPr>
            <p:cNvSpPr/>
            <p:nvPr/>
          </p:nvSpPr>
          <p:spPr bwMode="auto">
            <a:xfrm>
              <a:off x="4902616" y="2999801"/>
              <a:ext cx="292730" cy="376172"/>
            </a:xfrm>
            <a:custGeom>
              <a:avLst/>
              <a:gdLst>
                <a:gd name="connsiteX0" fmla="*/ 146365 w 292730"/>
                <a:gd name="connsiteY0" fmla="*/ 353229 h 434070"/>
                <a:gd name="connsiteX1" fmla="*/ 45337 w 292730"/>
                <a:gd name="connsiteY1" fmla="*/ 382880 h 434070"/>
                <a:gd name="connsiteX2" fmla="*/ 146365 w 292730"/>
                <a:gd name="connsiteY2" fmla="*/ 412532 h 434070"/>
                <a:gd name="connsiteX3" fmla="*/ 247393 w 292730"/>
                <a:gd name="connsiteY3" fmla="*/ 382880 h 434070"/>
                <a:gd name="connsiteX4" fmla="*/ 146365 w 292730"/>
                <a:gd name="connsiteY4" fmla="*/ 353229 h 434070"/>
                <a:gd name="connsiteX5" fmla="*/ 150447 w 292730"/>
                <a:gd name="connsiteY5" fmla="*/ 0 h 434070"/>
                <a:gd name="connsiteX6" fmla="*/ 197209 w 292730"/>
                <a:gd name="connsiteY6" fmla="*/ 62549 h 434070"/>
                <a:gd name="connsiteX7" fmla="*/ 200034 w 292730"/>
                <a:gd name="connsiteY7" fmla="*/ 62767 h 434070"/>
                <a:gd name="connsiteX8" fmla="*/ 291974 w 292730"/>
                <a:gd name="connsiteY8" fmla="*/ 112226 h 434070"/>
                <a:gd name="connsiteX9" fmla="*/ 292506 w 292730"/>
                <a:gd name="connsiteY9" fmla="*/ 116525 h 434070"/>
                <a:gd name="connsiteX10" fmla="*/ 292730 w 292730"/>
                <a:gd name="connsiteY10" fmla="*/ 116525 h 434070"/>
                <a:gd name="connsiteX11" fmla="*/ 292730 w 292730"/>
                <a:gd name="connsiteY11" fmla="*/ 118331 h 434070"/>
                <a:gd name="connsiteX12" fmla="*/ 292730 w 292730"/>
                <a:gd name="connsiteY12" fmla="*/ 374365 h 434070"/>
                <a:gd name="connsiteX13" fmla="*/ 292730 w 292730"/>
                <a:gd name="connsiteY13" fmla="*/ 374366 h 434070"/>
                <a:gd name="connsiteX14" fmla="*/ 292730 w 292730"/>
                <a:gd name="connsiteY14" fmla="*/ 374366 h 434070"/>
                <a:gd name="connsiteX15" fmla="*/ 291974 w 292730"/>
                <a:gd name="connsiteY15" fmla="*/ 380470 h 434070"/>
                <a:gd name="connsiteX16" fmla="*/ 146365 w 292730"/>
                <a:gd name="connsiteY16" fmla="*/ 434070 h 434070"/>
                <a:gd name="connsiteX17" fmla="*/ 755 w 292730"/>
                <a:gd name="connsiteY17" fmla="*/ 380470 h 434070"/>
                <a:gd name="connsiteX18" fmla="*/ 223 w 292730"/>
                <a:gd name="connsiteY18" fmla="*/ 376172 h 434070"/>
                <a:gd name="connsiteX19" fmla="*/ 0 w 292730"/>
                <a:gd name="connsiteY19" fmla="*/ 376172 h 434070"/>
                <a:gd name="connsiteX20" fmla="*/ 0 w 292730"/>
                <a:gd name="connsiteY20" fmla="*/ 374366 h 434070"/>
                <a:gd name="connsiteX21" fmla="*/ 0 w 292730"/>
                <a:gd name="connsiteY21" fmla="*/ 118331 h 434070"/>
                <a:gd name="connsiteX22" fmla="*/ 0 w 292730"/>
                <a:gd name="connsiteY22" fmla="*/ 118331 h 434070"/>
                <a:gd name="connsiteX23" fmla="*/ 0 w 292730"/>
                <a:gd name="connsiteY23" fmla="*/ 118330 h 434070"/>
                <a:gd name="connsiteX24" fmla="*/ 0 w 292730"/>
                <a:gd name="connsiteY24" fmla="*/ 116525 h 434070"/>
                <a:gd name="connsiteX25" fmla="*/ 223 w 292730"/>
                <a:gd name="connsiteY25" fmla="*/ 116525 h 434070"/>
                <a:gd name="connsiteX26" fmla="*/ 755 w 292730"/>
                <a:gd name="connsiteY26" fmla="*/ 112226 h 434070"/>
                <a:gd name="connsiteX27" fmla="*/ 92696 w 292730"/>
                <a:gd name="connsiteY27" fmla="*/ 62767 h 434070"/>
                <a:gd name="connsiteX28" fmla="*/ 104186 w 292730"/>
                <a:gd name="connsiteY28" fmla="*/ 61881 h 434070"/>
                <a:gd name="connsiteX0" fmla="*/ 146365 w 292730"/>
                <a:gd name="connsiteY0" fmla="*/ 353229 h 434070"/>
                <a:gd name="connsiteX1" fmla="*/ 146365 w 292730"/>
                <a:gd name="connsiteY1" fmla="*/ 412532 h 434070"/>
                <a:gd name="connsiteX2" fmla="*/ 247393 w 292730"/>
                <a:gd name="connsiteY2" fmla="*/ 382880 h 434070"/>
                <a:gd name="connsiteX3" fmla="*/ 146365 w 292730"/>
                <a:gd name="connsiteY3" fmla="*/ 353229 h 434070"/>
                <a:gd name="connsiteX4" fmla="*/ 150447 w 292730"/>
                <a:gd name="connsiteY4" fmla="*/ 0 h 434070"/>
                <a:gd name="connsiteX5" fmla="*/ 197209 w 292730"/>
                <a:gd name="connsiteY5" fmla="*/ 62549 h 434070"/>
                <a:gd name="connsiteX6" fmla="*/ 200034 w 292730"/>
                <a:gd name="connsiteY6" fmla="*/ 62767 h 434070"/>
                <a:gd name="connsiteX7" fmla="*/ 291974 w 292730"/>
                <a:gd name="connsiteY7" fmla="*/ 112226 h 434070"/>
                <a:gd name="connsiteX8" fmla="*/ 292506 w 292730"/>
                <a:gd name="connsiteY8" fmla="*/ 116525 h 434070"/>
                <a:gd name="connsiteX9" fmla="*/ 292730 w 292730"/>
                <a:gd name="connsiteY9" fmla="*/ 116525 h 434070"/>
                <a:gd name="connsiteX10" fmla="*/ 292730 w 292730"/>
                <a:gd name="connsiteY10" fmla="*/ 118331 h 434070"/>
                <a:gd name="connsiteX11" fmla="*/ 292730 w 292730"/>
                <a:gd name="connsiteY11" fmla="*/ 374365 h 434070"/>
                <a:gd name="connsiteX12" fmla="*/ 292730 w 292730"/>
                <a:gd name="connsiteY12" fmla="*/ 374366 h 434070"/>
                <a:gd name="connsiteX13" fmla="*/ 292730 w 292730"/>
                <a:gd name="connsiteY13" fmla="*/ 374366 h 434070"/>
                <a:gd name="connsiteX14" fmla="*/ 291974 w 292730"/>
                <a:gd name="connsiteY14" fmla="*/ 380470 h 434070"/>
                <a:gd name="connsiteX15" fmla="*/ 146365 w 292730"/>
                <a:gd name="connsiteY15" fmla="*/ 434070 h 434070"/>
                <a:gd name="connsiteX16" fmla="*/ 755 w 292730"/>
                <a:gd name="connsiteY16" fmla="*/ 380470 h 434070"/>
                <a:gd name="connsiteX17" fmla="*/ 223 w 292730"/>
                <a:gd name="connsiteY17" fmla="*/ 376172 h 434070"/>
                <a:gd name="connsiteX18" fmla="*/ 0 w 292730"/>
                <a:gd name="connsiteY18" fmla="*/ 376172 h 434070"/>
                <a:gd name="connsiteX19" fmla="*/ 0 w 292730"/>
                <a:gd name="connsiteY19" fmla="*/ 374366 h 434070"/>
                <a:gd name="connsiteX20" fmla="*/ 0 w 292730"/>
                <a:gd name="connsiteY20" fmla="*/ 118331 h 434070"/>
                <a:gd name="connsiteX21" fmla="*/ 0 w 292730"/>
                <a:gd name="connsiteY21" fmla="*/ 118331 h 434070"/>
                <a:gd name="connsiteX22" fmla="*/ 0 w 292730"/>
                <a:gd name="connsiteY22" fmla="*/ 118330 h 434070"/>
                <a:gd name="connsiteX23" fmla="*/ 0 w 292730"/>
                <a:gd name="connsiteY23" fmla="*/ 116525 h 434070"/>
                <a:gd name="connsiteX24" fmla="*/ 223 w 292730"/>
                <a:gd name="connsiteY24" fmla="*/ 116525 h 434070"/>
                <a:gd name="connsiteX25" fmla="*/ 755 w 292730"/>
                <a:gd name="connsiteY25" fmla="*/ 112226 h 434070"/>
                <a:gd name="connsiteX26" fmla="*/ 92696 w 292730"/>
                <a:gd name="connsiteY26" fmla="*/ 62767 h 434070"/>
                <a:gd name="connsiteX27" fmla="*/ 104186 w 292730"/>
                <a:gd name="connsiteY27" fmla="*/ 61881 h 434070"/>
                <a:gd name="connsiteX28" fmla="*/ 150447 w 292730"/>
                <a:gd name="connsiteY28" fmla="*/ 0 h 434070"/>
                <a:gd name="connsiteX0" fmla="*/ 146365 w 292730"/>
                <a:gd name="connsiteY0" fmla="*/ 353229 h 434070"/>
                <a:gd name="connsiteX1" fmla="*/ 247393 w 292730"/>
                <a:gd name="connsiteY1" fmla="*/ 382880 h 434070"/>
                <a:gd name="connsiteX2" fmla="*/ 146365 w 292730"/>
                <a:gd name="connsiteY2" fmla="*/ 353229 h 434070"/>
                <a:gd name="connsiteX3" fmla="*/ 150447 w 292730"/>
                <a:gd name="connsiteY3" fmla="*/ 0 h 434070"/>
                <a:gd name="connsiteX4" fmla="*/ 197209 w 292730"/>
                <a:gd name="connsiteY4" fmla="*/ 62549 h 434070"/>
                <a:gd name="connsiteX5" fmla="*/ 200034 w 292730"/>
                <a:gd name="connsiteY5" fmla="*/ 62767 h 434070"/>
                <a:gd name="connsiteX6" fmla="*/ 291974 w 292730"/>
                <a:gd name="connsiteY6" fmla="*/ 112226 h 434070"/>
                <a:gd name="connsiteX7" fmla="*/ 292506 w 292730"/>
                <a:gd name="connsiteY7" fmla="*/ 116525 h 434070"/>
                <a:gd name="connsiteX8" fmla="*/ 292730 w 292730"/>
                <a:gd name="connsiteY8" fmla="*/ 116525 h 434070"/>
                <a:gd name="connsiteX9" fmla="*/ 292730 w 292730"/>
                <a:gd name="connsiteY9" fmla="*/ 118331 h 434070"/>
                <a:gd name="connsiteX10" fmla="*/ 292730 w 292730"/>
                <a:gd name="connsiteY10" fmla="*/ 374365 h 434070"/>
                <a:gd name="connsiteX11" fmla="*/ 292730 w 292730"/>
                <a:gd name="connsiteY11" fmla="*/ 374366 h 434070"/>
                <a:gd name="connsiteX12" fmla="*/ 292730 w 292730"/>
                <a:gd name="connsiteY12" fmla="*/ 374366 h 434070"/>
                <a:gd name="connsiteX13" fmla="*/ 291974 w 292730"/>
                <a:gd name="connsiteY13" fmla="*/ 380470 h 434070"/>
                <a:gd name="connsiteX14" fmla="*/ 146365 w 292730"/>
                <a:gd name="connsiteY14" fmla="*/ 434070 h 434070"/>
                <a:gd name="connsiteX15" fmla="*/ 755 w 292730"/>
                <a:gd name="connsiteY15" fmla="*/ 380470 h 434070"/>
                <a:gd name="connsiteX16" fmla="*/ 223 w 292730"/>
                <a:gd name="connsiteY16" fmla="*/ 376172 h 434070"/>
                <a:gd name="connsiteX17" fmla="*/ 0 w 292730"/>
                <a:gd name="connsiteY17" fmla="*/ 376172 h 434070"/>
                <a:gd name="connsiteX18" fmla="*/ 0 w 292730"/>
                <a:gd name="connsiteY18" fmla="*/ 374366 h 434070"/>
                <a:gd name="connsiteX19" fmla="*/ 0 w 292730"/>
                <a:gd name="connsiteY19" fmla="*/ 118331 h 434070"/>
                <a:gd name="connsiteX20" fmla="*/ 0 w 292730"/>
                <a:gd name="connsiteY20" fmla="*/ 118331 h 434070"/>
                <a:gd name="connsiteX21" fmla="*/ 0 w 292730"/>
                <a:gd name="connsiteY21" fmla="*/ 118330 h 434070"/>
                <a:gd name="connsiteX22" fmla="*/ 0 w 292730"/>
                <a:gd name="connsiteY22" fmla="*/ 116525 h 434070"/>
                <a:gd name="connsiteX23" fmla="*/ 223 w 292730"/>
                <a:gd name="connsiteY23" fmla="*/ 116525 h 434070"/>
                <a:gd name="connsiteX24" fmla="*/ 755 w 292730"/>
                <a:gd name="connsiteY24" fmla="*/ 112226 h 434070"/>
                <a:gd name="connsiteX25" fmla="*/ 92696 w 292730"/>
                <a:gd name="connsiteY25" fmla="*/ 62767 h 434070"/>
                <a:gd name="connsiteX26" fmla="*/ 104186 w 292730"/>
                <a:gd name="connsiteY26" fmla="*/ 61881 h 434070"/>
                <a:gd name="connsiteX27" fmla="*/ 150447 w 292730"/>
                <a:gd name="connsiteY27" fmla="*/ 0 h 434070"/>
                <a:gd name="connsiteX0" fmla="*/ 150447 w 292730"/>
                <a:gd name="connsiteY0" fmla="*/ 0 h 434070"/>
                <a:gd name="connsiteX1" fmla="*/ 197209 w 292730"/>
                <a:gd name="connsiteY1" fmla="*/ 62549 h 434070"/>
                <a:gd name="connsiteX2" fmla="*/ 200034 w 292730"/>
                <a:gd name="connsiteY2" fmla="*/ 62767 h 434070"/>
                <a:gd name="connsiteX3" fmla="*/ 291974 w 292730"/>
                <a:gd name="connsiteY3" fmla="*/ 112226 h 434070"/>
                <a:gd name="connsiteX4" fmla="*/ 292506 w 292730"/>
                <a:gd name="connsiteY4" fmla="*/ 116525 h 434070"/>
                <a:gd name="connsiteX5" fmla="*/ 292730 w 292730"/>
                <a:gd name="connsiteY5" fmla="*/ 116525 h 434070"/>
                <a:gd name="connsiteX6" fmla="*/ 292730 w 292730"/>
                <a:gd name="connsiteY6" fmla="*/ 118331 h 434070"/>
                <a:gd name="connsiteX7" fmla="*/ 292730 w 292730"/>
                <a:gd name="connsiteY7" fmla="*/ 374365 h 434070"/>
                <a:gd name="connsiteX8" fmla="*/ 292730 w 292730"/>
                <a:gd name="connsiteY8" fmla="*/ 374366 h 434070"/>
                <a:gd name="connsiteX9" fmla="*/ 292730 w 292730"/>
                <a:gd name="connsiteY9" fmla="*/ 374366 h 434070"/>
                <a:gd name="connsiteX10" fmla="*/ 291974 w 292730"/>
                <a:gd name="connsiteY10" fmla="*/ 380470 h 434070"/>
                <a:gd name="connsiteX11" fmla="*/ 146365 w 292730"/>
                <a:gd name="connsiteY11" fmla="*/ 434070 h 434070"/>
                <a:gd name="connsiteX12" fmla="*/ 755 w 292730"/>
                <a:gd name="connsiteY12" fmla="*/ 380470 h 434070"/>
                <a:gd name="connsiteX13" fmla="*/ 223 w 292730"/>
                <a:gd name="connsiteY13" fmla="*/ 376172 h 434070"/>
                <a:gd name="connsiteX14" fmla="*/ 0 w 292730"/>
                <a:gd name="connsiteY14" fmla="*/ 376172 h 434070"/>
                <a:gd name="connsiteX15" fmla="*/ 0 w 292730"/>
                <a:gd name="connsiteY15" fmla="*/ 374366 h 434070"/>
                <a:gd name="connsiteX16" fmla="*/ 0 w 292730"/>
                <a:gd name="connsiteY16" fmla="*/ 118331 h 434070"/>
                <a:gd name="connsiteX17" fmla="*/ 0 w 292730"/>
                <a:gd name="connsiteY17" fmla="*/ 118331 h 434070"/>
                <a:gd name="connsiteX18" fmla="*/ 0 w 292730"/>
                <a:gd name="connsiteY18" fmla="*/ 118330 h 434070"/>
                <a:gd name="connsiteX19" fmla="*/ 0 w 292730"/>
                <a:gd name="connsiteY19" fmla="*/ 116525 h 434070"/>
                <a:gd name="connsiteX20" fmla="*/ 223 w 292730"/>
                <a:gd name="connsiteY20" fmla="*/ 116525 h 434070"/>
                <a:gd name="connsiteX21" fmla="*/ 755 w 292730"/>
                <a:gd name="connsiteY21" fmla="*/ 112226 h 434070"/>
                <a:gd name="connsiteX22" fmla="*/ 92696 w 292730"/>
                <a:gd name="connsiteY22" fmla="*/ 62767 h 434070"/>
                <a:gd name="connsiteX23" fmla="*/ 104186 w 292730"/>
                <a:gd name="connsiteY23" fmla="*/ 61881 h 434070"/>
                <a:gd name="connsiteX24" fmla="*/ 150447 w 292730"/>
                <a:gd name="connsiteY24" fmla="*/ 0 h 434070"/>
                <a:gd name="connsiteX0" fmla="*/ 150447 w 292730"/>
                <a:gd name="connsiteY0" fmla="*/ 0 h 381124"/>
                <a:gd name="connsiteX1" fmla="*/ 197209 w 292730"/>
                <a:gd name="connsiteY1" fmla="*/ 62549 h 381124"/>
                <a:gd name="connsiteX2" fmla="*/ 200034 w 292730"/>
                <a:gd name="connsiteY2" fmla="*/ 62767 h 381124"/>
                <a:gd name="connsiteX3" fmla="*/ 291974 w 292730"/>
                <a:gd name="connsiteY3" fmla="*/ 112226 h 381124"/>
                <a:gd name="connsiteX4" fmla="*/ 292506 w 292730"/>
                <a:gd name="connsiteY4" fmla="*/ 116525 h 381124"/>
                <a:gd name="connsiteX5" fmla="*/ 292730 w 292730"/>
                <a:gd name="connsiteY5" fmla="*/ 116525 h 381124"/>
                <a:gd name="connsiteX6" fmla="*/ 292730 w 292730"/>
                <a:gd name="connsiteY6" fmla="*/ 118331 h 381124"/>
                <a:gd name="connsiteX7" fmla="*/ 292730 w 292730"/>
                <a:gd name="connsiteY7" fmla="*/ 374365 h 381124"/>
                <a:gd name="connsiteX8" fmla="*/ 292730 w 292730"/>
                <a:gd name="connsiteY8" fmla="*/ 374366 h 381124"/>
                <a:gd name="connsiteX9" fmla="*/ 292730 w 292730"/>
                <a:gd name="connsiteY9" fmla="*/ 374366 h 381124"/>
                <a:gd name="connsiteX10" fmla="*/ 291974 w 292730"/>
                <a:gd name="connsiteY10" fmla="*/ 380470 h 381124"/>
                <a:gd name="connsiteX11" fmla="*/ 755 w 292730"/>
                <a:gd name="connsiteY11" fmla="*/ 380470 h 381124"/>
                <a:gd name="connsiteX12" fmla="*/ 223 w 292730"/>
                <a:gd name="connsiteY12" fmla="*/ 376172 h 381124"/>
                <a:gd name="connsiteX13" fmla="*/ 0 w 292730"/>
                <a:gd name="connsiteY13" fmla="*/ 376172 h 381124"/>
                <a:gd name="connsiteX14" fmla="*/ 0 w 292730"/>
                <a:gd name="connsiteY14" fmla="*/ 374366 h 381124"/>
                <a:gd name="connsiteX15" fmla="*/ 0 w 292730"/>
                <a:gd name="connsiteY15" fmla="*/ 118331 h 381124"/>
                <a:gd name="connsiteX16" fmla="*/ 0 w 292730"/>
                <a:gd name="connsiteY16" fmla="*/ 118331 h 381124"/>
                <a:gd name="connsiteX17" fmla="*/ 0 w 292730"/>
                <a:gd name="connsiteY17" fmla="*/ 118330 h 381124"/>
                <a:gd name="connsiteX18" fmla="*/ 0 w 292730"/>
                <a:gd name="connsiteY18" fmla="*/ 116525 h 381124"/>
                <a:gd name="connsiteX19" fmla="*/ 223 w 292730"/>
                <a:gd name="connsiteY19" fmla="*/ 116525 h 381124"/>
                <a:gd name="connsiteX20" fmla="*/ 755 w 292730"/>
                <a:gd name="connsiteY20" fmla="*/ 112226 h 381124"/>
                <a:gd name="connsiteX21" fmla="*/ 92696 w 292730"/>
                <a:gd name="connsiteY21" fmla="*/ 62767 h 381124"/>
                <a:gd name="connsiteX22" fmla="*/ 104186 w 292730"/>
                <a:gd name="connsiteY22" fmla="*/ 61881 h 381124"/>
                <a:gd name="connsiteX23" fmla="*/ 150447 w 292730"/>
                <a:gd name="connsiteY23" fmla="*/ 0 h 381124"/>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374366 h 380470"/>
                <a:gd name="connsiteX14" fmla="*/ 0 w 292730"/>
                <a:gd name="connsiteY14" fmla="*/ 118331 h 380470"/>
                <a:gd name="connsiteX15" fmla="*/ 0 w 292730"/>
                <a:gd name="connsiteY15" fmla="*/ 118331 h 380470"/>
                <a:gd name="connsiteX16" fmla="*/ 0 w 292730"/>
                <a:gd name="connsiteY16" fmla="*/ 118330 h 380470"/>
                <a:gd name="connsiteX17" fmla="*/ 0 w 292730"/>
                <a:gd name="connsiteY17" fmla="*/ 116525 h 380470"/>
                <a:gd name="connsiteX18" fmla="*/ 223 w 292730"/>
                <a:gd name="connsiteY18" fmla="*/ 116525 h 380470"/>
                <a:gd name="connsiteX19" fmla="*/ 755 w 292730"/>
                <a:gd name="connsiteY19" fmla="*/ 112226 h 380470"/>
                <a:gd name="connsiteX20" fmla="*/ 92696 w 292730"/>
                <a:gd name="connsiteY20" fmla="*/ 62767 h 380470"/>
                <a:gd name="connsiteX21" fmla="*/ 104186 w 292730"/>
                <a:gd name="connsiteY21" fmla="*/ 61881 h 380470"/>
                <a:gd name="connsiteX22" fmla="*/ 150447 w 292730"/>
                <a:gd name="connsiteY22"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118331 h 380470"/>
                <a:gd name="connsiteX14" fmla="*/ 0 w 292730"/>
                <a:gd name="connsiteY14" fmla="*/ 118331 h 380470"/>
                <a:gd name="connsiteX15" fmla="*/ 0 w 292730"/>
                <a:gd name="connsiteY15" fmla="*/ 118330 h 380470"/>
                <a:gd name="connsiteX16" fmla="*/ 0 w 292730"/>
                <a:gd name="connsiteY16" fmla="*/ 116525 h 380470"/>
                <a:gd name="connsiteX17" fmla="*/ 223 w 292730"/>
                <a:gd name="connsiteY17" fmla="*/ 116525 h 380470"/>
                <a:gd name="connsiteX18" fmla="*/ 755 w 292730"/>
                <a:gd name="connsiteY18" fmla="*/ 112226 h 380470"/>
                <a:gd name="connsiteX19" fmla="*/ 92696 w 292730"/>
                <a:gd name="connsiteY19" fmla="*/ 62767 h 380470"/>
                <a:gd name="connsiteX20" fmla="*/ 104186 w 292730"/>
                <a:gd name="connsiteY20" fmla="*/ 61881 h 380470"/>
                <a:gd name="connsiteX21" fmla="*/ 150447 w 292730"/>
                <a:gd name="connsiteY21"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118331 h 380470"/>
                <a:gd name="connsiteX13" fmla="*/ 0 w 292730"/>
                <a:gd name="connsiteY13" fmla="*/ 118331 h 380470"/>
                <a:gd name="connsiteX14" fmla="*/ 0 w 292730"/>
                <a:gd name="connsiteY14" fmla="*/ 118330 h 380470"/>
                <a:gd name="connsiteX15" fmla="*/ 0 w 292730"/>
                <a:gd name="connsiteY15" fmla="*/ 116525 h 380470"/>
                <a:gd name="connsiteX16" fmla="*/ 223 w 292730"/>
                <a:gd name="connsiteY16" fmla="*/ 116525 h 380470"/>
                <a:gd name="connsiteX17" fmla="*/ 755 w 292730"/>
                <a:gd name="connsiteY17" fmla="*/ 112226 h 380470"/>
                <a:gd name="connsiteX18" fmla="*/ 92696 w 292730"/>
                <a:gd name="connsiteY18" fmla="*/ 62767 h 380470"/>
                <a:gd name="connsiteX19" fmla="*/ 104186 w 292730"/>
                <a:gd name="connsiteY19" fmla="*/ 61881 h 380470"/>
                <a:gd name="connsiteX20" fmla="*/ 150447 w 292730"/>
                <a:gd name="connsiteY20" fmla="*/ 0 h 380470"/>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92730 w 292730"/>
                <a:gd name="connsiteY9" fmla="*/ 374366 h 376172"/>
                <a:gd name="connsiteX10" fmla="*/ 223 w 292730"/>
                <a:gd name="connsiteY10" fmla="*/ 376172 h 376172"/>
                <a:gd name="connsiteX11" fmla="*/ 0 w 292730"/>
                <a:gd name="connsiteY11" fmla="*/ 118331 h 376172"/>
                <a:gd name="connsiteX12" fmla="*/ 0 w 292730"/>
                <a:gd name="connsiteY12" fmla="*/ 118331 h 376172"/>
                <a:gd name="connsiteX13" fmla="*/ 0 w 292730"/>
                <a:gd name="connsiteY13" fmla="*/ 118330 h 376172"/>
                <a:gd name="connsiteX14" fmla="*/ 0 w 292730"/>
                <a:gd name="connsiteY14" fmla="*/ 116525 h 376172"/>
                <a:gd name="connsiteX15" fmla="*/ 223 w 292730"/>
                <a:gd name="connsiteY15" fmla="*/ 116525 h 376172"/>
                <a:gd name="connsiteX16" fmla="*/ 755 w 292730"/>
                <a:gd name="connsiteY16" fmla="*/ 112226 h 376172"/>
                <a:gd name="connsiteX17" fmla="*/ 92696 w 292730"/>
                <a:gd name="connsiteY17" fmla="*/ 62767 h 376172"/>
                <a:gd name="connsiteX18" fmla="*/ 104186 w 292730"/>
                <a:gd name="connsiteY18" fmla="*/ 61881 h 376172"/>
                <a:gd name="connsiteX19" fmla="*/ 150447 w 292730"/>
                <a:gd name="connsiteY19"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23 w 292730"/>
                <a:gd name="connsiteY9" fmla="*/ 376172 h 376172"/>
                <a:gd name="connsiteX10" fmla="*/ 0 w 292730"/>
                <a:gd name="connsiteY10" fmla="*/ 118331 h 376172"/>
                <a:gd name="connsiteX11" fmla="*/ 0 w 292730"/>
                <a:gd name="connsiteY11" fmla="*/ 118331 h 376172"/>
                <a:gd name="connsiteX12" fmla="*/ 0 w 292730"/>
                <a:gd name="connsiteY12" fmla="*/ 118330 h 376172"/>
                <a:gd name="connsiteX13" fmla="*/ 0 w 292730"/>
                <a:gd name="connsiteY13" fmla="*/ 116525 h 376172"/>
                <a:gd name="connsiteX14" fmla="*/ 223 w 292730"/>
                <a:gd name="connsiteY14" fmla="*/ 116525 h 376172"/>
                <a:gd name="connsiteX15" fmla="*/ 755 w 292730"/>
                <a:gd name="connsiteY15" fmla="*/ 112226 h 376172"/>
                <a:gd name="connsiteX16" fmla="*/ 92696 w 292730"/>
                <a:gd name="connsiteY16" fmla="*/ 62767 h 376172"/>
                <a:gd name="connsiteX17" fmla="*/ 104186 w 292730"/>
                <a:gd name="connsiteY17" fmla="*/ 61881 h 376172"/>
                <a:gd name="connsiteX18" fmla="*/ 150447 w 292730"/>
                <a:gd name="connsiteY18"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23 w 292730"/>
                <a:gd name="connsiteY8" fmla="*/ 376172 h 376172"/>
                <a:gd name="connsiteX9" fmla="*/ 0 w 292730"/>
                <a:gd name="connsiteY9" fmla="*/ 118331 h 376172"/>
                <a:gd name="connsiteX10" fmla="*/ 0 w 292730"/>
                <a:gd name="connsiteY10" fmla="*/ 118331 h 376172"/>
                <a:gd name="connsiteX11" fmla="*/ 0 w 292730"/>
                <a:gd name="connsiteY11" fmla="*/ 118330 h 376172"/>
                <a:gd name="connsiteX12" fmla="*/ 0 w 292730"/>
                <a:gd name="connsiteY12" fmla="*/ 116525 h 376172"/>
                <a:gd name="connsiteX13" fmla="*/ 223 w 292730"/>
                <a:gd name="connsiteY13" fmla="*/ 116525 h 376172"/>
                <a:gd name="connsiteX14" fmla="*/ 755 w 292730"/>
                <a:gd name="connsiteY14" fmla="*/ 112226 h 376172"/>
                <a:gd name="connsiteX15" fmla="*/ 92696 w 292730"/>
                <a:gd name="connsiteY15" fmla="*/ 62767 h 376172"/>
                <a:gd name="connsiteX16" fmla="*/ 104186 w 292730"/>
                <a:gd name="connsiteY16" fmla="*/ 61881 h 376172"/>
                <a:gd name="connsiteX17" fmla="*/ 150447 w 292730"/>
                <a:gd name="connsiteY17" fmla="*/ 0 h 37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2730" h="376172">
                  <a:moveTo>
                    <a:pt x="150447" y="0"/>
                  </a:moveTo>
                  <a:lnTo>
                    <a:pt x="197209" y="62549"/>
                  </a:lnTo>
                  <a:lnTo>
                    <a:pt x="200034" y="62767"/>
                  </a:lnTo>
                  <a:cubicBezTo>
                    <a:pt x="249886" y="70786"/>
                    <a:pt x="286353" y="89646"/>
                    <a:pt x="291974" y="112226"/>
                  </a:cubicBezTo>
                  <a:cubicBezTo>
                    <a:pt x="292151" y="113659"/>
                    <a:pt x="292329" y="115092"/>
                    <a:pt x="292506" y="116525"/>
                  </a:cubicBezTo>
                  <a:lnTo>
                    <a:pt x="292730" y="116525"/>
                  </a:lnTo>
                  <a:lnTo>
                    <a:pt x="292730" y="118331"/>
                  </a:lnTo>
                  <a:lnTo>
                    <a:pt x="292730" y="374365"/>
                  </a:lnTo>
                  <a:lnTo>
                    <a:pt x="223" y="376172"/>
                  </a:lnTo>
                  <a:cubicBezTo>
                    <a:pt x="149" y="290225"/>
                    <a:pt x="74" y="204278"/>
                    <a:pt x="0" y="118331"/>
                  </a:cubicBezTo>
                  <a:lnTo>
                    <a:pt x="0" y="118331"/>
                  </a:lnTo>
                  <a:lnTo>
                    <a:pt x="0" y="118330"/>
                  </a:lnTo>
                  <a:lnTo>
                    <a:pt x="0" y="116525"/>
                  </a:lnTo>
                  <a:lnTo>
                    <a:pt x="223" y="116525"/>
                  </a:lnTo>
                  <a:cubicBezTo>
                    <a:pt x="400" y="115092"/>
                    <a:pt x="578" y="113659"/>
                    <a:pt x="755" y="112226"/>
                  </a:cubicBezTo>
                  <a:cubicBezTo>
                    <a:pt x="6377" y="89646"/>
                    <a:pt x="42843" y="70786"/>
                    <a:pt x="92696" y="62767"/>
                  </a:cubicBezTo>
                  <a:lnTo>
                    <a:pt x="104186" y="61881"/>
                  </a:lnTo>
                  <a:lnTo>
                    <a:pt x="15044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82">
              <a:extLst>
                <a:ext uri="{FF2B5EF4-FFF2-40B4-BE49-F238E27FC236}">
                  <a16:creationId xmlns:a16="http://schemas.microsoft.com/office/drawing/2014/main" id="{9BC616DA-3DAB-423A-BCC4-067EA8CE05F6}"/>
                </a:ext>
              </a:extLst>
            </p:cNvPr>
            <p:cNvSpPr/>
            <p:nvPr/>
          </p:nvSpPr>
          <p:spPr bwMode="auto">
            <a:xfrm>
              <a:off x="4922444" y="3077549"/>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137">
              <a:extLst>
                <a:ext uri="{FF2B5EF4-FFF2-40B4-BE49-F238E27FC236}">
                  <a16:creationId xmlns:a16="http://schemas.microsoft.com/office/drawing/2014/main" id="{D8282D7D-A618-4F0D-84A0-CB7EB38F98A5}"/>
                </a:ext>
              </a:extLst>
            </p:cNvPr>
            <p:cNvSpPr>
              <a:spLocks/>
            </p:cNvSpPr>
            <p:nvPr/>
          </p:nvSpPr>
          <p:spPr bwMode="auto">
            <a:xfrm>
              <a:off x="4985039" y="2983962"/>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2" name="TextBox 61">
            <a:extLst>
              <a:ext uri="{FF2B5EF4-FFF2-40B4-BE49-F238E27FC236}">
                <a16:creationId xmlns:a16="http://schemas.microsoft.com/office/drawing/2014/main" id="{0EC2CE3A-5C85-4FDE-A6EB-591CBCD2C4F6}"/>
              </a:ext>
            </a:extLst>
          </p:cNvPr>
          <p:cNvSpPr txBox="1"/>
          <p:nvPr/>
        </p:nvSpPr>
        <p:spPr>
          <a:xfrm>
            <a:off x="4483514" y="2544858"/>
            <a:ext cx="1310449" cy="215444"/>
          </a:xfrm>
          <a:prstGeom prst="rect">
            <a:avLst/>
          </a:prstGeom>
          <a:noFill/>
        </p:spPr>
        <p:txBody>
          <a:bodyPr wrap="square" lIns="91440" tIns="0" rIns="0" bIns="0" rtlCol="0">
            <a:spAutoFit/>
          </a:bodyPr>
          <a:lstStyle/>
          <a:p>
            <a:r>
              <a:rPr lang="en-US" sz="1400" dirty="0">
                <a:solidFill>
                  <a:schemeClr val="accent1"/>
                </a:solidFill>
                <a:latin typeface="+mj-lt"/>
              </a:rPr>
              <a:t>Migration</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2285186" y="339798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A9B5B4-CA56-4E55-8000-9511D9E7AA9F}"/>
              </a:ext>
            </a:extLst>
          </p:cNvPr>
          <p:cNvCxnSpPr>
            <a:cxnSpLocks/>
          </p:cNvCxnSpPr>
          <p:nvPr/>
        </p:nvCxnSpPr>
        <p:spPr>
          <a:xfrm>
            <a:off x="3837579" y="3390601"/>
            <a:ext cx="891175" cy="73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F8D484-D9B6-4233-8C6D-44CDE7CD4DEF}"/>
              </a:ext>
            </a:extLst>
          </p:cNvPr>
          <p:cNvCxnSpPr>
            <a:cxnSpLocks/>
          </p:cNvCxnSpPr>
          <p:nvPr/>
        </p:nvCxnSpPr>
        <p:spPr>
          <a:xfrm>
            <a:off x="5490983" y="3397980"/>
            <a:ext cx="44029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D5D2DD-BA4F-4D35-BDD2-D6063225BDE8}"/>
              </a:ext>
            </a:extLst>
          </p:cNvPr>
          <p:cNvCxnSpPr>
            <a:cxnSpLocks/>
          </p:cNvCxnSpPr>
          <p:nvPr/>
        </p:nvCxnSpPr>
        <p:spPr>
          <a:xfrm>
            <a:off x="6904836" y="3397980"/>
            <a:ext cx="53398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D3FE542-6CCB-43EC-9971-EF62A05C4E4C}"/>
              </a:ext>
            </a:extLst>
          </p:cNvPr>
          <p:cNvSpPr/>
          <p:nvPr/>
        </p:nvSpPr>
        <p:spPr bwMode="auto">
          <a:xfrm>
            <a:off x="8539742" y="1824563"/>
            <a:ext cx="3063995" cy="359120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C056B863-68F3-4756-8FA5-9234433BE1D9}"/>
              </a:ext>
            </a:extLst>
          </p:cNvPr>
          <p:cNvGrpSpPr/>
          <p:nvPr/>
        </p:nvGrpSpPr>
        <p:grpSpPr>
          <a:xfrm>
            <a:off x="8832204" y="3143455"/>
            <a:ext cx="395352" cy="483344"/>
            <a:chOff x="8801372" y="2901913"/>
            <a:chExt cx="395352" cy="483344"/>
          </a:xfrm>
        </p:grpSpPr>
        <p:sp>
          <p:nvSpPr>
            <p:cNvPr id="75" name="Freeform 309">
              <a:extLst>
                <a:ext uri="{FF2B5EF4-FFF2-40B4-BE49-F238E27FC236}">
                  <a16:creationId xmlns:a16="http://schemas.microsoft.com/office/drawing/2014/main" id="{9A302A8D-B3C4-4C83-8F36-724FCFC7A724}"/>
                </a:ext>
              </a:extLst>
            </p:cNvPr>
            <p:cNvSpPr>
              <a:spLocks/>
            </p:cNvSpPr>
            <p:nvPr/>
          </p:nvSpPr>
          <p:spPr bwMode="auto">
            <a:xfrm>
              <a:off x="8855411" y="3043944"/>
              <a:ext cx="263525" cy="184150"/>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310">
              <a:extLst>
                <a:ext uri="{FF2B5EF4-FFF2-40B4-BE49-F238E27FC236}">
                  <a16:creationId xmlns:a16="http://schemas.microsoft.com/office/drawing/2014/main" id="{BD290A80-AD82-4CB2-95EB-51C7BA51C7AA}"/>
                </a:ext>
              </a:extLst>
            </p:cNvPr>
            <p:cNvSpPr>
              <a:spLocks/>
            </p:cNvSpPr>
            <p:nvPr/>
          </p:nvSpPr>
          <p:spPr bwMode="auto">
            <a:xfrm>
              <a:off x="8803023" y="2944903"/>
              <a:ext cx="263525" cy="182563"/>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311">
              <a:extLst>
                <a:ext uri="{FF2B5EF4-FFF2-40B4-BE49-F238E27FC236}">
                  <a16:creationId xmlns:a16="http://schemas.microsoft.com/office/drawing/2014/main" id="{3B510340-272C-48BA-8BAB-6DAAACE40277}"/>
                </a:ext>
              </a:extLst>
            </p:cNvPr>
            <p:cNvSpPr>
              <a:spLocks noEditPoints="1"/>
            </p:cNvSpPr>
            <p:nvPr/>
          </p:nvSpPr>
          <p:spPr bwMode="auto">
            <a:xfrm>
              <a:off x="8960186" y="3150307"/>
              <a:ext cx="236538" cy="234950"/>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310">
              <a:extLst>
                <a:ext uri="{FF2B5EF4-FFF2-40B4-BE49-F238E27FC236}">
                  <a16:creationId xmlns:a16="http://schemas.microsoft.com/office/drawing/2014/main" id="{B747D320-3C19-4806-BC8E-ED18536EE577}"/>
                </a:ext>
              </a:extLst>
            </p:cNvPr>
            <p:cNvSpPr>
              <a:spLocks/>
            </p:cNvSpPr>
            <p:nvPr/>
          </p:nvSpPr>
          <p:spPr bwMode="auto">
            <a:xfrm>
              <a:off x="8853760" y="2995048"/>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310">
              <a:extLst>
                <a:ext uri="{FF2B5EF4-FFF2-40B4-BE49-F238E27FC236}">
                  <a16:creationId xmlns:a16="http://schemas.microsoft.com/office/drawing/2014/main" id="{C0F2C75B-DC81-4C21-979E-B8549A0B428F}"/>
                </a:ext>
              </a:extLst>
            </p:cNvPr>
            <p:cNvSpPr>
              <a:spLocks/>
            </p:cNvSpPr>
            <p:nvPr/>
          </p:nvSpPr>
          <p:spPr bwMode="auto">
            <a:xfrm>
              <a:off x="8801372" y="2901913"/>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6" name="Group 95">
            <a:extLst>
              <a:ext uri="{FF2B5EF4-FFF2-40B4-BE49-F238E27FC236}">
                <a16:creationId xmlns:a16="http://schemas.microsoft.com/office/drawing/2014/main" id="{6CACC33B-4476-467C-886C-1F7B5B1FEB6D}"/>
              </a:ext>
            </a:extLst>
          </p:cNvPr>
          <p:cNvGrpSpPr/>
          <p:nvPr/>
        </p:nvGrpSpPr>
        <p:grpSpPr>
          <a:xfrm>
            <a:off x="10370222" y="4066174"/>
            <a:ext cx="505936" cy="289714"/>
            <a:chOff x="10414652" y="3779385"/>
            <a:chExt cx="505936" cy="289714"/>
          </a:xfrm>
        </p:grpSpPr>
        <p:grpSp>
          <p:nvGrpSpPr>
            <p:cNvPr id="94" name="Group 93">
              <a:extLst>
                <a:ext uri="{FF2B5EF4-FFF2-40B4-BE49-F238E27FC236}">
                  <a16:creationId xmlns:a16="http://schemas.microsoft.com/office/drawing/2014/main" id="{431D02D5-F257-43E2-96E2-7DC2048FD261}"/>
                </a:ext>
              </a:extLst>
            </p:cNvPr>
            <p:cNvGrpSpPr/>
            <p:nvPr/>
          </p:nvGrpSpPr>
          <p:grpSpPr>
            <a:xfrm>
              <a:off x="10414652" y="3779385"/>
              <a:ext cx="261938" cy="228601"/>
              <a:chOff x="10361970" y="3640034"/>
              <a:chExt cx="261938" cy="228601"/>
            </a:xfrm>
          </p:grpSpPr>
          <p:sp>
            <p:nvSpPr>
              <p:cNvPr id="86" name="Freeform 201">
                <a:extLst>
                  <a:ext uri="{FF2B5EF4-FFF2-40B4-BE49-F238E27FC236}">
                    <a16:creationId xmlns:a16="http://schemas.microsoft.com/office/drawing/2014/main" id="{C5180548-CAB9-4DB7-8AA8-87D2BC3F8CBE}"/>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02">
                <a:extLst>
                  <a:ext uri="{FF2B5EF4-FFF2-40B4-BE49-F238E27FC236}">
                    <a16:creationId xmlns:a16="http://schemas.microsoft.com/office/drawing/2014/main" id="{4D13CB16-34B6-4C78-8239-7F8E1E4A2574}"/>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03">
                <a:extLst>
                  <a:ext uri="{FF2B5EF4-FFF2-40B4-BE49-F238E27FC236}">
                    <a16:creationId xmlns:a16="http://schemas.microsoft.com/office/drawing/2014/main" id="{CCA57259-465D-4B57-90A1-8E886E707FE9}"/>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04">
                <a:extLst>
                  <a:ext uri="{FF2B5EF4-FFF2-40B4-BE49-F238E27FC236}">
                    <a16:creationId xmlns:a16="http://schemas.microsoft.com/office/drawing/2014/main" id="{CB21A542-C9A4-455E-8CA2-C273C1F56576}"/>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useBgFill="1">
          <p:nvSpPr>
            <p:cNvPr id="95" name="Freeform: Shape 94">
              <a:extLst>
                <a:ext uri="{FF2B5EF4-FFF2-40B4-BE49-F238E27FC236}">
                  <a16:creationId xmlns:a16="http://schemas.microsoft.com/office/drawing/2014/main" id="{B092CF08-BCAA-4C20-A67D-5881D254D344}"/>
                </a:ext>
              </a:extLst>
            </p:cNvPr>
            <p:cNvSpPr/>
            <p:nvPr/>
          </p:nvSpPr>
          <p:spPr bwMode="auto">
            <a:xfrm>
              <a:off x="10599941" y="3791295"/>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011F63CE-9329-4201-A0F6-689708363A62}"/>
                </a:ext>
              </a:extLst>
            </p:cNvPr>
            <p:cNvGrpSpPr/>
            <p:nvPr/>
          </p:nvGrpSpPr>
          <p:grpSpPr>
            <a:xfrm>
              <a:off x="10656642" y="3791295"/>
              <a:ext cx="263946" cy="277804"/>
              <a:chOff x="868143" y="921769"/>
              <a:chExt cx="4550679" cy="4789602"/>
            </a:xfrm>
          </p:grpSpPr>
          <p:sp>
            <p:nvSpPr>
              <p:cNvPr id="92" name="Freeform: Shape 91">
                <a:extLst>
                  <a:ext uri="{FF2B5EF4-FFF2-40B4-BE49-F238E27FC236}">
                    <a16:creationId xmlns:a16="http://schemas.microsoft.com/office/drawing/2014/main" id="{C28BE02D-78CB-42F6-A782-F4FA30310D47}"/>
                  </a:ext>
                </a:extLst>
              </p:cNvPr>
              <p:cNvSpPr/>
              <p:nvPr/>
            </p:nvSpPr>
            <p:spPr bwMode="auto">
              <a:xfrm>
                <a:off x="1856368" y="2966308"/>
                <a:ext cx="3056313" cy="2182647"/>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3" name="Freeform: Shape 92">
                <a:extLst>
                  <a:ext uri="{FF2B5EF4-FFF2-40B4-BE49-F238E27FC236}">
                    <a16:creationId xmlns:a16="http://schemas.microsoft.com/office/drawing/2014/main" id="{F3DB97A6-917B-417B-B252-C098191EFF74}"/>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mj-lt"/>
                  <a:ea typeface="Segoe UI" pitchFamily="34" charset="0"/>
                  <a:cs typeface="Segoe UI" pitchFamily="34" charset="0"/>
                </a:endParaRPr>
              </a:p>
            </p:txBody>
          </p:sp>
        </p:grpSp>
      </p:grpSp>
      <p:cxnSp>
        <p:nvCxnSpPr>
          <p:cNvPr id="71" name="Straight Arrow Connector 70">
            <a:extLst>
              <a:ext uri="{FF2B5EF4-FFF2-40B4-BE49-F238E27FC236}">
                <a16:creationId xmlns:a16="http://schemas.microsoft.com/office/drawing/2014/main" id="{E3142F0E-2965-4C9D-8E59-E858A74C13C0}"/>
              </a:ext>
            </a:extLst>
          </p:cNvPr>
          <p:cNvCxnSpPr>
            <a:cxnSpLocks/>
          </p:cNvCxnSpPr>
          <p:nvPr/>
        </p:nvCxnSpPr>
        <p:spPr>
          <a:xfrm>
            <a:off x="8151223" y="3397980"/>
            <a:ext cx="539931"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7D6B930-8CE2-4DC1-96AC-E499023FB780}"/>
              </a:ext>
            </a:extLst>
          </p:cNvPr>
          <p:cNvGrpSpPr/>
          <p:nvPr/>
        </p:nvGrpSpPr>
        <p:grpSpPr>
          <a:xfrm>
            <a:off x="9944752" y="2055071"/>
            <a:ext cx="410991" cy="327384"/>
            <a:chOff x="10169192" y="1819255"/>
            <a:chExt cx="410991" cy="327384"/>
          </a:xfrm>
        </p:grpSpPr>
        <p:grpSp>
          <p:nvGrpSpPr>
            <p:cNvPr id="98" name="Group 97">
              <a:extLst>
                <a:ext uri="{FF2B5EF4-FFF2-40B4-BE49-F238E27FC236}">
                  <a16:creationId xmlns:a16="http://schemas.microsoft.com/office/drawing/2014/main" id="{E61D2306-826B-47EA-8A19-A8100E1745A5}"/>
                </a:ext>
              </a:extLst>
            </p:cNvPr>
            <p:cNvGrpSpPr/>
            <p:nvPr/>
          </p:nvGrpSpPr>
          <p:grpSpPr>
            <a:xfrm>
              <a:off x="10169192" y="1874484"/>
              <a:ext cx="261938" cy="228601"/>
              <a:chOff x="10361970" y="3640034"/>
              <a:chExt cx="261938" cy="228601"/>
            </a:xfrm>
          </p:grpSpPr>
          <p:sp>
            <p:nvSpPr>
              <p:cNvPr id="103" name="Freeform 201">
                <a:extLst>
                  <a:ext uri="{FF2B5EF4-FFF2-40B4-BE49-F238E27FC236}">
                    <a16:creationId xmlns:a16="http://schemas.microsoft.com/office/drawing/2014/main" id="{938FA4AB-E8FD-421D-9084-7F7C20A0DAA0}"/>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02">
                <a:extLst>
                  <a:ext uri="{FF2B5EF4-FFF2-40B4-BE49-F238E27FC236}">
                    <a16:creationId xmlns:a16="http://schemas.microsoft.com/office/drawing/2014/main" id="{7ECFFFDB-6B8E-4ED6-9626-72759E802CDE}"/>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03">
                <a:extLst>
                  <a:ext uri="{FF2B5EF4-FFF2-40B4-BE49-F238E27FC236}">
                    <a16:creationId xmlns:a16="http://schemas.microsoft.com/office/drawing/2014/main" id="{24F7AFE0-CA4F-4665-8A86-E26A346BCC11}"/>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04">
                <a:extLst>
                  <a:ext uri="{FF2B5EF4-FFF2-40B4-BE49-F238E27FC236}">
                    <a16:creationId xmlns:a16="http://schemas.microsoft.com/office/drawing/2014/main" id="{24440B09-E2C1-4EA5-AC33-F1B9E0B60525}"/>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useBgFill="1">
          <p:nvSpPr>
            <p:cNvPr id="99" name="Freeform: Shape 98">
              <a:extLst>
                <a:ext uri="{FF2B5EF4-FFF2-40B4-BE49-F238E27FC236}">
                  <a16:creationId xmlns:a16="http://schemas.microsoft.com/office/drawing/2014/main" id="{5E9A3123-891D-4570-B710-AC66AA128C03}"/>
                </a:ext>
              </a:extLst>
            </p:cNvPr>
            <p:cNvSpPr/>
            <p:nvPr/>
          </p:nvSpPr>
          <p:spPr bwMode="auto">
            <a:xfrm>
              <a:off x="10354481" y="1886394"/>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08FEC012-53B4-4493-88B3-C63BD156B7F4}"/>
                </a:ext>
              </a:extLst>
            </p:cNvPr>
            <p:cNvSpPr/>
            <p:nvPr/>
          </p:nvSpPr>
          <p:spPr bwMode="auto">
            <a:xfrm>
              <a:off x="10386232" y="1819255"/>
              <a:ext cx="193951" cy="303177"/>
            </a:xfrm>
            <a:custGeom>
              <a:avLst/>
              <a:gdLst>
                <a:gd name="connsiteX0" fmla="*/ 71900 w 213584"/>
                <a:gd name="connsiteY0" fmla="*/ 0 h 415892"/>
                <a:gd name="connsiteX1" fmla="*/ 207240 w 213584"/>
                <a:gd name="connsiteY1" fmla="*/ 0 h 415892"/>
                <a:gd name="connsiteX2" fmla="*/ 122652 w 213584"/>
                <a:gd name="connsiteY2" fmla="*/ 141446 h 415892"/>
                <a:gd name="connsiteX3" fmla="*/ 213584 w 213584"/>
                <a:gd name="connsiteY3" fmla="*/ 141446 h 415892"/>
                <a:gd name="connsiteX4" fmla="*/ 16918 w 213584"/>
                <a:gd name="connsiteY4" fmla="*/ 415892 h 415892"/>
                <a:gd name="connsiteX5" fmla="*/ 90932 w 213584"/>
                <a:gd name="connsiteY5" fmla="*/ 211113 h 415892"/>
                <a:gd name="connsiteX6" fmla="*/ 0 w 213584"/>
                <a:gd name="connsiteY6" fmla="*/ 211113 h 415892"/>
                <a:gd name="connsiteX7" fmla="*/ 71900 w 213584"/>
                <a:gd name="connsiteY7" fmla="*/ 0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584" h="415892">
                  <a:moveTo>
                    <a:pt x="71900" y="0"/>
                  </a:moveTo>
                  <a:lnTo>
                    <a:pt x="207240" y="0"/>
                  </a:lnTo>
                  <a:lnTo>
                    <a:pt x="122652" y="141446"/>
                  </a:lnTo>
                  <a:lnTo>
                    <a:pt x="213584" y="141446"/>
                  </a:lnTo>
                  <a:lnTo>
                    <a:pt x="16918" y="415892"/>
                  </a:lnTo>
                  <a:lnTo>
                    <a:pt x="90932" y="211113"/>
                  </a:lnTo>
                  <a:lnTo>
                    <a:pt x="0" y="211113"/>
                  </a:lnTo>
                  <a:lnTo>
                    <a:pt x="71900"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7" name="Connector: Curved 116">
            <a:extLst>
              <a:ext uri="{FF2B5EF4-FFF2-40B4-BE49-F238E27FC236}">
                <a16:creationId xmlns:a16="http://schemas.microsoft.com/office/drawing/2014/main" id="{37683F55-7DCB-4312-BB4D-DC41E6FB185C}"/>
              </a:ext>
            </a:extLst>
          </p:cNvPr>
          <p:cNvCxnSpPr>
            <a:stCxn id="11" idx="2"/>
            <a:endCxn id="12" idx="1"/>
          </p:cNvCxnSpPr>
          <p:nvPr/>
        </p:nvCxnSpPr>
        <p:spPr>
          <a:xfrm rot="16200000" flipH="1">
            <a:off x="9561025" y="4250610"/>
            <a:ext cx="346563" cy="831884"/>
          </a:xfrm>
          <a:prstGeom prst="curved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33010" y="3421394"/>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a:off x="8973024" y="2267580"/>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B479A19-B3D0-4B3C-808E-BC8F3BA6F2AD}"/>
              </a:ext>
            </a:extLst>
          </p:cNvPr>
          <p:cNvSpPr txBox="1"/>
          <p:nvPr/>
        </p:nvSpPr>
        <p:spPr>
          <a:xfrm>
            <a:off x="8452350" y="1509904"/>
            <a:ext cx="1408238" cy="215444"/>
          </a:xfrm>
          <a:prstGeom prst="rect">
            <a:avLst/>
          </a:prstGeom>
          <a:noFill/>
        </p:spPr>
        <p:txBody>
          <a:bodyPr wrap="square" lIns="91440" tIns="0" rIns="0" bIns="0" rtlCol="0">
            <a:spAutoFit/>
          </a:bodyPr>
          <a:lstStyle/>
          <a:p>
            <a:r>
              <a:rPr lang="en-US" sz="1400" dirty="0">
                <a:solidFill>
                  <a:schemeClr val="accent1"/>
                </a:solidFill>
                <a:latin typeface="+mj-lt"/>
              </a:rPr>
              <a:t>Post-migration</a:t>
            </a:r>
          </a:p>
        </p:txBody>
      </p:sp>
      <p:grpSp>
        <p:nvGrpSpPr>
          <p:cNvPr id="82" name="Group 120">
            <a:extLst>
              <a:ext uri="{FF2B5EF4-FFF2-40B4-BE49-F238E27FC236}">
                <a16:creationId xmlns:a16="http://schemas.microsoft.com/office/drawing/2014/main" id="{62841FF0-5BAF-4299-9595-0A15EE471B27}"/>
              </a:ext>
            </a:extLst>
          </p:cNvPr>
          <p:cNvGrpSpPr>
            <a:grpSpLocks noChangeAspect="1"/>
          </p:cNvGrpSpPr>
          <p:nvPr/>
        </p:nvGrpSpPr>
        <p:grpSpPr bwMode="auto">
          <a:xfrm>
            <a:off x="736441" y="484135"/>
            <a:ext cx="527063" cy="527063"/>
            <a:chOff x="1553" y="2740"/>
            <a:chExt cx="229" cy="229"/>
          </a:xfrm>
        </p:grpSpPr>
        <p:sp>
          <p:nvSpPr>
            <p:cNvPr id="83" name="Freeform 121">
              <a:extLst>
                <a:ext uri="{FF2B5EF4-FFF2-40B4-BE49-F238E27FC236}">
                  <a16:creationId xmlns:a16="http://schemas.microsoft.com/office/drawing/2014/main" id="{369588B5-2815-4843-856B-A505EEAC5E53}"/>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4" name="Freeform 122">
              <a:extLst>
                <a:ext uri="{FF2B5EF4-FFF2-40B4-BE49-F238E27FC236}">
                  <a16:creationId xmlns:a16="http://schemas.microsoft.com/office/drawing/2014/main" id="{22469B7A-6FF3-424F-8FF0-449A388D5328}"/>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Freeform 123">
              <a:extLst>
                <a:ext uri="{FF2B5EF4-FFF2-40B4-BE49-F238E27FC236}">
                  <a16:creationId xmlns:a16="http://schemas.microsoft.com/office/drawing/2014/main" id="{26D16E69-37B9-4072-B68B-5A2D5F8C7274}"/>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247031836"/>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78836" y="224475"/>
            <a:ext cx="11018520" cy="553998"/>
          </a:xfrm>
        </p:spPr>
        <p:txBody>
          <a:bodyPr/>
          <a:lstStyle/>
          <a:p>
            <a:r>
              <a:rPr lang="en-US" dirty="0"/>
              <a:t>Azure Migration Tools</a:t>
            </a:r>
          </a:p>
        </p:txBody>
      </p:sp>
      <p:grpSp>
        <p:nvGrpSpPr>
          <p:cNvPr id="17" name="Picture 52">
            <a:extLst>
              <a:ext uri="{FF2B5EF4-FFF2-40B4-BE49-F238E27FC236}">
                <a16:creationId xmlns:a16="http://schemas.microsoft.com/office/drawing/2014/main" id="{D75A1EE0-DFA8-4949-A956-D8A14EDB09D4}"/>
              </a:ext>
            </a:extLst>
          </p:cNvPr>
          <p:cNvGrpSpPr>
            <a:grpSpLocks noChangeAspect="1"/>
          </p:cNvGrpSpPr>
          <p:nvPr/>
        </p:nvGrpSpPr>
        <p:grpSpPr>
          <a:xfrm>
            <a:off x="1559184" y="1957439"/>
            <a:ext cx="923601" cy="553998"/>
            <a:chOff x="2653753" y="2591824"/>
            <a:chExt cx="1624919" cy="1033449"/>
          </a:xfrm>
        </p:grpSpPr>
        <p:sp>
          <p:nvSpPr>
            <p:cNvPr id="19" name="Freeform: Shape 18">
              <a:extLst>
                <a:ext uri="{FF2B5EF4-FFF2-40B4-BE49-F238E27FC236}">
                  <a16:creationId xmlns:a16="http://schemas.microsoft.com/office/drawing/2014/main" id="{D843498E-4F72-47AA-821B-BF507EC9E8C4}"/>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0" name="Freeform: Shape 19">
              <a:extLst>
                <a:ext uri="{FF2B5EF4-FFF2-40B4-BE49-F238E27FC236}">
                  <a16:creationId xmlns:a16="http://schemas.microsoft.com/office/drawing/2014/main" id="{87028B77-BBAB-438C-96A8-FA7863E6E250}"/>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1" name="Freeform: Shape 20">
              <a:extLst>
                <a:ext uri="{FF2B5EF4-FFF2-40B4-BE49-F238E27FC236}">
                  <a16:creationId xmlns:a16="http://schemas.microsoft.com/office/drawing/2014/main" id="{2B942FB8-0B1B-4952-8CBA-092AA13753A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2" name="Freeform: Shape 21">
              <a:extLst>
                <a:ext uri="{FF2B5EF4-FFF2-40B4-BE49-F238E27FC236}">
                  <a16:creationId xmlns:a16="http://schemas.microsoft.com/office/drawing/2014/main" id="{3C2410E4-3EAB-4E5A-83D5-6D776E267F4A}"/>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3" name="Freeform: Shape 22">
              <a:extLst>
                <a:ext uri="{FF2B5EF4-FFF2-40B4-BE49-F238E27FC236}">
                  <a16:creationId xmlns:a16="http://schemas.microsoft.com/office/drawing/2014/main" id="{E6AA5637-B98C-4BD5-BF1B-171C3531A12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4" name="Freeform: Shape 23">
              <a:extLst>
                <a:ext uri="{FF2B5EF4-FFF2-40B4-BE49-F238E27FC236}">
                  <a16:creationId xmlns:a16="http://schemas.microsoft.com/office/drawing/2014/main" id="{B32FE417-1ACB-404A-A535-51F2D5E93F70}"/>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grpSp>
      <p:pic>
        <p:nvPicPr>
          <p:cNvPr id="25" name="Picture 2" descr="See the source image">
            <a:extLst>
              <a:ext uri="{FF2B5EF4-FFF2-40B4-BE49-F238E27FC236}">
                <a16:creationId xmlns:a16="http://schemas.microsoft.com/office/drawing/2014/main" id="{60A7BE9A-105C-42F8-9E90-94FF4B22D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013" y="1733229"/>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ee the source image">
            <a:extLst>
              <a:ext uri="{FF2B5EF4-FFF2-40B4-BE49-F238E27FC236}">
                <a16:creationId xmlns:a16="http://schemas.microsoft.com/office/drawing/2014/main" id="{0143266C-2C8C-4DB8-A48C-6D8A5162A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065" y="1873665"/>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5FAE3F9-A2BD-4EAA-8272-2F7EA8CF6B0A}"/>
              </a:ext>
            </a:extLst>
          </p:cNvPr>
          <p:cNvSpPr txBox="1"/>
          <p:nvPr/>
        </p:nvSpPr>
        <p:spPr>
          <a:xfrm>
            <a:off x="1336763" y="1536714"/>
            <a:ext cx="1492203" cy="276999"/>
          </a:xfrm>
          <a:prstGeom prst="rect">
            <a:avLst/>
          </a:prstGeom>
          <a:noFill/>
        </p:spPr>
        <p:txBody>
          <a:bodyPr wrap="none" lIns="0" tIns="0" rIns="0" bIns="0" rtlCol="0">
            <a:spAutoFit/>
          </a:bodyPr>
          <a:lstStyle/>
          <a:p>
            <a:r>
              <a:rPr lang="en-US" sz="1800" dirty="0">
                <a:solidFill>
                  <a:schemeClr val="accent1"/>
                </a:solidFill>
                <a:latin typeface="+mj-lt"/>
              </a:rPr>
              <a:t>Azure Migrate</a:t>
            </a:r>
          </a:p>
        </p:txBody>
      </p:sp>
      <p:sp>
        <p:nvSpPr>
          <p:cNvPr id="33" name="TextBox 32">
            <a:extLst>
              <a:ext uri="{FF2B5EF4-FFF2-40B4-BE49-F238E27FC236}">
                <a16:creationId xmlns:a16="http://schemas.microsoft.com/office/drawing/2014/main" id="{97B683B1-8A8A-4ABD-99B3-CDC1129970EB}"/>
              </a:ext>
            </a:extLst>
          </p:cNvPr>
          <p:cNvSpPr txBox="1"/>
          <p:nvPr/>
        </p:nvSpPr>
        <p:spPr>
          <a:xfrm>
            <a:off x="4825191" y="1199380"/>
            <a:ext cx="1652697" cy="553998"/>
          </a:xfrm>
          <a:prstGeom prst="rect">
            <a:avLst/>
          </a:prstGeom>
          <a:noFill/>
        </p:spPr>
        <p:txBody>
          <a:bodyPr wrap="none" lIns="0" tIns="0" rIns="0" bIns="0" rtlCol="0">
            <a:spAutoFit/>
          </a:bodyPr>
          <a:lstStyle/>
          <a:p>
            <a:r>
              <a:rPr lang="en-US" sz="1800" dirty="0">
                <a:solidFill>
                  <a:schemeClr val="accent1"/>
                </a:solidFill>
                <a:latin typeface="+mj-lt"/>
              </a:rPr>
              <a:t>Data Migration </a:t>
            </a:r>
          </a:p>
          <a:p>
            <a:pPr algn="ctr"/>
            <a:r>
              <a:rPr lang="en-US" sz="1800" dirty="0">
                <a:solidFill>
                  <a:schemeClr val="accent1"/>
                </a:solidFill>
                <a:latin typeface="+mj-lt"/>
              </a:rPr>
              <a:t>Assistant</a:t>
            </a:r>
          </a:p>
        </p:txBody>
      </p:sp>
      <p:sp>
        <p:nvSpPr>
          <p:cNvPr id="34" name="TextBox 33">
            <a:extLst>
              <a:ext uri="{FF2B5EF4-FFF2-40B4-BE49-F238E27FC236}">
                <a16:creationId xmlns:a16="http://schemas.microsoft.com/office/drawing/2014/main" id="{20745C84-1BB6-4EFE-A9D5-428D6572E70C}"/>
              </a:ext>
            </a:extLst>
          </p:cNvPr>
          <p:cNvSpPr txBox="1"/>
          <p:nvPr/>
        </p:nvSpPr>
        <p:spPr>
          <a:xfrm>
            <a:off x="8474113" y="1398214"/>
            <a:ext cx="1895647" cy="276999"/>
          </a:xfrm>
          <a:prstGeom prst="rect">
            <a:avLst/>
          </a:prstGeom>
          <a:noFill/>
        </p:spPr>
        <p:txBody>
          <a:bodyPr wrap="none" lIns="0" tIns="0" rIns="0" bIns="0" rtlCol="0">
            <a:spAutoFit/>
          </a:bodyPr>
          <a:lstStyle/>
          <a:p>
            <a:r>
              <a:rPr lang="en-US" sz="1800" dirty="0">
                <a:solidFill>
                  <a:schemeClr val="accent1"/>
                </a:solidFill>
                <a:latin typeface="+mj-lt"/>
              </a:rPr>
              <a:t>Azure Data Studio</a:t>
            </a:r>
          </a:p>
        </p:txBody>
      </p:sp>
      <p:sp>
        <p:nvSpPr>
          <p:cNvPr id="35" name="TextBox 34">
            <a:extLst>
              <a:ext uri="{FF2B5EF4-FFF2-40B4-BE49-F238E27FC236}">
                <a16:creationId xmlns:a16="http://schemas.microsoft.com/office/drawing/2014/main" id="{EC01B82A-4ABA-44FC-937C-1FF58E876A45}"/>
              </a:ext>
            </a:extLst>
          </p:cNvPr>
          <p:cNvSpPr txBox="1"/>
          <p:nvPr/>
        </p:nvSpPr>
        <p:spPr>
          <a:xfrm>
            <a:off x="578836" y="3106768"/>
            <a:ext cx="3009905" cy="280076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Lift and shift an entire VM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Discover SQL Servers across your enterprise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Assess SQL Server for the right migration targets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Get deployment recommendations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Estimate costs for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Application migration assessments</a:t>
            </a:r>
            <a:endPar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59CC4FC1-A807-449B-88B8-BB47B64D31CB}"/>
              </a:ext>
            </a:extLst>
          </p:cNvPr>
          <p:cNvSpPr txBox="1"/>
          <p:nvPr/>
        </p:nvSpPr>
        <p:spPr>
          <a:xfrm>
            <a:off x="4231793" y="3106768"/>
            <a:ext cx="3009905" cy="245605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Free download tool</a:t>
            </a:r>
            <a:endPar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Get deployment recommendations with SQLAssessment.exe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Automate through the command line</a:t>
            </a:r>
          </a:p>
        </p:txBody>
      </p:sp>
      <p:sp>
        <p:nvSpPr>
          <p:cNvPr id="6" name="TextBox 5">
            <a:extLst>
              <a:ext uri="{FF2B5EF4-FFF2-40B4-BE49-F238E27FC236}">
                <a16:creationId xmlns:a16="http://schemas.microsoft.com/office/drawing/2014/main" id="{D1920691-2F36-48AD-97CC-C8655C0AFC04}"/>
              </a:ext>
            </a:extLst>
          </p:cNvPr>
          <p:cNvSpPr txBox="1"/>
          <p:nvPr/>
        </p:nvSpPr>
        <p:spPr>
          <a:xfrm>
            <a:off x="8041793" y="3106768"/>
            <a:ext cx="3009905" cy="2209836"/>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Cross</a:t>
            </a:r>
            <a:r>
              <a:rPr lang="en-US" sz="1600" dirty="0">
                <a:gradFill>
                  <a:gsLst>
                    <a:gs pos="1250">
                      <a:prstClr val="black"/>
                    </a:gs>
                    <a:gs pos="100000">
                      <a:prstClr val="black"/>
                    </a:gs>
                  </a:gsLst>
                  <a:lin ang="5400000" scaled="0"/>
                </a:gradFill>
                <a:latin typeface="Segoe UI Semibold"/>
                <a:cs typeface="Segoe UI Semibold"/>
              </a:rPr>
              <a:t>-platform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Extension for Azure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Offline or online migrations to Azure</a:t>
            </a:r>
          </a:p>
        </p:txBody>
      </p:sp>
      <p:pic>
        <p:nvPicPr>
          <p:cNvPr id="2050" name="Picture 2" descr="See the source image">
            <a:extLst>
              <a:ext uri="{FF2B5EF4-FFF2-40B4-BE49-F238E27FC236}">
                <a16:creationId xmlns:a16="http://schemas.microsoft.com/office/drawing/2014/main" id="{4B0CC3E1-8D93-4C18-9C31-65C427063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2282" y="5449776"/>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Repeat with solid fill">
            <a:extLst>
              <a:ext uri="{FF2B5EF4-FFF2-40B4-BE49-F238E27FC236}">
                <a16:creationId xmlns:a16="http://schemas.microsoft.com/office/drawing/2014/main" id="{D6C4C3BA-C9CF-4DC0-96BC-9264039089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7714" y="5400117"/>
            <a:ext cx="762950" cy="762950"/>
          </a:xfrm>
          <a:prstGeom prst="rect">
            <a:avLst/>
          </a:prstGeom>
        </p:spPr>
      </p:pic>
      <p:sp>
        <p:nvSpPr>
          <p:cNvPr id="47" name="TextBox 46">
            <a:extLst>
              <a:ext uri="{FF2B5EF4-FFF2-40B4-BE49-F238E27FC236}">
                <a16:creationId xmlns:a16="http://schemas.microsoft.com/office/drawing/2014/main" id="{F6893964-019F-4419-A1FE-59158C096D25}"/>
              </a:ext>
            </a:extLst>
          </p:cNvPr>
          <p:cNvSpPr txBox="1"/>
          <p:nvPr/>
        </p:nvSpPr>
        <p:spPr>
          <a:xfrm>
            <a:off x="8056883" y="6153607"/>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sp>
        <p:nvSpPr>
          <p:cNvPr id="48" name="TextBox 47">
            <a:extLst>
              <a:ext uri="{FF2B5EF4-FFF2-40B4-BE49-F238E27FC236}">
                <a16:creationId xmlns:a16="http://schemas.microsoft.com/office/drawing/2014/main" id="{9083C46E-3D48-4B70-954C-63FC9D6F9AFC}"/>
              </a:ext>
            </a:extLst>
          </p:cNvPr>
          <p:cNvSpPr txBox="1"/>
          <p:nvPr/>
        </p:nvSpPr>
        <p:spPr>
          <a:xfrm>
            <a:off x="10040067" y="6153607"/>
            <a:ext cx="1078244" cy="492443"/>
          </a:xfrm>
          <a:prstGeom prst="rect">
            <a:avLst/>
          </a:prstGeom>
          <a:noFill/>
        </p:spPr>
        <p:txBody>
          <a:bodyPr wrap="none" lIns="0" tIns="0" rIns="0" bIns="0" rtlCol="0">
            <a:spAutoFit/>
          </a:bodyPr>
          <a:lstStyle/>
          <a:p>
            <a:pPr algn="ctr"/>
            <a:r>
              <a:rPr lang="en-US" sz="1600" dirty="0">
                <a:solidFill>
                  <a:schemeClr val="accent1"/>
                </a:solidFill>
                <a:latin typeface="+mj-lt"/>
              </a:rPr>
              <a:t>Log Replay </a:t>
            </a:r>
          </a:p>
          <a:p>
            <a:pPr algn="ctr"/>
            <a:r>
              <a:rPr lang="en-US" sz="1600" dirty="0">
                <a:solidFill>
                  <a:schemeClr val="accent1"/>
                </a:solidFill>
                <a:latin typeface="+mj-lt"/>
              </a:rPr>
              <a:t>Service</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4" grpId="0"/>
      <p:bldP spid="35" grpId="0"/>
      <p:bldP spid="5" grpId="0"/>
      <p:bldP spid="6" grpId="0"/>
      <p:bldP spid="47" grpId="0"/>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EA7E8A5-97A1-4C32-B96C-AE230954A3B6}"/>
              </a:ext>
            </a:extLst>
          </p:cNvPr>
          <p:cNvGrpSpPr/>
          <p:nvPr/>
        </p:nvGrpSpPr>
        <p:grpSpPr>
          <a:xfrm>
            <a:off x="482609" y="5777588"/>
            <a:ext cx="4137545"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519092" y="2121762"/>
            <a:ext cx="7579778" cy="3864917"/>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1445424" y="5829120"/>
            <a:ext cx="1116011" cy="791448"/>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51" name="Rectangle 150">
            <a:extLst>
              <a:ext uri="{FF2B5EF4-FFF2-40B4-BE49-F238E27FC236}">
                <a16:creationId xmlns:a16="http://schemas.microsoft.com/office/drawing/2014/main" id="{6D1A37AD-5A48-40B1-95F0-1C079EDA9B8D}"/>
              </a:ext>
            </a:extLst>
          </p:cNvPr>
          <p:cNvSpPr/>
          <p:nvPr/>
        </p:nvSpPr>
        <p:spPr bwMode="auto">
          <a:xfrm>
            <a:off x="1199303" y="666295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3132" y="1356815"/>
            <a:ext cx="665259" cy="665259"/>
          </a:xfrm>
          <a:prstGeom prst="rect">
            <a:avLst/>
          </a:prstGeom>
        </p:spPr>
      </p:pic>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0704" y="3765065"/>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4957486"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30861" y="363665"/>
            <a:ext cx="20371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On-Premises</a:t>
            </a:r>
          </a:p>
        </p:txBody>
      </p:sp>
      <p:pic>
        <p:nvPicPr>
          <p:cNvPr id="161" name="Picture 160">
            <a:extLst>
              <a:ext uri="{FF2B5EF4-FFF2-40B4-BE49-F238E27FC236}">
                <a16:creationId xmlns:a16="http://schemas.microsoft.com/office/drawing/2014/main" id="{7DBD7B57-5662-4E45-A946-9564E776F69B}"/>
              </a:ext>
            </a:extLst>
          </p:cNvPr>
          <p:cNvPicPr>
            <a:picLocks noChangeAspect="1"/>
          </p:cNvPicPr>
          <p:nvPr/>
        </p:nvPicPr>
        <p:blipFill>
          <a:blip r:embed="rId9"/>
          <a:stretch>
            <a:fillRect/>
          </a:stretch>
        </p:blipFill>
        <p:spPr>
          <a:xfrm>
            <a:off x="3884709" y="4345562"/>
            <a:ext cx="849409" cy="959199"/>
          </a:xfrm>
          <a:prstGeom prst="rect">
            <a:avLst/>
          </a:prstGeom>
        </p:spPr>
      </p:pic>
      <p:pic>
        <p:nvPicPr>
          <p:cNvPr id="165" name="Graphic 164">
            <a:extLst>
              <a:ext uri="{FF2B5EF4-FFF2-40B4-BE49-F238E27FC236}">
                <a16:creationId xmlns:a16="http://schemas.microsoft.com/office/drawing/2014/main" id="{9BD2EE0F-E33C-4AD5-88E3-4C2B3B50D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71496" y="2188963"/>
            <a:ext cx="665259" cy="665259"/>
          </a:xfrm>
          <a:prstGeom prst="rect">
            <a:avLst/>
          </a:prstGeom>
        </p:spPr>
      </p:pic>
      <p:cxnSp>
        <p:nvCxnSpPr>
          <p:cNvPr id="173" name="Straight Arrow Connector 172">
            <a:extLst>
              <a:ext uri="{FF2B5EF4-FFF2-40B4-BE49-F238E27FC236}">
                <a16:creationId xmlns:a16="http://schemas.microsoft.com/office/drawing/2014/main" id="{00D7A3FA-87CF-4F46-91A6-CCDFF6100165}"/>
              </a:ext>
            </a:extLst>
          </p:cNvPr>
          <p:cNvCxnSpPr>
            <a:cxnSpLocks/>
            <a:stCxn id="37" idx="2"/>
          </p:cNvCxnSpPr>
          <p:nvPr/>
        </p:nvCxnSpPr>
        <p:spPr>
          <a:xfrm flipV="1">
            <a:off x="4382972" y="4576232"/>
            <a:ext cx="1228669" cy="74509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73531E8-6186-4524-A592-CE6D7F5F804E}"/>
              </a:ext>
            </a:extLst>
          </p:cNvPr>
          <p:cNvCxnSpPr>
            <a:cxnSpLocks/>
            <a:stCxn id="37" idx="4"/>
            <a:endCxn id="37" idx="5"/>
          </p:cNvCxnSpPr>
          <p:nvPr/>
        </p:nvCxnSpPr>
        <p:spPr>
          <a:xfrm flipV="1">
            <a:off x="6526435" y="3354622"/>
            <a:ext cx="1568765" cy="122307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02EE9D12-A242-44DB-945C-6624E72876BA}"/>
              </a:ext>
            </a:extLst>
          </p:cNvPr>
          <p:cNvCxnSpPr>
            <a:cxnSpLocks/>
          </p:cNvCxnSpPr>
          <p:nvPr/>
        </p:nvCxnSpPr>
        <p:spPr>
          <a:xfrm flipV="1">
            <a:off x="8767832" y="2022074"/>
            <a:ext cx="1419871" cy="133962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2CEBB2E-8C3A-435A-83BC-01022C786DA3}"/>
              </a:ext>
            </a:extLst>
          </p:cNvPr>
          <p:cNvGrpSpPr/>
          <p:nvPr/>
        </p:nvGrpSpPr>
        <p:grpSpPr>
          <a:xfrm>
            <a:off x="465624" y="1016720"/>
            <a:ext cx="2036483" cy="1770192"/>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823002" y="3095162"/>
            <a:ext cx="725416" cy="1040971"/>
          </a:xfrm>
          <a:prstGeom prst="rect">
            <a:avLst/>
          </a:prstGeom>
        </p:spPr>
      </p:pic>
      <p:pic>
        <p:nvPicPr>
          <p:cNvPr id="193" name="Picture 192" descr="Icon&#10;&#10;Description automatically generated">
            <a:extLst>
              <a:ext uri="{FF2B5EF4-FFF2-40B4-BE49-F238E27FC236}">
                <a16:creationId xmlns:a16="http://schemas.microsoft.com/office/drawing/2014/main" id="{755C9D43-902E-46A1-BC7D-6C2D4A1B707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28642" y="4600888"/>
            <a:ext cx="622734" cy="880533"/>
          </a:xfrm>
          <a:prstGeom prst="rect">
            <a:avLst/>
          </a:prstGeom>
        </p:spPr>
      </p:pic>
      <p:sp>
        <p:nvSpPr>
          <p:cNvPr id="195" name="Rectangle: Rounded Corners 194">
            <a:extLst>
              <a:ext uri="{FF2B5EF4-FFF2-40B4-BE49-F238E27FC236}">
                <a16:creationId xmlns:a16="http://schemas.microsoft.com/office/drawing/2014/main" id="{7025ACDB-D1C1-4891-8A75-D02A49BA587E}"/>
              </a:ext>
            </a:extLst>
          </p:cNvPr>
          <p:cNvSpPr/>
          <p:nvPr/>
        </p:nvSpPr>
        <p:spPr>
          <a:xfrm>
            <a:off x="314494" y="4582318"/>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2B8B0645-824D-4A5A-B851-07DC5DCF7BC2}"/>
              </a:ext>
            </a:extLst>
          </p:cNvPr>
          <p:cNvSpPr txBox="1"/>
          <p:nvPr/>
        </p:nvSpPr>
        <p:spPr>
          <a:xfrm>
            <a:off x="1273914" y="4626865"/>
            <a:ext cx="1317514" cy="10502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Source database backup file's location for full and log backups</a:t>
            </a:r>
            <a:endParaRPr kumimoji="0" lang="en-AU" sz="1200" b="0" i="0" u="none" strike="noStrike" kern="1200" cap="none" spc="0" normalizeH="0" baseline="0" noProof="0" dirty="0">
              <a:ln>
                <a:noFill/>
              </a:ln>
              <a:effectLst/>
              <a:uLnTx/>
              <a:uFillTx/>
              <a:latin typeface="Segoe UI"/>
              <a:ea typeface="+mn-ea"/>
              <a:cs typeface="+mn-cs"/>
            </a:endParaRPr>
          </a:p>
        </p:txBody>
      </p:sp>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Source SQL Server database</a:t>
            </a:r>
            <a:endParaRPr kumimoji="0" lang="en-AU" sz="1200" b="0" i="0" u="none" strike="noStrike" kern="1200" cap="none" spc="0" normalizeH="0" baseline="0" noProof="0" dirty="0">
              <a:ln>
                <a:noFill/>
              </a:ln>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C198F9D-9593-4C3E-A3EC-C8CDA1186154}"/>
              </a:ext>
            </a:extLst>
          </p:cNvPr>
          <p:cNvSpPr txBox="1"/>
          <p:nvPr/>
        </p:nvSpPr>
        <p:spPr>
          <a:xfrm>
            <a:off x="3275476" y="2001658"/>
            <a:ext cx="1426194"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Self-hosted Integration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Download and install SHIR on </a:t>
            </a:r>
            <a:r>
              <a:rPr kumimoji="0" lang="en-US" sz="1200" b="0" i="0" u="none" strike="noStrike" kern="1200" cap="none" spc="0" normalizeH="0" baseline="0" noProof="0" dirty="0">
                <a:ln>
                  <a:noFill/>
                </a:ln>
                <a:effectLst/>
                <a:uLnTx/>
                <a:uFillTx/>
                <a:latin typeface="Segoe UI"/>
                <a:ea typeface="+mn-ea"/>
                <a:cs typeface="+mn-cs"/>
              </a:rPr>
              <a:t>local</a:t>
            </a:r>
            <a:r>
              <a:rPr kumimoji="0" lang="en-US" sz="1100" b="0" i="0" u="none" strike="noStrike" kern="1200" cap="none" spc="0" normalizeH="0" baseline="0" noProof="0" dirty="0">
                <a:ln>
                  <a:noFill/>
                </a:ln>
                <a:effectLst/>
                <a:uLnTx/>
                <a:uFillTx/>
                <a:latin typeface="Segoe UI"/>
                <a:ea typeface="+mn-ea"/>
                <a:cs typeface="+mn-cs"/>
              </a:rPr>
              <a:t> machine or on-premises server or Azure virtual machine with access to source database server and file share</a:t>
            </a:r>
            <a:endParaRPr kumimoji="0" lang="en-AU" sz="1100" b="0" i="0" u="none" strike="noStrike" kern="1200" cap="none" spc="0" normalizeH="0" baseline="0" noProof="0" dirty="0">
              <a:ln>
                <a:noFill/>
              </a:ln>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5475357" y="1343852"/>
            <a:ext cx="1599373" cy="2215991"/>
          </a:xfrm>
          <a:prstGeom prst="rect">
            <a:avLst/>
          </a:prstGeom>
          <a:noFill/>
        </p:spPr>
        <p:txBody>
          <a:bodyPr wrap="square" rtlCol="0">
            <a:spAutoFit/>
          </a:bodyPr>
          <a:lstStyle/>
          <a:p>
            <a:pPr>
              <a:defRPr/>
            </a:pPr>
            <a:r>
              <a:rPr lang="en-US" sz="1400" b="1" dirty="0">
                <a:solidFill>
                  <a:srgbClr val="008AF2"/>
                </a:solidFill>
                <a:latin typeface="Segoe UI"/>
              </a:rPr>
              <a:t>Azure Database Migration Service</a:t>
            </a:r>
            <a:endParaRPr lang="en-US" sz="1400" b="1" dirty="0">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dirty="0">
              <a:ln>
                <a:noFill/>
              </a:ln>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8177029" y="3371578"/>
            <a:ext cx="14871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Blob storage container to copy database backups into</a:t>
            </a:r>
            <a:endParaRPr kumimoji="0" lang="en-AU" sz="1400" b="0" i="0" u="none" strike="noStrike" kern="1200" cap="none" spc="0" normalizeH="0" baseline="0" noProof="0" dirty="0">
              <a:ln>
                <a:noFill/>
              </a:ln>
              <a:effectLst/>
              <a:uLnTx/>
              <a:uFillTx/>
              <a:latin typeface="Segoe UI"/>
              <a:ea typeface="+mn-ea"/>
              <a:cs typeface="+mn-cs"/>
            </a:endParaRPr>
          </a:p>
        </p:txBody>
      </p:sp>
      <p:sp>
        <p:nvSpPr>
          <p:cNvPr id="209" name="TextBox 208">
            <a:extLst>
              <a:ext uri="{FF2B5EF4-FFF2-40B4-BE49-F238E27FC236}">
                <a16:creationId xmlns:a16="http://schemas.microsoft.com/office/drawing/2014/main" id="{E8446C84-091A-4DF5-A6CA-4373DABF200B}"/>
              </a:ext>
            </a:extLst>
          </p:cNvPr>
          <p:cNvSpPr txBox="1"/>
          <p:nvPr/>
        </p:nvSpPr>
        <p:spPr>
          <a:xfrm>
            <a:off x="10260276" y="3071376"/>
            <a:ext cx="161623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B050"/>
                </a:solidFill>
                <a:latin typeface="Segoe UI"/>
              </a:rPr>
              <a:t>Azure SQL</a:t>
            </a:r>
            <a:r>
              <a:rPr kumimoji="0" lang="en-US" sz="1400" b="1" i="0" u="none" strike="noStrike" kern="1200" cap="none" spc="0" normalizeH="0" baseline="0" noProof="0" dirty="0">
                <a:ln>
                  <a:noFill/>
                </a:ln>
                <a:solidFill>
                  <a:srgbClr val="00B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Backup files are restored to the chosen Azure SQL targets:</a:t>
            </a:r>
            <a:endParaRPr kumimoji="0" lang="en-US" sz="1400" b="1" i="0" u="none" strike="noStrike" kern="1200" cap="none" spc="0" normalizeH="0" baseline="0" noProof="0" dirty="0">
              <a:ln>
                <a:noFill/>
              </a:ln>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mn-cs"/>
              </a:rPr>
              <a:t>Azure SQL MI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mn-cs"/>
              </a:rPr>
              <a:t>SQL Server on Azure VM</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516249" y="977248"/>
            <a:ext cx="20371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Customer</a:t>
            </a:r>
            <a:r>
              <a:rPr kumimoji="0" lang="en-US" sz="1200" b="1" i="0" u="none" strike="noStrike" kern="1200" cap="none" spc="0" normalizeH="0" baseline="0" noProof="0" dirty="0">
                <a:ln>
                  <a:noFill/>
                </a:ln>
                <a:solidFill>
                  <a:srgbClr val="008AF2"/>
                </a:solidFill>
                <a:effectLst/>
                <a:uLnTx/>
                <a:uFillTx/>
                <a:latin typeface="Segoe UI"/>
                <a:ea typeface="+mn-ea"/>
                <a:cs typeface="+mn-cs"/>
              </a:rPr>
              <a:t> </a:t>
            </a:r>
            <a:r>
              <a:rPr kumimoji="0" lang="en-US" sz="1400" b="1" i="0" u="none" strike="noStrike" kern="1200" cap="none" spc="0" normalizeH="0" baseline="0" noProof="0" dirty="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dirty="0">
              <a:ln>
                <a:noFill/>
              </a:ln>
              <a:solidFill>
                <a:srgbClr val="008AF2"/>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ADB74292-5D42-41F8-A0C8-3DBBD5F0E9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49266" y="2575207"/>
            <a:ext cx="666349" cy="666349"/>
          </a:xfrm>
          <a:prstGeom prst="rect">
            <a:avLst/>
          </a:prstGeom>
        </p:spPr>
      </p:pic>
      <p:pic>
        <p:nvPicPr>
          <p:cNvPr id="3" name="Picture 2" descr="Icon&#10;&#10;Description automatically generated">
            <a:extLst>
              <a:ext uri="{FF2B5EF4-FFF2-40B4-BE49-F238E27FC236}">
                <a16:creationId xmlns:a16="http://schemas.microsoft.com/office/drawing/2014/main" id="{8F6F5471-A96D-446A-AA10-3F461F72EAFB}"/>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424523" y="364436"/>
            <a:ext cx="643768" cy="362119"/>
          </a:xfrm>
          <a:prstGeom prst="rect">
            <a:avLst/>
          </a:prstGeom>
        </p:spPr>
      </p:pic>
      <p:sp>
        <p:nvSpPr>
          <p:cNvPr id="4" name="TextBox 3">
            <a:extLst>
              <a:ext uri="{FF2B5EF4-FFF2-40B4-BE49-F238E27FC236}">
                <a16:creationId xmlns:a16="http://schemas.microsoft.com/office/drawing/2014/main" id="{34BF4409-5EFD-4216-BEDD-2D9A2682687F}"/>
              </a:ext>
            </a:extLst>
          </p:cNvPr>
          <p:cNvSpPr txBox="1"/>
          <p:nvPr/>
        </p:nvSpPr>
        <p:spPr>
          <a:xfrm>
            <a:off x="5913377" y="491320"/>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8AF2"/>
                </a:solidFill>
                <a:latin typeface="Segoe UI"/>
              </a:rPr>
              <a:t>Azure</a:t>
            </a:r>
            <a:endParaRPr kumimoji="0" lang="en-US" sz="1400" b="1" i="0" u="none" strike="noStrike" kern="1200" cap="none" spc="0" normalizeH="0" baseline="0" noProof="0" dirty="0">
              <a:ln>
                <a:noFill/>
              </a:ln>
              <a:solidFill>
                <a:srgbClr val="008AF2"/>
              </a:solidFill>
              <a:effectLst/>
              <a:uLnTx/>
              <a:uFillTx/>
              <a:latin typeface="Segoe UI"/>
              <a:ea typeface="+mn-ea"/>
              <a:cs typeface="+mn-cs"/>
            </a:endParaRPr>
          </a:p>
        </p:txBody>
      </p:sp>
    </p:spTree>
    <p:extLst>
      <p:ext uri="{BB962C8B-B14F-4D97-AF65-F5344CB8AC3E}">
        <p14:creationId xmlns:p14="http://schemas.microsoft.com/office/powerpoint/2010/main" val="25770416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6D1A37AD-5A48-40B1-95F0-1C079EDA9B8D}"/>
              </a:ext>
            </a:extLst>
          </p:cNvPr>
          <p:cNvSpPr/>
          <p:nvPr/>
        </p:nvSpPr>
        <p:spPr bwMode="auto">
          <a:xfrm>
            <a:off x="1143886" y="666295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EA7E8A5-97A1-4C32-B96C-AE230954A3B6}"/>
              </a:ext>
            </a:extLst>
          </p:cNvPr>
          <p:cNvGrpSpPr/>
          <p:nvPr/>
        </p:nvGrpSpPr>
        <p:grpSpPr>
          <a:xfrm>
            <a:off x="482609" y="5777588"/>
            <a:ext cx="2108819"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833146" y="3716851"/>
            <a:ext cx="5343884" cy="2277547"/>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1001782" y="6097893"/>
            <a:ext cx="933689" cy="674151"/>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0745" y="1653698"/>
            <a:ext cx="665259" cy="665259"/>
          </a:xfrm>
          <a:prstGeom prst="rect">
            <a:avLst/>
          </a:prstGeom>
        </p:spPr>
      </p:pic>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4570" y="3936287"/>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4957486"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58162" y="492539"/>
            <a:ext cx="23254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On-Premises / Azure VM </a:t>
            </a:r>
          </a:p>
        </p:txBody>
      </p:sp>
      <p:pic>
        <p:nvPicPr>
          <p:cNvPr id="161" name="Picture 160">
            <a:extLst>
              <a:ext uri="{FF2B5EF4-FFF2-40B4-BE49-F238E27FC236}">
                <a16:creationId xmlns:a16="http://schemas.microsoft.com/office/drawing/2014/main" id="{7DBD7B57-5662-4E45-A946-9564E776F69B}"/>
              </a:ext>
            </a:extLst>
          </p:cNvPr>
          <p:cNvPicPr>
            <a:picLocks noChangeAspect="1"/>
          </p:cNvPicPr>
          <p:nvPr/>
        </p:nvPicPr>
        <p:blipFill>
          <a:blip r:embed="rId9"/>
          <a:stretch>
            <a:fillRect/>
          </a:stretch>
        </p:blipFill>
        <p:spPr>
          <a:xfrm>
            <a:off x="3648737" y="4264448"/>
            <a:ext cx="853534" cy="963857"/>
          </a:xfrm>
          <a:prstGeom prst="rect">
            <a:avLst/>
          </a:prstGeom>
        </p:spPr>
      </p:pic>
      <p:pic>
        <p:nvPicPr>
          <p:cNvPr id="165" name="Graphic 164">
            <a:extLst>
              <a:ext uri="{FF2B5EF4-FFF2-40B4-BE49-F238E27FC236}">
                <a16:creationId xmlns:a16="http://schemas.microsoft.com/office/drawing/2014/main" id="{9BD2EE0F-E33C-4AD5-88E3-4C2B3B50D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4525" y="5389264"/>
            <a:ext cx="665259" cy="665259"/>
          </a:xfrm>
          <a:prstGeom prst="rect">
            <a:avLst/>
          </a:prstGeom>
        </p:spPr>
      </p:pic>
      <p:cxnSp>
        <p:nvCxnSpPr>
          <p:cNvPr id="177" name="Straight Arrow Connector 176">
            <a:extLst>
              <a:ext uri="{FF2B5EF4-FFF2-40B4-BE49-F238E27FC236}">
                <a16:creationId xmlns:a16="http://schemas.microsoft.com/office/drawing/2014/main" id="{F73531E8-6186-4524-A592-CE6D7F5F804E}"/>
              </a:ext>
            </a:extLst>
          </p:cNvPr>
          <p:cNvCxnSpPr>
            <a:cxnSpLocks/>
            <a:stCxn id="37" idx="4"/>
          </p:cNvCxnSpPr>
          <p:nvPr/>
        </p:nvCxnSpPr>
        <p:spPr>
          <a:xfrm flipV="1">
            <a:off x="5658397" y="4432000"/>
            <a:ext cx="1122262" cy="732102"/>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2CEBB2E-8C3A-435A-83BC-01022C786DA3}"/>
              </a:ext>
            </a:extLst>
          </p:cNvPr>
          <p:cNvGrpSpPr/>
          <p:nvPr/>
        </p:nvGrpSpPr>
        <p:grpSpPr>
          <a:xfrm>
            <a:off x="465624" y="1016720"/>
            <a:ext cx="2036483" cy="1770192"/>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823002" y="3095162"/>
            <a:ext cx="725416" cy="1040971"/>
          </a:xfrm>
          <a:prstGeom prst="rect">
            <a:avLst/>
          </a:prstGeom>
        </p:spPr>
      </p:pic>
      <p:pic>
        <p:nvPicPr>
          <p:cNvPr id="193" name="Picture 192" descr="Icon&#10;&#10;Description automatically generated">
            <a:extLst>
              <a:ext uri="{FF2B5EF4-FFF2-40B4-BE49-F238E27FC236}">
                <a16:creationId xmlns:a16="http://schemas.microsoft.com/office/drawing/2014/main" id="{755C9D43-902E-46A1-BC7D-6C2D4A1B707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28642" y="4600888"/>
            <a:ext cx="622734" cy="880533"/>
          </a:xfrm>
          <a:prstGeom prst="rect">
            <a:avLst/>
          </a:prstGeom>
        </p:spPr>
      </p:pic>
      <p:sp>
        <p:nvSpPr>
          <p:cNvPr id="195" name="Rectangle: Rounded Corners 194">
            <a:extLst>
              <a:ext uri="{FF2B5EF4-FFF2-40B4-BE49-F238E27FC236}">
                <a16:creationId xmlns:a16="http://schemas.microsoft.com/office/drawing/2014/main" id="{7025ACDB-D1C1-4891-8A75-D02A49BA587E}"/>
              </a:ext>
            </a:extLst>
          </p:cNvPr>
          <p:cNvSpPr/>
          <p:nvPr/>
        </p:nvSpPr>
        <p:spPr>
          <a:xfrm>
            <a:off x="314494" y="4582318"/>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2B8B0645-824D-4A5A-B851-07DC5DCF7BC2}"/>
              </a:ext>
            </a:extLst>
          </p:cNvPr>
          <p:cNvSpPr txBox="1"/>
          <p:nvPr/>
        </p:nvSpPr>
        <p:spPr>
          <a:xfrm>
            <a:off x="1273914" y="4626865"/>
            <a:ext cx="1317514" cy="10502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Source database backup file's location for full and log backups</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Source SQL Server database</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C198F9D-9593-4C3E-A3EC-C8CDA1186154}"/>
              </a:ext>
            </a:extLst>
          </p:cNvPr>
          <p:cNvSpPr txBox="1"/>
          <p:nvPr/>
        </p:nvSpPr>
        <p:spPr>
          <a:xfrm>
            <a:off x="3275476" y="2001658"/>
            <a:ext cx="1426194"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Self-hosted Integration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5757A">
                    <a:lumMod val="75000"/>
                  </a:srgbClr>
                </a:solidFill>
                <a:effectLst/>
                <a:uLnTx/>
                <a:uFillTx/>
                <a:latin typeface="Segoe UI"/>
                <a:ea typeface="+mn-ea"/>
                <a:cs typeface="+mn-cs"/>
              </a:rPr>
              <a:t>Download and install SHIR on </a:t>
            </a: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local</a:t>
            </a:r>
            <a:r>
              <a:rPr kumimoji="0" lang="en-US" sz="1100" b="0" i="0" u="none" strike="noStrike" kern="1200" cap="none" spc="0" normalizeH="0" baseline="0" noProof="0" dirty="0">
                <a:ln>
                  <a:noFill/>
                </a:ln>
                <a:solidFill>
                  <a:srgbClr val="75757A">
                    <a:lumMod val="75000"/>
                  </a:srgbClr>
                </a:solidFill>
                <a:effectLst/>
                <a:uLnTx/>
                <a:uFillTx/>
                <a:latin typeface="Segoe UI"/>
                <a:ea typeface="+mn-ea"/>
                <a:cs typeface="+mn-cs"/>
              </a:rPr>
              <a:t> machine or on-premises server or Azure virtual machine with access to source database server and file share</a:t>
            </a:r>
            <a:endParaRPr kumimoji="0" lang="en-AU" sz="11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5197172" y="1690250"/>
            <a:ext cx="1599373" cy="2215991"/>
          </a:xfrm>
          <a:prstGeom prst="rect">
            <a:avLst/>
          </a:prstGeom>
          <a:noFill/>
        </p:spPr>
        <p:txBody>
          <a:bodyPr wrap="square" rtlCol="0">
            <a:spAutoFit/>
          </a:bodyPr>
          <a:lstStyle/>
          <a:p>
            <a:pPr>
              <a:defRPr/>
            </a:pPr>
            <a:r>
              <a:rPr lang="en-US" sz="1400" b="1" dirty="0">
                <a:solidFill>
                  <a:srgbClr val="008AF2"/>
                </a:solidFill>
                <a:latin typeface="Segoe UI"/>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8177029" y="3371578"/>
            <a:ext cx="14871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5757A">
                    <a:lumMod val="75000"/>
                  </a:srgbClr>
                </a:solidFill>
                <a:effectLst/>
                <a:uLnTx/>
                <a:uFillTx/>
                <a:latin typeface="Segoe UI"/>
                <a:ea typeface="+mn-ea"/>
                <a:cs typeface="+mn-cs"/>
              </a:rPr>
              <a:t>Blob storage container to copy database backups into</a:t>
            </a:r>
            <a:endParaRPr kumimoji="0" lang="en-AU" sz="14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11" name="TextBox 210">
            <a:extLst>
              <a:ext uri="{FF2B5EF4-FFF2-40B4-BE49-F238E27FC236}">
                <a16:creationId xmlns:a16="http://schemas.microsoft.com/office/drawing/2014/main" id="{F467D047-7D4C-4E51-AC36-2FD9B58BA795}"/>
              </a:ext>
            </a:extLst>
          </p:cNvPr>
          <p:cNvSpPr txBox="1"/>
          <p:nvPr/>
        </p:nvSpPr>
        <p:spPr>
          <a:xfrm>
            <a:off x="2516249" y="977248"/>
            <a:ext cx="20371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Customer</a:t>
            </a:r>
            <a:r>
              <a:rPr kumimoji="0" lang="en-US" sz="1200" b="1" i="0" u="none" strike="noStrike" kern="1200" cap="none" spc="0" normalizeH="0" baseline="0" noProof="0" dirty="0">
                <a:ln>
                  <a:noFill/>
                </a:ln>
                <a:solidFill>
                  <a:srgbClr val="008AF2"/>
                </a:solidFill>
                <a:effectLst/>
                <a:uLnTx/>
                <a:uFillTx/>
                <a:latin typeface="Segoe UI"/>
                <a:ea typeface="+mn-ea"/>
                <a:cs typeface="+mn-cs"/>
              </a:rPr>
              <a:t> </a:t>
            </a:r>
            <a:r>
              <a:rPr kumimoji="0" lang="en-US" sz="1400" b="1" i="0" u="none" strike="noStrike" kern="1200" cap="none" spc="0" normalizeH="0" baseline="0" noProof="0" dirty="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dirty="0">
              <a:ln>
                <a:noFill/>
              </a:ln>
              <a:solidFill>
                <a:srgbClr val="008AF2"/>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5E7E607-141D-4664-B956-21AAE926DC6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47340" y="5756124"/>
            <a:ext cx="1289824" cy="1289824"/>
          </a:xfrm>
          <a:prstGeom prst="rect">
            <a:avLst/>
          </a:prstGeom>
        </p:spPr>
      </p:pic>
      <p:pic>
        <p:nvPicPr>
          <p:cNvPr id="3" name="Graphic 2">
            <a:extLst>
              <a:ext uri="{FF2B5EF4-FFF2-40B4-BE49-F238E27FC236}">
                <a16:creationId xmlns:a16="http://schemas.microsoft.com/office/drawing/2014/main" id="{0C800C8F-8B5F-40B6-80BA-C756C953A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9840" y="5778665"/>
            <a:ext cx="717119" cy="717119"/>
          </a:xfrm>
          <a:prstGeom prst="rect">
            <a:avLst/>
          </a:prstGeom>
        </p:spPr>
      </p:pic>
      <p:grpSp>
        <p:nvGrpSpPr>
          <p:cNvPr id="16" name="Group 15">
            <a:extLst>
              <a:ext uri="{FF2B5EF4-FFF2-40B4-BE49-F238E27FC236}">
                <a16:creationId xmlns:a16="http://schemas.microsoft.com/office/drawing/2014/main" id="{3967D6EA-AEB3-4A90-91B3-8120542EDEEA}"/>
              </a:ext>
            </a:extLst>
          </p:cNvPr>
          <p:cNvGrpSpPr/>
          <p:nvPr/>
        </p:nvGrpSpPr>
        <p:grpSpPr>
          <a:xfrm>
            <a:off x="1991613" y="5727590"/>
            <a:ext cx="713964" cy="660037"/>
            <a:chOff x="1834454" y="5756124"/>
            <a:chExt cx="713964" cy="660037"/>
          </a:xfrm>
        </p:grpSpPr>
        <p:cxnSp>
          <p:nvCxnSpPr>
            <p:cNvPr id="9" name="Straight Connector 8">
              <a:extLst>
                <a:ext uri="{FF2B5EF4-FFF2-40B4-BE49-F238E27FC236}">
                  <a16:creationId xmlns:a16="http://schemas.microsoft.com/office/drawing/2014/main" id="{AE1ABF4F-957F-48ED-9CA2-0EDCFB870D44}"/>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CEE6EE5-716F-4019-9F87-3DA19F70E49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0" name="Group 79">
            <a:extLst>
              <a:ext uri="{FF2B5EF4-FFF2-40B4-BE49-F238E27FC236}">
                <a16:creationId xmlns:a16="http://schemas.microsoft.com/office/drawing/2014/main" id="{BDC78AB0-0643-4E1A-9627-6074B5B2B5D3}"/>
              </a:ext>
            </a:extLst>
          </p:cNvPr>
          <p:cNvGrpSpPr/>
          <p:nvPr/>
        </p:nvGrpSpPr>
        <p:grpSpPr>
          <a:xfrm rot="10800000">
            <a:off x="2790683" y="6162433"/>
            <a:ext cx="713964" cy="660037"/>
            <a:chOff x="1834454" y="5756124"/>
            <a:chExt cx="713964" cy="660037"/>
          </a:xfrm>
        </p:grpSpPr>
        <p:cxnSp>
          <p:nvCxnSpPr>
            <p:cNvPr id="81" name="Straight Connector 80">
              <a:extLst>
                <a:ext uri="{FF2B5EF4-FFF2-40B4-BE49-F238E27FC236}">
                  <a16:creationId xmlns:a16="http://schemas.microsoft.com/office/drawing/2014/main" id="{4D2FD335-279D-41D7-A15D-798D9018A1FF}"/>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2" name="Straight Connector 81">
              <a:extLst>
                <a:ext uri="{FF2B5EF4-FFF2-40B4-BE49-F238E27FC236}">
                  <a16:creationId xmlns:a16="http://schemas.microsoft.com/office/drawing/2014/main" id="{D913DA20-6790-482F-A1F6-04BFCE4CFE8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sp>
        <p:nvSpPr>
          <p:cNvPr id="90" name="TextBox 89">
            <a:extLst>
              <a:ext uri="{FF2B5EF4-FFF2-40B4-BE49-F238E27FC236}">
                <a16:creationId xmlns:a16="http://schemas.microsoft.com/office/drawing/2014/main" id="{B66BAA04-F3F7-423F-B489-B1FAF6F93CB0}"/>
              </a:ext>
            </a:extLst>
          </p:cNvPr>
          <p:cNvSpPr txBox="1"/>
          <p:nvPr/>
        </p:nvSpPr>
        <p:spPr>
          <a:xfrm>
            <a:off x="982597" y="5719682"/>
            <a:ext cx="1786764" cy="261610"/>
          </a:xfrm>
          <a:prstGeom prst="rect">
            <a:avLst/>
          </a:prstGeom>
          <a:noFill/>
        </p:spPr>
        <p:txBody>
          <a:bodyPr wrap="square">
            <a:spAutoFit/>
          </a:bodyPr>
          <a:lstStyle/>
          <a:p>
            <a:r>
              <a:rPr lang="en-US" sz="1100" b="1" dirty="0">
                <a:solidFill>
                  <a:srgbClr val="008AF2"/>
                </a:solidFill>
                <a:latin typeface="Segoe UI"/>
              </a:rPr>
              <a:t>On-premises SQL Server</a:t>
            </a:r>
            <a:endParaRPr lang="en-US" sz="1100" dirty="0"/>
          </a:p>
        </p:txBody>
      </p:sp>
      <p:sp>
        <p:nvSpPr>
          <p:cNvPr id="40" name="TextBox 39">
            <a:extLst>
              <a:ext uri="{FF2B5EF4-FFF2-40B4-BE49-F238E27FC236}">
                <a16:creationId xmlns:a16="http://schemas.microsoft.com/office/drawing/2014/main" id="{665BE665-8231-4F1C-9427-3F9395DD7FC2}"/>
              </a:ext>
            </a:extLst>
          </p:cNvPr>
          <p:cNvSpPr txBox="1"/>
          <p:nvPr/>
        </p:nvSpPr>
        <p:spPr>
          <a:xfrm>
            <a:off x="2778056" y="6535204"/>
            <a:ext cx="1786764" cy="261610"/>
          </a:xfrm>
          <a:prstGeom prst="rect">
            <a:avLst/>
          </a:prstGeom>
          <a:noFill/>
        </p:spPr>
        <p:txBody>
          <a:bodyPr wrap="square">
            <a:spAutoFit/>
          </a:bodyPr>
          <a:lstStyle/>
          <a:p>
            <a:r>
              <a:rPr lang="en-US" sz="1100" b="1" dirty="0">
                <a:solidFill>
                  <a:srgbClr val="008AF2"/>
                </a:solidFill>
                <a:latin typeface="Segoe UI"/>
              </a:rPr>
              <a:t>SQL Server on Azure VM</a:t>
            </a:r>
            <a:endParaRPr lang="en-US" sz="1100" dirty="0"/>
          </a:p>
        </p:txBody>
      </p:sp>
      <p:pic>
        <p:nvPicPr>
          <p:cNvPr id="42" name="Picture 41" descr="Icon&#10;&#10;Description automatically generated">
            <a:extLst>
              <a:ext uri="{FF2B5EF4-FFF2-40B4-BE49-F238E27FC236}">
                <a16:creationId xmlns:a16="http://schemas.microsoft.com/office/drawing/2014/main" id="{4F86A140-57CA-4B01-9F67-F542B6758559}"/>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424523" y="364436"/>
            <a:ext cx="643768" cy="362119"/>
          </a:xfrm>
          <a:prstGeom prst="rect">
            <a:avLst/>
          </a:prstGeom>
        </p:spPr>
      </p:pic>
      <p:sp>
        <p:nvSpPr>
          <p:cNvPr id="43" name="TextBox 42">
            <a:extLst>
              <a:ext uri="{FF2B5EF4-FFF2-40B4-BE49-F238E27FC236}">
                <a16:creationId xmlns:a16="http://schemas.microsoft.com/office/drawing/2014/main" id="{BAE9BED5-EEC1-4B62-AE72-D977300A2A81}"/>
              </a:ext>
            </a:extLst>
          </p:cNvPr>
          <p:cNvSpPr txBox="1"/>
          <p:nvPr/>
        </p:nvSpPr>
        <p:spPr>
          <a:xfrm>
            <a:off x="5913377" y="491320"/>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8AF2"/>
                </a:solidFill>
                <a:latin typeface="Segoe UI"/>
              </a:rPr>
              <a:t>Azure</a:t>
            </a:r>
            <a:endParaRPr kumimoji="0" lang="en-US" sz="1400" b="1" i="0" u="none" strike="noStrike" kern="1200" cap="none" spc="0" normalizeH="0" baseline="0" noProof="0" dirty="0">
              <a:ln>
                <a:noFill/>
              </a:ln>
              <a:solidFill>
                <a:srgbClr val="008AF2"/>
              </a:solidFill>
              <a:effectLst/>
              <a:uLnTx/>
              <a:uFillTx/>
              <a:latin typeface="Segoe UI"/>
              <a:ea typeface="+mn-ea"/>
              <a:cs typeface="+mn-cs"/>
            </a:endParaRPr>
          </a:p>
        </p:txBody>
      </p:sp>
      <p:sp>
        <p:nvSpPr>
          <p:cNvPr id="44" name="Rectangle: Rounded Corners 43">
            <a:extLst>
              <a:ext uri="{FF2B5EF4-FFF2-40B4-BE49-F238E27FC236}">
                <a16:creationId xmlns:a16="http://schemas.microsoft.com/office/drawing/2014/main" id="{E378855C-116F-483B-AA0B-32E6DB51420F}"/>
              </a:ext>
            </a:extLst>
          </p:cNvPr>
          <p:cNvSpPr/>
          <p:nvPr/>
        </p:nvSpPr>
        <p:spPr bwMode="auto">
          <a:xfrm>
            <a:off x="9675751" y="961121"/>
            <a:ext cx="2370657"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E96DF3C2-C4F7-46EF-8120-E4C1058343F8}"/>
              </a:ext>
            </a:extLst>
          </p:cNvPr>
          <p:cNvSpPr/>
          <p:nvPr/>
        </p:nvSpPr>
        <p:spPr bwMode="auto">
          <a:xfrm>
            <a:off x="10271801" y="4972975"/>
            <a:ext cx="1290709"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FE62286-06CC-4359-BDD5-BCB2453F9ABB}"/>
              </a:ext>
            </a:extLst>
          </p:cNvPr>
          <p:cNvSpPr txBox="1"/>
          <p:nvPr/>
        </p:nvSpPr>
        <p:spPr>
          <a:xfrm>
            <a:off x="10336455" y="6136770"/>
            <a:ext cx="1207931" cy="430887"/>
          </a:xfrm>
          <a:prstGeom prst="rect">
            <a:avLst/>
          </a:prstGeom>
          <a:noFill/>
        </p:spPr>
        <p:txBody>
          <a:bodyPr wrap="square">
            <a:spAutoFit/>
          </a:bodyPr>
          <a:lstStyle/>
          <a:p>
            <a:pPr algn="ctr"/>
            <a:r>
              <a:rPr lang="en-US" sz="1100" b="1" dirty="0">
                <a:solidFill>
                  <a:srgbClr val="008AF2"/>
                </a:solidFill>
                <a:latin typeface="Segoe UI"/>
              </a:rPr>
              <a:t>SQL Server on Azure VM</a:t>
            </a:r>
            <a:endParaRPr lang="en-US" sz="1100" dirty="0"/>
          </a:p>
        </p:txBody>
      </p:sp>
      <p:pic>
        <p:nvPicPr>
          <p:cNvPr id="48" name="Graphic 47">
            <a:extLst>
              <a:ext uri="{FF2B5EF4-FFF2-40B4-BE49-F238E27FC236}">
                <a16:creationId xmlns:a16="http://schemas.microsoft.com/office/drawing/2014/main" id="{7C0D2070-ECBF-453D-9459-DBB167F1D39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06797" y="1875309"/>
            <a:ext cx="439157" cy="439157"/>
          </a:xfrm>
          <a:prstGeom prst="rect">
            <a:avLst/>
          </a:prstGeom>
        </p:spPr>
      </p:pic>
      <p:grpSp>
        <p:nvGrpSpPr>
          <p:cNvPr id="61" name="Group 60">
            <a:extLst>
              <a:ext uri="{FF2B5EF4-FFF2-40B4-BE49-F238E27FC236}">
                <a16:creationId xmlns:a16="http://schemas.microsoft.com/office/drawing/2014/main" id="{CA886E0D-F316-4C02-91A8-A9E9C7C82C03}"/>
              </a:ext>
            </a:extLst>
          </p:cNvPr>
          <p:cNvGrpSpPr/>
          <p:nvPr/>
        </p:nvGrpSpPr>
        <p:grpSpPr>
          <a:xfrm>
            <a:off x="9754871" y="1264606"/>
            <a:ext cx="516930" cy="424570"/>
            <a:chOff x="7523559" y="1439130"/>
            <a:chExt cx="516930" cy="424570"/>
          </a:xfrm>
        </p:grpSpPr>
        <p:pic>
          <p:nvPicPr>
            <p:cNvPr id="55" name="Picture 54" descr="A picture containing text, sign&#10;&#10;Description automatically generated">
              <a:extLst>
                <a:ext uri="{FF2B5EF4-FFF2-40B4-BE49-F238E27FC236}">
                  <a16:creationId xmlns:a16="http://schemas.microsoft.com/office/drawing/2014/main" id="{4A31D77A-E58F-437B-B5EE-CE4445142DCA}"/>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523559" y="1439130"/>
              <a:ext cx="276782" cy="276782"/>
            </a:xfrm>
            <a:prstGeom prst="rect">
              <a:avLst/>
            </a:prstGeom>
          </p:spPr>
        </p:pic>
        <p:pic>
          <p:nvPicPr>
            <p:cNvPr id="56" name="Picture 55" descr="A picture containing text, sign&#10;&#10;Description automatically generated">
              <a:extLst>
                <a:ext uri="{FF2B5EF4-FFF2-40B4-BE49-F238E27FC236}">
                  <a16:creationId xmlns:a16="http://schemas.microsoft.com/office/drawing/2014/main" id="{0F60B33C-1412-4D9C-8E70-F3DFDDDACD39}"/>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629779" y="1517642"/>
              <a:ext cx="276782" cy="276782"/>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8429377F-96B5-421B-B846-2C9A2CC988D1}"/>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763707" y="1586918"/>
              <a:ext cx="276782" cy="276782"/>
            </a:xfrm>
            <a:prstGeom prst="rect">
              <a:avLst/>
            </a:prstGeom>
          </p:spPr>
        </p:pic>
        <p:cxnSp>
          <p:nvCxnSpPr>
            <p:cNvPr id="59" name="Connector: Curved 58">
              <a:extLst>
                <a:ext uri="{FF2B5EF4-FFF2-40B4-BE49-F238E27FC236}">
                  <a16:creationId xmlns:a16="http://schemas.microsoft.com/office/drawing/2014/main" id="{E9C682B6-1C4C-44A3-9D82-7DD2B37FA509}"/>
                </a:ext>
              </a:extLst>
            </p:cNvPr>
            <p:cNvCxnSpPr>
              <a:stCxn id="55" idx="0"/>
              <a:endCxn id="56"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AEABFC02-C2C5-489E-8537-DEFED8A25D1C}"/>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F8D634B2-241B-41C3-B454-5C7480D6E8FE}"/>
              </a:ext>
            </a:extLst>
          </p:cNvPr>
          <p:cNvCxnSpPr>
            <a:cxnSpLocks/>
            <a:endCxn id="86" idx="1"/>
          </p:cNvCxnSpPr>
          <p:nvPr/>
        </p:nvCxnSpPr>
        <p:spPr>
          <a:xfrm>
            <a:off x="10173963" y="1709546"/>
            <a:ext cx="276782" cy="276782"/>
          </a:xfrm>
          <a:prstGeom prst="straightConnector1">
            <a:avLst/>
          </a:prstGeom>
          <a:ln w="12700">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B452F26-2498-462C-83E5-5787798503BA}"/>
              </a:ext>
            </a:extLst>
          </p:cNvPr>
          <p:cNvCxnSpPr>
            <a:cxnSpLocks/>
          </p:cNvCxnSpPr>
          <p:nvPr/>
        </p:nvCxnSpPr>
        <p:spPr>
          <a:xfrm>
            <a:off x="11112252" y="2131763"/>
            <a:ext cx="350301" cy="1"/>
          </a:xfrm>
          <a:prstGeom prst="straightConnector1">
            <a:avLst/>
          </a:prstGeom>
          <a:ln w="12700">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048FE97-C921-4FD5-9207-E19DEB2BABE7}"/>
              </a:ext>
            </a:extLst>
          </p:cNvPr>
          <p:cNvSpPr txBox="1"/>
          <p:nvPr/>
        </p:nvSpPr>
        <p:spPr>
          <a:xfrm>
            <a:off x="10349163" y="993149"/>
            <a:ext cx="1443831" cy="430887"/>
          </a:xfrm>
          <a:prstGeom prst="rect">
            <a:avLst/>
          </a:prstGeom>
          <a:noFill/>
        </p:spPr>
        <p:txBody>
          <a:bodyPr wrap="square">
            <a:spAutoFit/>
          </a:bodyPr>
          <a:lstStyle/>
          <a:p>
            <a:pPr algn="ctr"/>
            <a:r>
              <a:rPr lang="en-US" sz="1100" b="1" dirty="0">
                <a:solidFill>
                  <a:srgbClr val="008AF2"/>
                </a:solidFill>
                <a:latin typeface="Segoe UI"/>
              </a:rPr>
              <a:t>Azure SQL Managed Instance</a:t>
            </a:r>
            <a:endParaRPr lang="en-US" sz="1100" dirty="0"/>
          </a:p>
        </p:txBody>
      </p:sp>
      <p:sp>
        <p:nvSpPr>
          <p:cNvPr id="71" name="TextBox 70">
            <a:extLst>
              <a:ext uri="{FF2B5EF4-FFF2-40B4-BE49-F238E27FC236}">
                <a16:creationId xmlns:a16="http://schemas.microsoft.com/office/drawing/2014/main" id="{E24B05CC-5EB7-491D-88CD-DA4A8EB6BF3B}"/>
              </a:ext>
            </a:extLst>
          </p:cNvPr>
          <p:cNvSpPr txBox="1"/>
          <p:nvPr/>
        </p:nvSpPr>
        <p:spPr>
          <a:xfrm>
            <a:off x="10396338" y="2318081"/>
            <a:ext cx="665259" cy="307777"/>
          </a:xfrm>
          <a:prstGeom prst="rect">
            <a:avLst/>
          </a:prstGeom>
          <a:noFill/>
        </p:spPr>
        <p:txBody>
          <a:bodyPr wrap="square">
            <a:spAutoFit/>
          </a:bodyPr>
          <a:lstStyle/>
          <a:p>
            <a:pPr algn="ctr"/>
            <a:r>
              <a:rPr lang="en-US" sz="700" b="1" dirty="0">
                <a:solidFill>
                  <a:srgbClr val="008AF2"/>
                </a:solidFill>
                <a:latin typeface="Segoe UI"/>
              </a:rPr>
              <a:t>Managed Instance</a:t>
            </a:r>
            <a:endParaRPr lang="en-US" sz="700" dirty="0"/>
          </a:p>
        </p:txBody>
      </p:sp>
      <p:sp>
        <p:nvSpPr>
          <p:cNvPr id="72" name="TextBox 71">
            <a:extLst>
              <a:ext uri="{FF2B5EF4-FFF2-40B4-BE49-F238E27FC236}">
                <a16:creationId xmlns:a16="http://schemas.microsoft.com/office/drawing/2014/main" id="{8F274F0A-FA2E-4312-AE90-936FF275253E}"/>
              </a:ext>
            </a:extLst>
          </p:cNvPr>
          <p:cNvSpPr txBox="1"/>
          <p:nvPr/>
        </p:nvSpPr>
        <p:spPr>
          <a:xfrm>
            <a:off x="11368853" y="2308955"/>
            <a:ext cx="665259" cy="307777"/>
          </a:xfrm>
          <a:prstGeom prst="rect">
            <a:avLst/>
          </a:prstGeom>
          <a:noFill/>
        </p:spPr>
        <p:txBody>
          <a:bodyPr wrap="square">
            <a:spAutoFit/>
          </a:bodyPr>
          <a:lstStyle/>
          <a:p>
            <a:pPr algn="ctr"/>
            <a:r>
              <a:rPr lang="en-US" sz="700" b="1" dirty="0">
                <a:solidFill>
                  <a:srgbClr val="008AF2"/>
                </a:solidFill>
                <a:latin typeface="Segoe UI"/>
              </a:rPr>
              <a:t>Managed Database</a:t>
            </a:r>
            <a:endParaRPr lang="en-US" sz="700" dirty="0"/>
          </a:p>
        </p:txBody>
      </p:sp>
      <p:sp>
        <p:nvSpPr>
          <p:cNvPr id="73" name="TextBox 72">
            <a:extLst>
              <a:ext uri="{FF2B5EF4-FFF2-40B4-BE49-F238E27FC236}">
                <a16:creationId xmlns:a16="http://schemas.microsoft.com/office/drawing/2014/main" id="{0A60767C-8EA0-47BF-9C20-339DBE4E3901}"/>
              </a:ext>
            </a:extLst>
          </p:cNvPr>
          <p:cNvSpPr txBox="1"/>
          <p:nvPr/>
        </p:nvSpPr>
        <p:spPr>
          <a:xfrm>
            <a:off x="9754871" y="1710326"/>
            <a:ext cx="524130" cy="415498"/>
          </a:xfrm>
          <a:prstGeom prst="rect">
            <a:avLst/>
          </a:prstGeom>
          <a:noFill/>
        </p:spPr>
        <p:txBody>
          <a:bodyPr wrap="square">
            <a:spAutoFit/>
          </a:bodyPr>
          <a:lstStyle/>
          <a:p>
            <a:pPr algn="ctr"/>
            <a:r>
              <a:rPr lang="en-US" sz="700" b="1" dirty="0">
                <a:solidFill>
                  <a:srgbClr val="008AF2"/>
                </a:solidFill>
                <a:latin typeface="Segoe UI"/>
              </a:rPr>
              <a:t>Log Replay Service</a:t>
            </a:r>
            <a:endParaRPr lang="en-US" sz="700" dirty="0"/>
          </a:p>
        </p:txBody>
      </p:sp>
      <p:cxnSp>
        <p:nvCxnSpPr>
          <p:cNvPr id="79" name="Straight Arrow Connector 78">
            <a:extLst>
              <a:ext uri="{FF2B5EF4-FFF2-40B4-BE49-F238E27FC236}">
                <a16:creationId xmlns:a16="http://schemas.microsoft.com/office/drawing/2014/main" id="{D3195668-50BF-43D6-BDF4-2A2DE88A04D2}"/>
              </a:ext>
            </a:extLst>
          </p:cNvPr>
          <p:cNvCxnSpPr>
            <a:cxnSpLocks/>
            <a:stCxn id="37" idx="6"/>
          </p:cNvCxnSpPr>
          <p:nvPr/>
        </p:nvCxnSpPr>
        <p:spPr>
          <a:xfrm flipV="1">
            <a:off x="7235280" y="3709871"/>
            <a:ext cx="951471" cy="733489"/>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BA6C651-A00D-444A-A06B-ADC1451D3704}"/>
              </a:ext>
            </a:extLst>
          </p:cNvPr>
          <p:cNvCxnSpPr>
            <a:cxnSpLocks/>
            <a:stCxn id="37" idx="0"/>
          </p:cNvCxnSpPr>
          <p:nvPr/>
        </p:nvCxnSpPr>
        <p:spPr>
          <a:xfrm flipV="1">
            <a:off x="2833146" y="5593594"/>
            <a:ext cx="837972" cy="40080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843C7A2-CE20-47F5-970D-D2A459D24691}"/>
              </a:ext>
            </a:extLst>
          </p:cNvPr>
          <p:cNvCxnSpPr>
            <a:cxnSpLocks/>
            <a:stCxn id="37" idx="2"/>
          </p:cNvCxnSpPr>
          <p:nvPr/>
        </p:nvCxnSpPr>
        <p:spPr>
          <a:xfrm flipV="1">
            <a:off x="4147216" y="5158576"/>
            <a:ext cx="871452" cy="44373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3AE6362-3A18-4763-9A83-5DBCDF8A16B0}"/>
              </a:ext>
            </a:extLst>
          </p:cNvPr>
          <p:cNvCxnSpPr>
            <a:cxnSpLocks/>
          </p:cNvCxnSpPr>
          <p:nvPr/>
        </p:nvCxnSpPr>
        <p:spPr>
          <a:xfrm>
            <a:off x="8708707" y="4835941"/>
            <a:ext cx="0" cy="941647"/>
          </a:xfrm>
          <a:prstGeom prst="line">
            <a:avLst/>
          </a:prstGeom>
          <a:ln w="28575">
            <a:solidFill>
              <a:schemeClr val="accent1"/>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56" name="Straight Connector 155">
            <a:extLst>
              <a:ext uri="{FF2B5EF4-FFF2-40B4-BE49-F238E27FC236}">
                <a16:creationId xmlns:a16="http://schemas.microsoft.com/office/drawing/2014/main" id="{5A065D0F-EACA-4930-9DAC-9E69F56F624F}"/>
              </a:ext>
            </a:extLst>
          </p:cNvPr>
          <p:cNvCxnSpPr>
            <a:cxnSpLocks/>
          </p:cNvCxnSpPr>
          <p:nvPr/>
        </p:nvCxnSpPr>
        <p:spPr>
          <a:xfrm>
            <a:off x="8708707" y="5758200"/>
            <a:ext cx="1390065" cy="5875"/>
          </a:xfrm>
          <a:prstGeom prst="line">
            <a:avLst/>
          </a:prstGeom>
          <a:ln w="28575">
            <a:solidFill>
              <a:schemeClr val="accent1"/>
            </a:solidFill>
            <a:headEnd type="none" w="lg" len="med"/>
            <a:tailEnd type="triangle" w="lg" len="med"/>
          </a:ln>
        </p:spPr>
        <p:style>
          <a:lnRef idx="1">
            <a:schemeClr val="accent4"/>
          </a:lnRef>
          <a:fillRef idx="0">
            <a:schemeClr val="accent4"/>
          </a:fillRef>
          <a:effectRef idx="0">
            <a:schemeClr val="accent4"/>
          </a:effectRef>
          <a:fontRef idx="minor">
            <a:schemeClr val="tx1"/>
          </a:fontRef>
        </p:style>
      </p:cxnSp>
      <p:cxnSp>
        <p:nvCxnSpPr>
          <p:cNvPr id="160" name="Straight Connector 159">
            <a:extLst>
              <a:ext uri="{FF2B5EF4-FFF2-40B4-BE49-F238E27FC236}">
                <a16:creationId xmlns:a16="http://schemas.microsoft.com/office/drawing/2014/main" id="{5C947CAF-CD52-41DF-83D0-F3555BBC248D}"/>
              </a:ext>
            </a:extLst>
          </p:cNvPr>
          <p:cNvCxnSpPr>
            <a:cxnSpLocks/>
          </p:cNvCxnSpPr>
          <p:nvPr/>
        </p:nvCxnSpPr>
        <p:spPr>
          <a:xfrm>
            <a:off x="8553619" y="1619900"/>
            <a:ext cx="1051557" cy="0"/>
          </a:xfrm>
          <a:prstGeom prst="line">
            <a:avLst/>
          </a:prstGeom>
          <a:ln w="28575">
            <a:solidFill>
              <a:schemeClr val="accent1"/>
            </a:solidFill>
            <a:headEnd type="none" w="lg" len="med"/>
            <a:tailEnd type="triangle" w="lg" len="med"/>
          </a:ln>
        </p:spPr>
        <p:style>
          <a:lnRef idx="1">
            <a:schemeClr val="accent4"/>
          </a:lnRef>
          <a:fillRef idx="0">
            <a:schemeClr val="accent4"/>
          </a:fillRef>
          <a:effectRef idx="0">
            <a:schemeClr val="accent4"/>
          </a:effectRef>
          <a:fontRef idx="minor">
            <a:schemeClr val="tx1"/>
          </a:fontRef>
        </p:style>
      </p:cxnSp>
      <p:cxnSp>
        <p:nvCxnSpPr>
          <p:cNvPr id="162" name="Straight Connector 161">
            <a:extLst>
              <a:ext uri="{FF2B5EF4-FFF2-40B4-BE49-F238E27FC236}">
                <a16:creationId xmlns:a16="http://schemas.microsoft.com/office/drawing/2014/main" id="{6D4F9EEF-9034-4CE0-A5FF-E8CA7537C83E}"/>
              </a:ext>
            </a:extLst>
          </p:cNvPr>
          <p:cNvCxnSpPr>
            <a:cxnSpLocks/>
          </p:cNvCxnSpPr>
          <p:nvPr/>
        </p:nvCxnSpPr>
        <p:spPr>
          <a:xfrm flipH="1">
            <a:off x="8553619" y="1609317"/>
            <a:ext cx="7578" cy="850402"/>
          </a:xfrm>
          <a:prstGeom prst="line">
            <a:avLst/>
          </a:prstGeom>
          <a:ln w="28575">
            <a:solidFill>
              <a:schemeClr val="accent1"/>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pic>
        <p:nvPicPr>
          <p:cNvPr id="148" name="Graphic 147">
            <a:extLst>
              <a:ext uri="{FF2B5EF4-FFF2-40B4-BE49-F238E27FC236}">
                <a16:creationId xmlns:a16="http://schemas.microsoft.com/office/drawing/2014/main" id="{879EEA71-ED67-4CEB-A98B-68FA1B66072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324013" y="2612591"/>
            <a:ext cx="769387" cy="769387"/>
          </a:xfrm>
          <a:prstGeom prst="rect">
            <a:avLst/>
          </a:prstGeom>
        </p:spPr>
      </p:pic>
    </p:spTree>
    <p:extLst>
      <p:ext uri="{BB962C8B-B14F-4D97-AF65-F5344CB8AC3E}">
        <p14:creationId xmlns:p14="http://schemas.microsoft.com/office/powerpoint/2010/main" val="15929531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6D1A37AD-5A48-40B1-95F0-1C079EDA9B8D}"/>
              </a:ext>
            </a:extLst>
          </p:cNvPr>
          <p:cNvSpPr/>
          <p:nvPr/>
        </p:nvSpPr>
        <p:spPr bwMode="auto">
          <a:xfrm>
            <a:off x="1086070" y="545532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EA7E8A5-97A1-4C32-B96C-AE230954A3B6}"/>
              </a:ext>
            </a:extLst>
          </p:cNvPr>
          <p:cNvGrpSpPr/>
          <p:nvPr/>
        </p:nvGrpSpPr>
        <p:grpSpPr>
          <a:xfrm>
            <a:off x="424793" y="4569958"/>
            <a:ext cx="2108819"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905565" y="3092263"/>
            <a:ext cx="6289059" cy="2416831"/>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744827" y="4878580"/>
            <a:ext cx="933689" cy="674151"/>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6139" y="4476761"/>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3912290"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58162" y="492539"/>
            <a:ext cx="23254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On-Premises / Azure VM </a:t>
            </a:r>
          </a:p>
        </p:txBody>
      </p:sp>
      <p:grpSp>
        <p:nvGrpSpPr>
          <p:cNvPr id="183" name="Group 182">
            <a:extLst>
              <a:ext uri="{FF2B5EF4-FFF2-40B4-BE49-F238E27FC236}">
                <a16:creationId xmlns:a16="http://schemas.microsoft.com/office/drawing/2014/main" id="{A2CEBB2E-8C3A-435A-83BC-01022C786DA3}"/>
              </a:ext>
            </a:extLst>
          </p:cNvPr>
          <p:cNvGrpSpPr/>
          <p:nvPr/>
        </p:nvGrpSpPr>
        <p:grpSpPr>
          <a:xfrm>
            <a:off x="465625" y="1016720"/>
            <a:ext cx="1677976" cy="1508153"/>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823002" y="3095162"/>
            <a:ext cx="725416" cy="1040971"/>
          </a:xfrm>
          <a:prstGeom prst="rect">
            <a:avLst/>
          </a:prstGeom>
        </p:spPr>
      </p:pic>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Source SQL Server database</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7569776" y="4628021"/>
            <a:ext cx="1599373" cy="2215991"/>
          </a:xfrm>
          <a:prstGeom prst="rect">
            <a:avLst/>
          </a:prstGeom>
          <a:noFill/>
        </p:spPr>
        <p:txBody>
          <a:bodyPr wrap="square" rtlCol="0">
            <a:spAutoFit/>
          </a:bodyPr>
          <a:lstStyle/>
          <a:p>
            <a:pPr>
              <a:defRPr/>
            </a:pPr>
            <a:r>
              <a:rPr lang="en-US" sz="1400" b="1" dirty="0">
                <a:solidFill>
                  <a:srgbClr val="008AF2"/>
                </a:solidFill>
                <a:latin typeface="Segoe UI"/>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4074139" y="2480655"/>
            <a:ext cx="148311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5757A">
                    <a:lumMod val="75000"/>
                  </a:srgbClr>
                </a:solidFill>
                <a:effectLst/>
                <a:uLnTx/>
                <a:uFillTx/>
                <a:latin typeface="Segoe UI"/>
                <a:ea typeface="+mn-ea"/>
                <a:cs typeface="+mn-cs"/>
              </a:rPr>
              <a:t>Blob storage container with database backups</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165539" y="1071964"/>
            <a:ext cx="17467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Customer</a:t>
            </a:r>
            <a:r>
              <a:rPr kumimoji="0" lang="en-US" sz="1200" b="1" i="0" u="none" strike="noStrike" kern="1200" cap="none" spc="0" normalizeH="0" baseline="0" noProof="0" dirty="0">
                <a:ln>
                  <a:noFill/>
                </a:ln>
                <a:solidFill>
                  <a:srgbClr val="008AF2"/>
                </a:solidFill>
                <a:effectLst/>
                <a:uLnTx/>
                <a:uFillTx/>
                <a:latin typeface="Segoe UI"/>
                <a:ea typeface="+mn-ea"/>
                <a:cs typeface="+mn-cs"/>
              </a:rPr>
              <a:t> </a:t>
            </a:r>
            <a:r>
              <a:rPr kumimoji="0" lang="en-US" sz="1400" b="1" i="0" u="none" strike="noStrike" kern="1200" cap="none" spc="0" normalizeH="0" baseline="0" noProof="0" dirty="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dirty="0">
              <a:ln>
                <a:noFill/>
              </a:ln>
              <a:solidFill>
                <a:srgbClr val="008AF2"/>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5E7E607-141D-4664-B956-21AAE926DC6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1307" y="5527855"/>
            <a:ext cx="1289824" cy="1289824"/>
          </a:xfrm>
          <a:prstGeom prst="rect">
            <a:avLst/>
          </a:prstGeom>
        </p:spPr>
      </p:pic>
      <p:pic>
        <p:nvPicPr>
          <p:cNvPr id="3" name="Graphic 2">
            <a:extLst>
              <a:ext uri="{FF2B5EF4-FFF2-40B4-BE49-F238E27FC236}">
                <a16:creationId xmlns:a16="http://schemas.microsoft.com/office/drawing/2014/main" id="{0C800C8F-8B5F-40B6-80BA-C756C953A2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59187" y="5866876"/>
            <a:ext cx="717119" cy="717119"/>
          </a:xfrm>
          <a:prstGeom prst="rect">
            <a:avLst/>
          </a:prstGeom>
        </p:spPr>
      </p:pic>
      <p:grpSp>
        <p:nvGrpSpPr>
          <p:cNvPr id="16" name="Group 15">
            <a:extLst>
              <a:ext uri="{FF2B5EF4-FFF2-40B4-BE49-F238E27FC236}">
                <a16:creationId xmlns:a16="http://schemas.microsoft.com/office/drawing/2014/main" id="{3967D6EA-AEB3-4A90-91B3-8120542EDEEA}"/>
              </a:ext>
            </a:extLst>
          </p:cNvPr>
          <p:cNvGrpSpPr/>
          <p:nvPr/>
        </p:nvGrpSpPr>
        <p:grpSpPr>
          <a:xfrm>
            <a:off x="1933797" y="4519960"/>
            <a:ext cx="713964" cy="660037"/>
            <a:chOff x="1834454" y="5756124"/>
            <a:chExt cx="713964" cy="660037"/>
          </a:xfrm>
        </p:grpSpPr>
        <p:cxnSp>
          <p:nvCxnSpPr>
            <p:cNvPr id="9" name="Straight Connector 8">
              <a:extLst>
                <a:ext uri="{FF2B5EF4-FFF2-40B4-BE49-F238E27FC236}">
                  <a16:creationId xmlns:a16="http://schemas.microsoft.com/office/drawing/2014/main" id="{AE1ABF4F-957F-48ED-9CA2-0EDCFB870D44}"/>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CEE6EE5-716F-4019-9F87-3DA19F70E49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0" name="Group 79">
            <a:extLst>
              <a:ext uri="{FF2B5EF4-FFF2-40B4-BE49-F238E27FC236}">
                <a16:creationId xmlns:a16="http://schemas.microsoft.com/office/drawing/2014/main" id="{BDC78AB0-0643-4E1A-9627-6074B5B2B5D3}"/>
              </a:ext>
            </a:extLst>
          </p:cNvPr>
          <p:cNvGrpSpPr/>
          <p:nvPr/>
        </p:nvGrpSpPr>
        <p:grpSpPr>
          <a:xfrm rot="10800000">
            <a:off x="369404" y="6071520"/>
            <a:ext cx="713964" cy="660037"/>
            <a:chOff x="1834454" y="5756124"/>
            <a:chExt cx="713964" cy="660037"/>
          </a:xfrm>
        </p:grpSpPr>
        <p:cxnSp>
          <p:nvCxnSpPr>
            <p:cNvPr id="81" name="Straight Connector 80">
              <a:extLst>
                <a:ext uri="{FF2B5EF4-FFF2-40B4-BE49-F238E27FC236}">
                  <a16:creationId xmlns:a16="http://schemas.microsoft.com/office/drawing/2014/main" id="{4D2FD335-279D-41D7-A15D-798D9018A1FF}"/>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2" name="Straight Connector 81">
              <a:extLst>
                <a:ext uri="{FF2B5EF4-FFF2-40B4-BE49-F238E27FC236}">
                  <a16:creationId xmlns:a16="http://schemas.microsoft.com/office/drawing/2014/main" id="{D913DA20-6790-482F-A1F6-04BFCE4CFE8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sp>
        <p:nvSpPr>
          <p:cNvPr id="90" name="TextBox 89">
            <a:extLst>
              <a:ext uri="{FF2B5EF4-FFF2-40B4-BE49-F238E27FC236}">
                <a16:creationId xmlns:a16="http://schemas.microsoft.com/office/drawing/2014/main" id="{B66BAA04-F3F7-423F-B489-B1FAF6F93CB0}"/>
              </a:ext>
            </a:extLst>
          </p:cNvPr>
          <p:cNvSpPr txBox="1"/>
          <p:nvPr/>
        </p:nvSpPr>
        <p:spPr>
          <a:xfrm>
            <a:off x="849556" y="4557196"/>
            <a:ext cx="1786764" cy="261610"/>
          </a:xfrm>
          <a:prstGeom prst="rect">
            <a:avLst/>
          </a:prstGeom>
          <a:noFill/>
        </p:spPr>
        <p:txBody>
          <a:bodyPr wrap="square">
            <a:spAutoFit/>
          </a:bodyPr>
          <a:lstStyle/>
          <a:p>
            <a:r>
              <a:rPr lang="en-US" sz="1100" b="1" dirty="0">
                <a:solidFill>
                  <a:srgbClr val="008AF2"/>
                </a:solidFill>
                <a:latin typeface="Segoe UI"/>
              </a:rPr>
              <a:t>On-premises SQL Server</a:t>
            </a:r>
            <a:endParaRPr lang="en-US" sz="1100" dirty="0"/>
          </a:p>
        </p:txBody>
      </p:sp>
      <p:sp>
        <p:nvSpPr>
          <p:cNvPr id="40" name="TextBox 39">
            <a:extLst>
              <a:ext uri="{FF2B5EF4-FFF2-40B4-BE49-F238E27FC236}">
                <a16:creationId xmlns:a16="http://schemas.microsoft.com/office/drawing/2014/main" id="{665BE665-8231-4F1C-9427-3F9395DD7FC2}"/>
              </a:ext>
            </a:extLst>
          </p:cNvPr>
          <p:cNvSpPr txBox="1"/>
          <p:nvPr/>
        </p:nvSpPr>
        <p:spPr>
          <a:xfrm>
            <a:off x="356836" y="6459044"/>
            <a:ext cx="1786764" cy="261610"/>
          </a:xfrm>
          <a:prstGeom prst="rect">
            <a:avLst/>
          </a:prstGeom>
          <a:noFill/>
        </p:spPr>
        <p:txBody>
          <a:bodyPr wrap="square">
            <a:spAutoFit/>
          </a:bodyPr>
          <a:lstStyle/>
          <a:p>
            <a:r>
              <a:rPr lang="en-US" sz="1100" b="1" dirty="0">
                <a:solidFill>
                  <a:srgbClr val="008AF2"/>
                </a:solidFill>
                <a:latin typeface="Segoe UI"/>
              </a:rPr>
              <a:t>SQL Server on Azure VM</a:t>
            </a:r>
            <a:endParaRPr lang="en-US" sz="1100" dirty="0"/>
          </a:p>
        </p:txBody>
      </p:sp>
      <p:pic>
        <p:nvPicPr>
          <p:cNvPr id="42" name="Picture 41" descr="Icon&#10;&#10;Description automatically generated">
            <a:extLst>
              <a:ext uri="{FF2B5EF4-FFF2-40B4-BE49-F238E27FC236}">
                <a16:creationId xmlns:a16="http://schemas.microsoft.com/office/drawing/2014/main" id="{4F86A140-57CA-4B01-9F67-F542B6758559}"/>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102666" y="365655"/>
            <a:ext cx="643768" cy="362119"/>
          </a:xfrm>
          <a:prstGeom prst="rect">
            <a:avLst/>
          </a:prstGeom>
        </p:spPr>
      </p:pic>
      <p:sp>
        <p:nvSpPr>
          <p:cNvPr id="43" name="TextBox 42">
            <a:extLst>
              <a:ext uri="{FF2B5EF4-FFF2-40B4-BE49-F238E27FC236}">
                <a16:creationId xmlns:a16="http://schemas.microsoft.com/office/drawing/2014/main" id="{BAE9BED5-EEC1-4B62-AE72-D977300A2A81}"/>
              </a:ext>
            </a:extLst>
          </p:cNvPr>
          <p:cNvSpPr txBox="1"/>
          <p:nvPr/>
        </p:nvSpPr>
        <p:spPr>
          <a:xfrm>
            <a:off x="4591520" y="492539"/>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8AF2"/>
                </a:solidFill>
                <a:latin typeface="Segoe UI"/>
              </a:rPr>
              <a:t>Azure</a:t>
            </a:r>
            <a:endParaRPr kumimoji="0" lang="en-US" sz="1400" b="1" i="0" u="none" strike="noStrike" kern="1200" cap="none" spc="0" normalizeH="0" baseline="0" noProof="0" dirty="0">
              <a:ln>
                <a:noFill/>
              </a:ln>
              <a:solidFill>
                <a:srgbClr val="008AF2"/>
              </a:solidFill>
              <a:effectLst/>
              <a:uLnTx/>
              <a:uFillTx/>
              <a:latin typeface="Segoe UI"/>
              <a:ea typeface="+mn-ea"/>
              <a:cs typeface="+mn-cs"/>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931593" y="2641124"/>
            <a:ext cx="665259" cy="665259"/>
          </a:xfrm>
          <a:prstGeom prst="rect">
            <a:avLst/>
          </a:prstGeom>
        </p:spPr>
      </p:pic>
      <p:sp>
        <p:nvSpPr>
          <p:cNvPr id="44" name="Rectangle: Rounded Corners 43">
            <a:extLst>
              <a:ext uri="{FF2B5EF4-FFF2-40B4-BE49-F238E27FC236}">
                <a16:creationId xmlns:a16="http://schemas.microsoft.com/office/drawing/2014/main" id="{E378855C-116F-483B-AA0B-32E6DB51420F}"/>
              </a:ext>
            </a:extLst>
          </p:cNvPr>
          <p:cNvSpPr/>
          <p:nvPr/>
        </p:nvSpPr>
        <p:spPr bwMode="auto">
          <a:xfrm>
            <a:off x="9459003" y="2100384"/>
            <a:ext cx="2370657"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Graphic 47">
            <a:extLst>
              <a:ext uri="{FF2B5EF4-FFF2-40B4-BE49-F238E27FC236}">
                <a16:creationId xmlns:a16="http://schemas.microsoft.com/office/drawing/2014/main" id="{7C0D2070-ECBF-453D-9459-DBB167F1D39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987645" y="2862735"/>
            <a:ext cx="439157" cy="439157"/>
          </a:xfrm>
          <a:prstGeom prst="rect">
            <a:avLst/>
          </a:prstGeom>
        </p:spPr>
      </p:pic>
      <p:grpSp>
        <p:nvGrpSpPr>
          <p:cNvPr id="61" name="Group 60">
            <a:extLst>
              <a:ext uri="{FF2B5EF4-FFF2-40B4-BE49-F238E27FC236}">
                <a16:creationId xmlns:a16="http://schemas.microsoft.com/office/drawing/2014/main" id="{CA886E0D-F316-4C02-91A8-A9E9C7C82C03}"/>
              </a:ext>
            </a:extLst>
          </p:cNvPr>
          <p:cNvGrpSpPr/>
          <p:nvPr/>
        </p:nvGrpSpPr>
        <p:grpSpPr>
          <a:xfrm>
            <a:off x="6401104" y="2889560"/>
            <a:ext cx="938749" cy="633611"/>
            <a:chOff x="7523559" y="1439130"/>
            <a:chExt cx="516930" cy="424570"/>
          </a:xfrm>
        </p:grpSpPr>
        <p:pic>
          <p:nvPicPr>
            <p:cNvPr id="55" name="Picture 54" descr="A picture containing text, sign&#10;&#10;Description automatically generated">
              <a:extLst>
                <a:ext uri="{FF2B5EF4-FFF2-40B4-BE49-F238E27FC236}">
                  <a16:creationId xmlns:a16="http://schemas.microsoft.com/office/drawing/2014/main" id="{4A31D77A-E58F-437B-B5EE-CE4445142DCA}"/>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523559" y="1439130"/>
              <a:ext cx="276782" cy="276782"/>
            </a:xfrm>
            <a:prstGeom prst="rect">
              <a:avLst/>
            </a:prstGeom>
          </p:spPr>
        </p:pic>
        <p:pic>
          <p:nvPicPr>
            <p:cNvPr id="56" name="Picture 55" descr="A picture containing text, sign&#10;&#10;Description automatically generated">
              <a:extLst>
                <a:ext uri="{FF2B5EF4-FFF2-40B4-BE49-F238E27FC236}">
                  <a16:creationId xmlns:a16="http://schemas.microsoft.com/office/drawing/2014/main" id="{0F60B33C-1412-4D9C-8E70-F3DFDDDACD39}"/>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629779" y="1517642"/>
              <a:ext cx="276782" cy="276782"/>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8429377F-96B5-421B-B846-2C9A2CC988D1}"/>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763707" y="1586918"/>
              <a:ext cx="276782" cy="276782"/>
            </a:xfrm>
            <a:prstGeom prst="rect">
              <a:avLst/>
            </a:prstGeom>
          </p:spPr>
        </p:pic>
        <p:cxnSp>
          <p:nvCxnSpPr>
            <p:cNvPr id="59" name="Connector: Curved 58">
              <a:extLst>
                <a:ext uri="{FF2B5EF4-FFF2-40B4-BE49-F238E27FC236}">
                  <a16:creationId xmlns:a16="http://schemas.microsoft.com/office/drawing/2014/main" id="{E9C682B6-1C4C-44A3-9D82-7DD2B37FA509}"/>
                </a:ext>
              </a:extLst>
            </p:cNvPr>
            <p:cNvCxnSpPr>
              <a:stCxn id="55" idx="0"/>
              <a:endCxn id="56"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AEABFC02-C2C5-489E-8537-DEFED8A25D1C}"/>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C048FE97-C921-4FD5-9207-E19DEB2BABE7}"/>
              </a:ext>
            </a:extLst>
          </p:cNvPr>
          <p:cNvSpPr txBox="1"/>
          <p:nvPr/>
        </p:nvSpPr>
        <p:spPr>
          <a:xfrm>
            <a:off x="9922415" y="2150368"/>
            <a:ext cx="1443831" cy="430887"/>
          </a:xfrm>
          <a:prstGeom prst="rect">
            <a:avLst/>
          </a:prstGeom>
          <a:noFill/>
        </p:spPr>
        <p:txBody>
          <a:bodyPr wrap="square">
            <a:spAutoFit/>
          </a:bodyPr>
          <a:lstStyle/>
          <a:p>
            <a:pPr algn="ctr"/>
            <a:r>
              <a:rPr lang="en-US" sz="1100" b="1" dirty="0">
                <a:solidFill>
                  <a:srgbClr val="008AF2"/>
                </a:solidFill>
                <a:latin typeface="Segoe UI"/>
              </a:rPr>
              <a:t>Azure SQL Managed Instance</a:t>
            </a:r>
            <a:endParaRPr lang="en-US" sz="1100" dirty="0"/>
          </a:p>
        </p:txBody>
      </p:sp>
      <p:sp>
        <p:nvSpPr>
          <p:cNvPr id="71" name="TextBox 70">
            <a:extLst>
              <a:ext uri="{FF2B5EF4-FFF2-40B4-BE49-F238E27FC236}">
                <a16:creationId xmlns:a16="http://schemas.microsoft.com/office/drawing/2014/main" id="{E24B05CC-5EB7-491D-88CD-DA4A8EB6BF3B}"/>
              </a:ext>
            </a:extLst>
          </p:cNvPr>
          <p:cNvSpPr txBox="1"/>
          <p:nvPr/>
        </p:nvSpPr>
        <p:spPr>
          <a:xfrm>
            <a:off x="9877186" y="3305507"/>
            <a:ext cx="665259" cy="338554"/>
          </a:xfrm>
          <a:prstGeom prst="rect">
            <a:avLst/>
          </a:prstGeom>
          <a:noFill/>
        </p:spPr>
        <p:txBody>
          <a:bodyPr wrap="square">
            <a:spAutoFit/>
          </a:bodyPr>
          <a:lstStyle/>
          <a:p>
            <a:pPr algn="ctr"/>
            <a:r>
              <a:rPr lang="en-US" sz="800" b="1" dirty="0">
                <a:solidFill>
                  <a:srgbClr val="008AF2"/>
                </a:solidFill>
                <a:latin typeface="Segoe UI"/>
              </a:rPr>
              <a:t>Managed Instance</a:t>
            </a:r>
            <a:endParaRPr lang="en-US" sz="800" dirty="0"/>
          </a:p>
        </p:txBody>
      </p:sp>
      <p:sp>
        <p:nvSpPr>
          <p:cNvPr id="72" name="TextBox 71">
            <a:extLst>
              <a:ext uri="{FF2B5EF4-FFF2-40B4-BE49-F238E27FC236}">
                <a16:creationId xmlns:a16="http://schemas.microsoft.com/office/drawing/2014/main" id="{8F274F0A-FA2E-4312-AE90-936FF275253E}"/>
              </a:ext>
            </a:extLst>
          </p:cNvPr>
          <p:cNvSpPr txBox="1"/>
          <p:nvPr/>
        </p:nvSpPr>
        <p:spPr>
          <a:xfrm>
            <a:off x="10880959" y="3305507"/>
            <a:ext cx="665259" cy="338554"/>
          </a:xfrm>
          <a:prstGeom prst="rect">
            <a:avLst/>
          </a:prstGeom>
          <a:noFill/>
        </p:spPr>
        <p:txBody>
          <a:bodyPr wrap="square">
            <a:spAutoFit/>
          </a:bodyPr>
          <a:lstStyle/>
          <a:p>
            <a:pPr algn="ctr"/>
            <a:r>
              <a:rPr lang="en-US" sz="800" b="1" dirty="0">
                <a:solidFill>
                  <a:srgbClr val="008AF2"/>
                </a:solidFill>
                <a:latin typeface="Segoe UI"/>
              </a:rPr>
              <a:t>Managed Database</a:t>
            </a:r>
            <a:endParaRPr lang="en-US" sz="800" dirty="0"/>
          </a:p>
        </p:txBody>
      </p:sp>
      <p:cxnSp>
        <p:nvCxnSpPr>
          <p:cNvPr id="79" name="Straight Arrow Connector 78">
            <a:extLst>
              <a:ext uri="{FF2B5EF4-FFF2-40B4-BE49-F238E27FC236}">
                <a16:creationId xmlns:a16="http://schemas.microsoft.com/office/drawing/2014/main" id="{D3195668-50BF-43D6-BDF4-2A2DE88A04D2}"/>
              </a:ext>
            </a:extLst>
          </p:cNvPr>
          <p:cNvCxnSpPr>
            <a:cxnSpLocks/>
            <a:stCxn id="37" idx="6"/>
            <a:endCxn id="37" idx="7"/>
          </p:cNvCxnSpPr>
          <p:nvPr/>
        </p:nvCxnSpPr>
        <p:spPr>
          <a:xfrm flipV="1">
            <a:off x="8086306" y="3092263"/>
            <a:ext cx="1108318" cy="77093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843C7A2-CE20-47F5-970D-D2A459D24691}"/>
              </a:ext>
            </a:extLst>
          </p:cNvPr>
          <p:cNvCxnSpPr>
            <a:cxnSpLocks/>
            <a:stCxn id="37" idx="2"/>
            <a:endCxn id="37" idx="3"/>
          </p:cNvCxnSpPr>
          <p:nvPr/>
        </p:nvCxnSpPr>
        <p:spPr>
          <a:xfrm flipV="1">
            <a:off x="4452055" y="4628021"/>
            <a:ext cx="1018106" cy="465011"/>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A31D64F-62DE-492E-B8DF-A430C9223ED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30004" y="4001993"/>
            <a:ext cx="769387" cy="769387"/>
          </a:xfrm>
          <a:prstGeom prst="rect">
            <a:avLst/>
          </a:prstGeom>
        </p:spPr>
      </p:pic>
      <p:sp>
        <p:nvSpPr>
          <p:cNvPr id="38" name="TextBox 37">
            <a:extLst>
              <a:ext uri="{FF2B5EF4-FFF2-40B4-BE49-F238E27FC236}">
                <a16:creationId xmlns:a16="http://schemas.microsoft.com/office/drawing/2014/main" id="{79017C95-BC90-4ECC-A656-5BE2C9F857C7}"/>
              </a:ext>
            </a:extLst>
          </p:cNvPr>
          <p:cNvSpPr txBox="1"/>
          <p:nvPr/>
        </p:nvSpPr>
        <p:spPr>
          <a:xfrm>
            <a:off x="7345042" y="1021152"/>
            <a:ext cx="1599373" cy="2185214"/>
          </a:xfrm>
          <a:prstGeom prst="rect">
            <a:avLst/>
          </a:prstGeom>
          <a:noFill/>
        </p:spPr>
        <p:txBody>
          <a:bodyPr wrap="square" rtlCol="0">
            <a:spAutoFit/>
          </a:bodyPr>
          <a:lstStyle/>
          <a:p>
            <a:pPr>
              <a:defRPr/>
            </a:pPr>
            <a:r>
              <a:rPr lang="en-US" sz="1400" b="1" dirty="0">
                <a:solidFill>
                  <a:srgbClr val="008AF2"/>
                </a:solidFill>
                <a:latin typeface="Segoe UI"/>
              </a:rPr>
              <a:t>Log Replay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5757A">
                    <a:lumMod val="75000"/>
                  </a:srgbClr>
                </a:solidFill>
                <a:latin typeface="Segoe UI"/>
              </a:rPr>
              <a:t>Log Replay Service is a cloud service that's enabled for Azure SQL Managed Instance and is based on SQL Server log-shipping technology to migrate databases.</a:t>
            </a:r>
            <a:endParaRPr lang="en-AU" sz="1200" dirty="0">
              <a:solidFill>
                <a:srgbClr val="75757A">
                  <a:lumMod val="75000"/>
                </a:srgbClr>
              </a:solidFill>
              <a:latin typeface="Segoe UI"/>
            </a:endParaRPr>
          </a:p>
        </p:txBody>
      </p:sp>
      <p:cxnSp>
        <p:nvCxnSpPr>
          <p:cNvPr id="39" name="Straight Arrow Connector 38">
            <a:extLst>
              <a:ext uri="{FF2B5EF4-FFF2-40B4-BE49-F238E27FC236}">
                <a16:creationId xmlns:a16="http://schemas.microsoft.com/office/drawing/2014/main" id="{E3752337-37E4-442F-8D9F-1DCD057DB411}"/>
              </a:ext>
            </a:extLst>
          </p:cNvPr>
          <p:cNvCxnSpPr>
            <a:cxnSpLocks/>
            <a:endCxn id="37" idx="5"/>
          </p:cNvCxnSpPr>
          <p:nvPr/>
        </p:nvCxnSpPr>
        <p:spPr>
          <a:xfrm flipV="1">
            <a:off x="6225031" y="3863201"/>
            <a:ext cx="1307117" cy="764822"/>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100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56E3-2054-4C07-BF1D-181157FD74E2}"/>
              </a:ext>
            </a:extLst>
          </p:cNvPr>
          <p:cNvSpPr>
            <a:spLocks noGrp="1"/>
          </p:cNvSpPr>
          <p:nvPr>
            <p:ph type="title"/>
          </p:nvPr>
        </p:nvSpPr>
        <p:spPr/>
        <p:txBody>
          <a:bodyPr/>
          <a:lstStyle/>
          <a:p>
            <a:r>
              <a:rPr lang="en-US" dirty="0"/>
              <a:t>SQL Server on Linux migrations</a:t>
            </a:r>
          </a:p>
        </p:txBody>
      </p:sp>
      <p:graphicFrame>
        <p:nvGraphicFramePr>
          <p:cNvPr id="4" name="Diagram 3">
            <a:extLst>
              <a:ext uri="{FF2B5EF4-FFF2-40B4-BE49-F238E27FC236}">
                <a16:creationId xmlns:a16="http://schemas.microsoft.com/office/drawing/2014/main" id="{D95FAD66-B1C6-405A-9222-97109437A029}"/>
              </a:ext>
            </a:extLst>
          </p:cNvPr>
          <p:cNvGraphicFramePr/>
          <p:nvPr>
            <p:extLst>
              <p:ext uri="{D42A27DB-BD31-4B8C-83A1-F6EECF244321}">
                <p14:modId xmlns:p14="http://schemas.microsoft.com/office/powerpoint/2010/main" val="3067931380"/>
              </p:ext>
            </p:extLst>
          </p:nvPr>
        </p:nvGraphicFramePr>
        <p:xfrm>
          <a:off x="1378856" y="1894719"/>
          <a:ext cx="9147629" cy="3068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See the source image">
            <a:extLst>
              <a:ext uri="{FF2B5EF4-FFF2-40B4-BE49-F238E27FC236}">
                <a16:creationId xmlns:a16="http://schemas.microsoft.com/office/drawing/2014/main" id="{ABE411A5-883F-4983-B160-B169E4EA89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4727" y="1330457"/>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BDE654FC-3C8E-44AF-B375-47B0F6038C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8538" y="391979"/>
            <a:ext cx="640354" cy="70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8692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895606" y="1429030"/>
            <a:ext cx="6249129" cy="4001095"/>
          </a:xfrm>
          <a:prstGeom prst="rect">
            <a:avLst/>
          </a:prstGeom>
          <a:noFill/>
        </p:spPr>
        <p:txBody>
          <a:bodyPr wrap="square" lIns="0" tIns="0" rIns="0" bIns="0" rtlCol="0">
            <a:spAutoFit/>
          </a:bodyPr>
          <a:lstStyle/>
          <a:p>
            <a:pPr>
              <a:spcAft>
                <a:spcPts val="2400"/>
              </a:spcAft>
            </a:pPr>
            <a:r>
              <a:rPr lang="en-US" sz="2000" dirty="0"/>
              <a:t>Choose </a:t>
            </a:r>
            <a:r>
              <a:rPr lang="en-US" sz="2000" b="1" dirty="0"/>
              <a:t>SQL Server in Azure Virtual Machine </a:t>
            </a:r>
            <a:r>
              <a:rPr lang="en-US" sz="2000" dirty="0"/>
              <a:t>for fast migration and control of SQL Server versions</a:t>
            </a:r>
          </a:p>
          <a:p>
            <a:pPr>
              <a:spcAft>
                <a:spcPts val="2400"/>
              </a:spcAft>
            </a:pPr>
            <a:r>
              <a:rPr lang="en-US" sz="2000" b="1" dirty="0"/>
              <a:t>Azure SQL Managed instance </a:t>
            </a:r>
            <a:r>
              <a:rPr lang="en-US" sz="2000" dirty="0"/>
              <a:t>is a fully managed instance using the power of SQL Server</a:t>
            </a:r>
          </a:p>
          <a:p>
            <a:pPr>
              <a:spcAft>
                <a:spcPts val="2400"/>
              </a:spcAft>
            </a:pPr>
            <a:r>
              <a:rPr lang="en-US" sz="2000" dirty="0"/>
              <a:t>Discover SQL Server instances across your enterprise with </a:t>
            </a:r>
            <a:r>
              <a:rPr lang="en-US" sz="2000" b="1" dirty="0"/>
              <a:t>Azure Migrate</a:t>
            </a:r>
            <a:endParaRPr lang="en-US" sz="2000" dirty="0"/>
          </a:p>
          <a:p>
            <a:pPr>
              <a:spcAft>
                <a:spcPts val="2400"/>
              </a:spcAft>
            </a:pPr>
            <a:r>
              <a:rPr lang="en-US" sz="2000" b="1" dirty="0"/>
              <a:t>Assess and get deployment recommendations </a:t>
            </a:r>
            <a:r>
              <a:rPr lang="en-US" sz="2000" dirty="0"/>
              <a:t>with our all our tools.</a:t>
            </a:r>
          </a:p>
          <a:p>
            <a:pPr>
              <a:spcAft>
                <a:spcPts val="2400"/>
              </a:spcAft>
            </a:pPr>
            <a:r>
              <a:rPr lang="en-US" sz="2000" dirty="0"/>
              <a:t>Execute online migrations with </a:t>
            </a:r>
            <a:r>
              <a:rPr lang="en-US" sz="2000" b="1" dirty="0"/>
              <a:t>Azure Data Studio</a:t>
            </a:r>
            <a:endParaRPr lang="en-US" sz="2000" dirty="0"/>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316465" y="1498644"/>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360890" y="2366592"/>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349434" y="3366515"/>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355804" y="420231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372724" y="5110871"/>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Freeform 182">
            <a:extLst>
              <a:ext uri="{FF2B5EF4-FFF2-40B4-BE49-F238E27FC236}">
                <a16:creationId xmlns:a16="http://schemas.microsoft.com/office/drawing/2014/main" id="{76654CAD-9673-41D7-8CB0-CBE0090DFC54}"/>
              </a:ext>
            </a:extLst>
          </p:cNvPr>
          <p:cNvSpPr/>
          <p:nvPr/>
        </p:nvSpPr>
        <p:spPr bwMode="auto">
          <a:xfrm>
            <a:off x="624326" y="1866238"/>
            <a:ext cx="481737" cy="71020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7AFD4ACF-258C-405F-9C84-316F852B2229}"/>
              </a:ext>
            </a:extLst>
          </p:cNvPr>
          <p:cNvGrpSpPr/>
          <p:nvPr/>
        </p:nvGrpSpPr>
        <p:grpSpPr>
          <a:xfrm>
            <a:off x="775340" y="2194528"/>
            <a:ext cx="481737" cy="506116"/>
            <a:chOff x="7328018" y="1585925"/>
            <a:chExt cx="495308" cy="495304"/>
          </a:xfrm>
          <a:solidFill>
            <a:schemeClr val="tx1"/>
          </a:solidFill>
        </p:grpSpPr>
        <p:sp>
          <p:nvSpPr>
            <p:cNvPr id="18" name="Freeform 5">
              <a:extLst>
                <a:ext uri="{FF2B5EF4-FFF2-40B4-BE49-F238E27FC236}">
                  <a16:creationId xmlns:a16="http://schemas.microsoft.com/office/drawing/2014/main" id="{37651208-E9E9-4FA4-B7EE-1F9FB41FCE91}"/>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6">
              <a:extLst>
                <a:ext uri="{FF2B5EF4-FFF2-40B4-BE49-F238E27FC236}">
                  <a16:creationId xmlns:a16="http://schemas.microsoft.com/office/drawing/2014/main" id="{3FD1BA13-729E-4B30-A6DB-746720652152}"/>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Title 3"/>
          <p:cNvSpPr>
            <a:spLocks noGrp="1"/>
          </p:cNvSpPr>
          <p:nvPr>
            <p:ph type="title"/>
          </p:nvPr>
        </p:nvSpPr>
        <p:spPr/>
        <p:txBody>
          <a:bodyPr/>
          <a:lstStyle/>
          <a:p>
            <a:r>
              <a:rPr lang="en-US" dirty="0"/>
              <a:t>Assess SQL Server</a:t>
            </a:r>
            <a:endParaRPr lang="en-US" sz="2000" spc="0" dirty="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Discover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Assess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Plan for Azure 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2</a:t>
            </a:r>
          </a:p>
        </p:txBody>
      </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Discover and Assess SQL Server to Migrate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Assess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Look at your requirements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Check for any blockers or warnings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Assess your workload</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Look at deployment options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Estimate costs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Use the right tools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Analyze the results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Plan for migration</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Discover</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Find your SQL Server instances</a:t>
              </a:r>
            </a:p>
            <a:p>
              <a:pPr marL="114300" indent="-114300">
                <a:spcAft>
                  <a:spcPts val="600"/>
                </a:spcAft>
                <a:buClr>
                  <a:schemeClr val="accent1"/>
                </a:buClr>
                <a:buFont typeface="Arial" panose="020B0604020202020204" pitchFamily="34" charset="0"/>
                <a:buChar char="•"/>
              </a:pPr>
              <a:r>
                <a:rPr lang="en-US" sz="1400" dirty="0">
                  <a:solidFill>
                    <a:schemeClr val="tx1"/>
                  </a:solidFill>
                </a:rPr>
                <a:t>Get an inventory</a:t>
              </a:r>
            </a:p>
            <a:p>
              <a:pPr marL="114300" indent="-114300">
                <a:spcAft>
                  <a:spcPts val="600"/>
                </a:spcAft>
                <a:buClr>
                  <a:schemeClr val="accent1"/>
                </a:buClr>
                <a:buFont typeface="Arial" panose="020B0604020202020204" pitchFamily="34" charset="0"/>
                <a:buChar char="•"/>
              </a:pPr>
              <a:r>
                <a:rPr lang="en-US" sz="1400" dirty="0">
                  <a:solidFill>
                    <a:schemeClr val="tx1"/>
                  </a:solidFill>
                </a:rPr>
                <a:t>Use Azure Migrate</a:t>
              </a:r>
            </a:p>
          </p:txBody>
        </p:sp>
      </p:grpSp>
    </p:spTree>
    <p:extLst>
      <p:ext uri="{BB962C8B-B14F-4D97-AF65-F5344CB8AC3E}">
        <p14:creationId xmlns:p14="http://schemas.microsoft.com/office/powerpoint/2010/main" val="3830444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492D-6F54-4325-A0CA-259802DF56AB}"/>
              </a:ext>
            </a:extLst>
          </p:cNvPr>
          <p:cNvSpPr>
            <a:spLocks noGrp="1"/>
          </p:cNvSpPr>
          <p:nvPr>
            <p:ph type="title"/>
          </p:nvPr>
        </p:nvSpPr>
        <p:spPr/>
        <p:txBody>
          <a:bodyPr/>
          <a:lstStyle/>
          <a:p>
            <a:r>
              <a:rPr lang="en-US" spc="-80" dirty="0"/>
              <a:t>Azure Migrate: A Central Hub for Datacenter Migration</a:t>
            </a:r>
          </a:p>
        </p:txBody>
      </p:sp>
      <p:sp>
        <p:nvSpPr>
          <p:cNvPr id="3" name="Picture Placeholder 2">
            <a:extLst>
              <a:ext uri="{FF2B5EF4-FFF2-40B4-BE49-F238E27FC236}">
                <a16:creationId xmlns:a16="http://schemas.microsoft.com/office/drawing/2014/main" id="{86478BFC-0946-4CD5-91B4-65F555E0F9C2}"/>
              </a:ext>
            </a:extLst>
          </p:cNvPr>
          <p:cNvSpPr>
            <a:spLocks noGrp="1"/>
          </p:cNvSpPr>
          <p:nvPr>
            <p:ph type="pic" sz="quarter" idx="12"/>
          </p:nvPr>
        </p:nvSpPr>
        <p:spPr/>
      </p:sp>
      <p:sp>
        <p:nvSpPr>
          <p:cNvPr id="41" name="Rectangle 40">
            <a:extLst>
              <a:ext uri="{FF2B5EF4-FFF2-40B4-BE49-F238E27FC236}">
                <a16:creationId xmlns:a16="http://schemas.microsoft.com/office/drawing/2014/main" id="{D4792B18-B26A-4EF8-9BA9-D8787F83C498}"/>
              </a:ext>
            </a:extLst>
          </p:cNvPr>
          <p:cNvSpPr/>
          <p:nvPr/>
        </p:nvSpPr>
        <p:spPr>
          <a:xfrm>
            <a:off x="588263" y="1867873"/>
            <a:ext cx="1494537" cy="923330"/>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dirty="0">
                <a:ln>
                  <a:noFill/>
                </a:ln>
                <a:solidFill>
                  <a:schemeClr val="accent1"/>
                </a:solidFill>
                <a:effectLst/>
                <a:uLnTx/>
                <a:uFillTx/>
                <a:latin typeface="Segoe UI Semibold"/>
                <a:ea typeface="+mn-ea"/>
                <a:cs typeface="Segoe UI Semibold" panose="020B0702040204020203" pitchFamily="34" charset="0"/>
              </a:rPr>
              <a:t>Assess and Migrate SQL Server</a:t>
            </a:r>
          </a:p>
        </p:txBody>
      </p:sp>
      <p:sp>
        <p:nvSpPr>
          <p:cNvPr id="40" name="Rectangle 39">
            <a:extLst>
              <a:ext uri="{FF2B5EF4-FFF2-40B4-BE49-F238E27FC236}">
                <a16:creationId xmlns:a16="http://schemas.microsoft.com/office/drawing/2014/main" id="{EB92EA1A-1AD4-450D-BC4A-06CE4FFC7CBB}"/>
              </a:ext>
            </a:extLst>
          </p:cNvPr>
          <p:cNvSpPr/>
          <p:nvPr/>
        </p:nvSpPr>
        <p:spPr>
          <a:xfrm>
            <a:off x="2157912" y="1874848"/>
            <a:ext cx="3785688" cy="646331"/>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Assess your on-premises databases and receive a full report including the best-fit Azure SQL platform for your current environment  </a:t>
            </a:r>
          </a:p>
        </p:txBody>
      </p:sp>
      <p:sp>
        <p:nvSpPr>
          <p:cNvPr id="30" name="Rectangle 29">
            <a:extLst>
              <a:ext uri="{FF2B5EF4-FFF2-40B4-BE49-F238E27FC236}">
                <a16:creationId xmlns:a16="http://schemas.microsoft.com/office/drawing/2014/main" id="{C181ACC0-1817-4231-BEB8-054BF7740FEF}"/>
              </a:ext>
            </a:extLst>
          </p:cNvPr>
          <p:cNvSpPr/>
          <p:nvPr/>
        </p:nvSpPr>
        <p:spPr>
          <a:xfrm>
            <a:off x="588263" y="3152104"/>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dirty="0">
                <a:ln>
                  <a:noFill/>
                </a:ln>
                <a:solidFill>
                  <a:schemeClr val="accent1"/>
                </a:solidFill>
                <a:effectLst/>
                <a:uLnTx/>
                <a:uFillTx/>
                <a:latin typeface="Segoe UI Semibold"/>
                <a:ea typeface="+mn-ea"/>
                <a:cs typeface="Segoe UI Semibold" panose="020B0702040204020203" pitchFamily="34" charset="0"/>
              </a:rPr>
              <a:t>Multiple Scenarios</a:t>
            </a:r>
          </a:p>
        </p:txBody>
      </p:sp>
      <p:sp>
        <p:nvSpPr>
          <p:cNvPr id="29" name="Rectangle 28">
            <a:extLst>
              <a:ext uri="{FF2B5EF4-FFF2-40B4-BE49-F238E27FC236}">
                <a16:creationId xmlns:a16="http://schemas.microsoft.com/office/drawing/2014/main" id="{DCA5ADBE-BEF9-4FBB-9C12-147CA6EE363F}"/>
              </a:ext>
            </a:extLst>
          </p:cNvPr>
          <p:cNvSpPr/>
          <p:nvPr/>
        </p:nvSpPr>
        <p:spPr>
          <a:xfrm>
            <a:off x="2157912" y="3159079"/>
            <a:ext cx="3785688" cy="430887"/>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Migrate Windows and Linux Servers, Databases, Data, Web Applications and Virtual Desktops </a:t>
            </a:r>
          </a:p>
        </p:txBody>
      </p:sp>
      <p:sp>
        <p:nvSpPr>
          <p:cNvPr id="11" name="Rectangle 10">
            <a:extLst>
              <a:ext uri="{FF2B5EF4-FFF2-40B4-BE49-F238E27FC236}">
                <a16:creationId xmlns:a16="http://schemas.microsoft.com/office/drawing/2014/main" id="{A4F38538-AFE2-4942-BB28-A9E97EF0258D}"/>
              </a:ext>
            </a:extLst>
          </p:cNvPr>
          <p:cNvSpPr/>
          <p:nvPr/>
        </p:nvSpPr>
        <p:spPr>
          <a:xfrm>
            <a:off x="588264" y="4278725"/>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dirty="0">
                <a:ln>
                  <a:noFill/>
                </a:ln>
                <a:solidFill>
                  <a:schemeClr val="accent1"/>
                </a:solidFill>
                <a:effectLst/>
                <a:uLnTx/>
                <a:uFillTx/>
                <a:latin typeface="Segoe UI Semibold"/>
                <a:ea typeface="+mn-ea"/>
                <a:cs typeface="Segoe UI Semibold" panose="020B0702040204020203" pitchFamily="34" charset="0"/>
              </a:rPr>
              <a:t>Diverse Capabilities</a:t>
            </a:r>
          </a:p>
        </p:txBody>
      </p:sp>
      <p:sp>
        <p:nvSpPr>
          <p:cNvPr id="12" name="Rectangle 11">
            <a:extLst>
              <a:ext uri="{FF2B5EF4-FFF2-40B4-BE49-F238E27FC236}">
                <a16:creationId xmlns:a16="http://schemas.microsoft.com/office/drawing/2014/main" id="{D411D5DB-9201-427B-9E41-26D603174B78}"/>
              </a:ext>
            </a:extLst>
          </p:cNvPr>
          <p:cNvSpPr/>
          <p:nvPr/>
        </p:nvSpPr>
        <p:spPr>
          <a:xfrm>
            <a:off x="2157912" y="4278723"/>
            <a:ext cx="3785688" cy="646331"/>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Comprehensive discovery, assessment, and migration capabilities powered by Azure and third-party tools</a:t>
            </a:r>
          </a:p>
        </p:txBody>
      </p:sp>
      <p:sp>
        <p:nvSpPr>
          <p:cNvPr id="20" name="Rectangle 19">
            <a:extLst>
              <a:ext uri="{FF2B5EF4-FFF2-40B4-BE49-F238E27FC236}">
                <a16:creationId xmlns:a16="http://schemas.microsoft.com/office/drawing/2014/main" id="{B31973FF-9F82-4012-A94D-71A09F02F70E}"/>
              </a:ext>
            </a:extLst>
          </p:cNvPr>
          <p:cNvSpPr/>
          <p:nvPr/>
        </p:nvSpPr>
        <p:spPr>
          <a:xfrm>
            <a:off x="588263" y="5614169"/>
            <a:ext cx="209251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dirty="0">
                <a:ln>
                  <a:noFill/>
                </a:ln>
                <a:solidFill>
                  <a:schemeClr val="accent1"/>
                </a:solidFill>
                <a:effectLst/>
                <a:uLnTx/>
                <a:uFillTx/>
                <a:latin typeface="Segoe UI Semibold"/>
                <a:ea typeface="+mn-ea"/>
                <a:cs typeface="Segoe UI Semibold" panose="020B0702040204020203" pitchFamily="34" charset="0"/>
              </a:rPr>
              <a:t>Centralized Visibility</a:t>
            </a:r>
          </a:p>
        </p:txBody>
      </p:sp>
      <p:sp>
        <p:nvSpPr>
          <p:cNvPr id="21" name="Rectangle 20">
            <a:extLst>
              <a:ext uri="{FF2B5EF4-FFF2-40B4-BE49-F238E27FC236}">
                <a16:creationId xmlns:a16="http://schemas.microsoft.com/office/drawing/2014/main" id="{CBBD24A0-022C-4975-BE43-F92229F93A25}"/>
              </a:ext>
            </a:extLst>
          </p:cNvPr>
          <p:cNvSpPr/>
          <p:nvPr/>
        </p:nvSpPr>
        <p:spPr>
          <a:xfrm>
            <a:off x="2184399" y="5614169"/>
            <a:ext cx="3593475" cy="430887"/>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Centralized migration repository delivering end-to-end tracking and insights</a:t>
            </a:r>
          </a:p>
        </p:txBody>
      </p:sp>
      <p:pic>
        <p:nvPicPr>
          <p:cNvPr id="5" name="Picture 1" descr="Screenshot of Azure Migrate: A Central Hub for Datacenter Migration">
            <a:extLst>
              <a:ext uri="{FF2B5EF4-FFF2-40B4-BE49-F238E27FC236}">
                <a16:creationId xmlns:a16="http://schemas.microsoft.com/office/drawing/2014/main" id="{6475667D-5602-4DBD-927A-CC051010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60" y="1954215"/>
            <a:ext cx="7751012" cy="4359944"/>
          </a:xfrm>
          <a:prstGeom prst="rect">
            <a:avLst/>
          </a:prstGeom>
          <a:solidFill>
            <a:schemeClr val="tx1"/>
          </a:solidFill>
          <a:ln>
            <a:solidFill>
              <a:schemeClr val="tx1"/>
            </a:solidFill>
          </a:ln>
        </p:spPr>
      </p:pic>
    </p:spTree>
    <p:extLst>
      <p:ext uri="{BB962C8B-B14F-4D97-AF65-F5344CB8AC3E}">
        <p14:creationId xmlns:p14="http://schemas.microsoft.com/office/powerpoint/2010/main" val="35871545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239891" y="6161274"/>
            <a:ext cx="3057632" cy="461665"/>
          </a:xfrm>
          <a:prstGeom prst="rect">
            <a:avLst/>
          </a:prstGeom>
        </p:spPr>
        <p:txBody>
          <a:bodyPr wrap="none">
            <a:spAutoFit/>
          </a:bodyPr>
          <a:lstStyle/>
          <a:p>
            <a:r>
              <a:rPr lang="en-US" sz="2400" spc="-50" dirty="0">
                <a:ln w="3175">
                  <a:noFill/>
                </a:ln>
                <a:solidFill>
                  <a:schemeClr val="accent1"/>
                </a:solidFill>
                <a:latin typeface="+mj-lt"/>
                <a:cs typeface="Segoe UI" pitchFamily="34" charset="0"/>
                <a:hlinkClick r:id="rId3"/>
              </a:rPr>
              <a:t>aka.ms/sqlworkshops</a:t>
            </a:r>
            <a:endParaRPr lang="en-US" sz="2400" dirty="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237689" y="137651"/>
            <a:ext cx="9187847" cy="553998"/>
          </a:xfrm>
        </p:spPr>
        <p:txBody>
          <a:bodyPr/>
          <a:lstStyle/>
          <a:p>
            <a:r>
              <a:rPr lang="en-US" dirty="0"/>
              <a:t>Migrate SQL Server to Azure </a:t>
            </a:r>
            <a:r>
              <a:rPr lang="en-US" dirty="0">
                <a:solidFill>
                  <a:schemeClr val="tx1"/>
                </a:solidFill>
              </a:rPr>
              <a:t>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390824" y="2075300"/>
            <a:ext cx="4518994" cy="553998"/>
          </a:xfrm>
          <a:prstGeom prst="rect">
            <a:avLst/>
          </a:prstGeom>
          <a:noFill/>
        </p:spPr>
        <p:txBody>
          <a:bodyPr wrap="none" lIns="0" tIns="0" rIns="0" bIns="0" rtlCol="0">
            <a:spAutoFit/>
          </a:bodyPr>
          <a:lstStyle/>
          <a:p>
            <a:pPr lvl="0" defTabSz="896350">
              <a:defRPr/>
            </a:pPr>
            <a:r>
              <a:rPr lang="en-US" sz="1600" dirty="0">
                <a:solidFill>
                  <a:srgbClr val="0078D4"/>
                </a:solidFill>
                <a:hlinkClick r:id="rId4" action="ppaction://hlinksldjump"/>
              </a:rPr>
              <a:t>Module 1</a:t>
            </a:r>
            <a:br>
              <a:rPr lang="en-US" sz="2000" spc="-69" dirty="0">
                <a:latin typeface="Segoe UI" panose="020B0502040204020203" pitchFamily="34" charset="0"/>
                <a:cs typeface="Segoe UI" panose="020B0502040204020203" pitchFamily="34" charset="0"/>
              </a:rPr>
            </a:br>
            <a:r>
              <a:rPr lang="en-US" sz="2000" spc="-69" dirty="0">
                <a:latin typeface="Segoe UI" panose="020B0502040204020203" pitchFamily="34" charset="0"/>
                <a:cs typeface="Segoe UI" panose="020B0502040204020203" pitchFamily="34" charset="0"/>
              </a:rPr>
              <a:t>Migrate SQL Server to Azure Fundamentals</a:t>
            </a:r>
            <a:endParaRPr lang="en-US" sz="2000" spc="-69" dirty="0"/>
          </a:p>
        </p:txBody>
      </p:sp>
      <p:sp>
        <p:nvSpPr>
          <p:cNvPr id="8" name="Rectangle 7">
            <a:extLst>
              <a:ext uri="{FF2B5EF4-FFF2-40B4-BE49-F238E27FC236}">
                <a16:creationId xmlns:a16="http://schemas.microsoft.com/office/drawing/2014/main" id="{3FD4F17C-EEBA-9D4F-A3CA-BE2BFE5A2BC3}"/>
              </a:ext>
            </a:extLst>
          </p:cNvPr>
          <p:cNvSpPr/>
          <p:nvPr/>
        </p:nvSpPr>
        <p:spPr>
          <a:xfrm>
            <a:off x="1403350" y="2904714"/>
            <a:ext cx="1894173" cy="553998"/>
          </a:xfrm>
          <a:prstGeom prst="rect">
            <a:avLst/>
          </a:prstGeom>
        </p:spPr>
        <p:txBody>
          <a:bodyPr wrap="none" lIns="0" tIns="0" rIns="0" bIns="0">
            <a:spAutoFit/>
          </a:bodyPr>
          <a:lstStyle/>
          <a:p>
            <a:pPr lvl="0" defTabSz="896350">
              <a:defRPr/>
            </a:pPr>
            <a:r>
              <a:rPr lang="en-US" sz="1600" dirty="0">
                <a:solidFill>
                  <a:srgbClr val="0078D4"/>
                </a:solidFill>
                <a:hlinkClick r:id="rId5" action="ppaction://hlinksldjump"/>
              </a:rPr>
              <a:t>Module 2</a:t>
            </a:r>
            <a:br>
              <a:rPr lang="en-US" sz="2000" spc="-69" dirty="0"/>
            </a:br>
            <a:r>
              <a:rPr lang="en-US" sz="2000" spc="-69" dirty="0"/>
              <a:t>Assess SQL Server</a:t>
            </a:r>
          </a:p>
        </p:txBody>
      </p:sp>
      <p:sp>
        <p:nvSpPr>
          <p:cNvPr id="12" name="Rectangle 11">
            <a:extLst>
              <a:ext uri="{FF2B5EF4-FFF2-40B4-BE49-F238E27FC236}">
                <a16:creationId xmlns:a16="http://schemas.microsoft.com/office/drawing/2014/main" id="{665EAA2E-AC02-4D4D-B997-A412B4CC4642}"/>
              </a:ext>
            </a:extLst>
          </p:cNvPr>
          <p:cNvSpPr/>
          <p:nvPr/>
        </p:nvSpPr>
        <p:spPr>
          <a:xfrm>
            <a:off x="1403350" y="3681570"/>
            <a:ext cx="3475888" cy="553998"/>
          </a:xfrm>
          <a:prstGeom prst="rect">
            <a:avLst/>
          </a:prstGeom>
        </p:spPr>
        <p:txBody>
          <a:bodyPr wrap="none" lIns="0" tIns="0" rIns="0" bIns="0">
            <a:spAutoFit/>
          </a:bodyPr>
          <a:lstStyle/>
          <a:p>
            <a:pPr lvl="0" defTabSz="896350">
              <a:defRPr/>
            </a:pPr>
            <a:r>
              <a:rPr lang="en-US" sz="1600" dirty="0">
                <a:solidFill>
                  <a:srgbClr val="0078D4"/>
                </a:solidFill>
                <a:hlinkClick r:id="rId6" action="ppaction://hlinksldjump"/>
              </a:rPr>
              <a:t>Module 3</a:t>
            </a:r>
            <a:br>
              <a:rPr lang="en-US" sz="2000" spc="-69" dirty="0"/>
            </a:br>
            <a:r>
              <a:rPr lang="en-US" sz="2000" spc="-69" dirty="0"/>
              <a:t>Migrate to Azure Virtual Machine</a:t>
            </a:r>
          </a:p>
        </p:txBody>
      </p:sp>
      <p:sp>
        <p:nvSpPr>
          <p:cNvPr id="13" name="Rectangle 12">
            <a:extLst>
              <a:ext uri="{FF2B5EF4-FFF2-40B4-BE49-F238E27FC236}">
                <a16:creationId xmlns:a16="http://schemas.microsoft.com/office/drawing/2014/main" id="{93CA8765-CA8A-0340-80FC-F105FC681B47}"/>
              </a:ext>
            </a:extLst>
          </p:cNvPr>
          <p:cNvSpPr/>
          <p:nvPr/>
        </p:nvSpPr>
        <p:spPr>
          <a:xfrm>
            <a:off x="1403350" y="4472047"/>
            <a:ext cx="3550459" cy="923330"/>
          </a:xfrm>
          <a:prstGeom prst="rect">
            <a:avLst/>
          </a:prstGeom>
        </p:spPr>
        <p:txBody>
          <a:bodyPr wrap="none" lIns="0" tIns="0" rIns="0" bIns="0">
            <a:spAutoFit/>
          </a:bodyPr>
          <a:lstStyle/>
          <a:p>
            <a:pPr lvl="0" defTabSz="896350">
              <a:defRPr/>
            </a:pPr>
            <a:r>
              <a:rPr lang="en-US" sz="1600" dirty="0">
                <a:solidFill>
                  <a:srgbClr val="0078D4"/>
                </a:solidFill>
                <a:hlinkClick r:id="rId7" action="ppaction://hlinksldjump"/>
              </a:rPr>
              <a:t>Module 4</a:t>
            </a:r>
            <a:endParaRPr lang="en-US" sz="1600" dirty="0">
              <a:solidFill>
                <a:srgbClr val="0078D4"/>
              </a:solidFill>
            </a:endParaRPr>
          </a:p>
          <a:p>
            <a:pPr defTabSz="896350">
              <a:lnSpc>
                <a:spcPct val="90000"/>
              </a:lnSpc>
              <a:spcBef>
                <a:spcPct val="20000"/>
              </a:spcBef>
              <a:buSzPct val="90000"/>
              <a:defRPr/>
            </a:pPr>
            <a:r>
              <a:rPr lang="en-US" sz="2000" spc="-69" dirty="0"/>
              <a:t>Optimize and manage SQL Server</a:t>
            </a:r>
          </a:p>
          <a:p>
            <a:pPr defTabSz="896350">
              <a:lnSpc>
                <a:spcPct val="90000"/>
              </a:lnSpc>
              <a:spcBef>
                <a:spcPct val="20000"/>
              </a:spcBef>
              <a:buSzPct val="90000"/>
              <a:defRPr/>
            </a:pPr>
            <a:r>
              <a:rPr lang="en-US" sz="2000" spc="-69" dirty="0"/>
              <a:t>in Azure Virtual Machine</a:t>
            </a:r>
          </a:p>
        </p:txBody>
      </p:sp>
      <p:sp>
        <p:nvSpPr>
          <p:cNvPr id="14" name="Rectangle 13">
            <a:extLst>
              <a:ext uri="{FF2B5EF4-FFF2-40B4-BE49-F238E27FC236}">
                <a16:creationId xmlns:a16="http://schemas.microsoft.com/office/drawing/2014/main" id="{7AC16A8D-C13B-4A4C-846E-46FCE4C15402}"/>
              </a:ext>
            </a:extLst>
          </p:cNvPr>
          <p:cNvSpPr/>
          <p:nvPr/>
        </p:nvSpPr>
        <p:spPr>
          <a:xfrm>
            <a:off x="7407280" y="2040328"/>
            <a:ext cx="4253024" cy="584775"/>
          </a:xfrm>
          <a:prstGeom prst="rect">
            <a:avLst/>
          </a:prstGeom>
        </p:spPr>
        <p:txBody>
          <a:bodyPr wrap="none" lIns="0" tIns="0" rIns="0" bIns="0">
            <a:spAutoFit/>
          </a:bodyPr>
          <a:lstStyle/>
          <a:p>
            <a:pPr lvl="0" defTabSz="896350">
              <a:defRPr/>
            </a:pPr>
            <a:r>
              <a:rPr lang="en-US" sz="1600" dirty="0">
                <a:solidFill>
                  <a:srgbClr val="0078D4"/>
                </a:solidFill>
                <a:hlinkClick r:id="rId8" action="ppaction://hlinksldjump"/>
              </a:rPr>
              <a:t>Module 5</a:t>
            </a:r>
            <a:endParaRPr lang="en-US" sz="1600" dirty="0">
              <a:solidFill>
                <a:srgbClr val="0078D4"/>
              </a:solidFill>
            </a:endParaRPr>
          </a:p>
          <a:p>
            <a:pPr defTabSz="896350">
              <a:lnSpc>
                <a:spcPct val="90000"/>
              </a:lnSpc>
              <a:spcBef>
                <a:spcPct val="20000"/>
              </a:spcBef>
              <a:buSzPct val="90000"/>
              <a:defRPr/>
            </a:pPr>
            <a:r>
              <a:rPr lang="en-US" sz="2000" spc="-69" dirty="0"/>
              <a:t>Migrate to Azure SQL Managed Instance</a:t>
            </a:r>
          </a:p>
        </p:txBody>
      </p:sp>
      <p:sp>
        <p:nvSpPr>
          <p:cNvPr id="15" name="Rectangle 14">
            <a:extLst>
              <a:ext uri="{FF2B5EF4-FFF2-40B4-BE49-F238E27FC236}">
                <a16:creationId xmlns:a16="http://schemas.microsoft.com/office/drawing/2014/main" id="{FA09960E-E45A-7D4B-92CB-0B2428B0C489}"/>
              </a:ext>
            </a:extLst>
          </p:cNvPr>
          <p:cNvSpPr/>
          <p:nvPr/>
        </p:nvSpPr>
        <p:spPr>
          <a:xfrm>
            <a:off x="7407280" y="3169185"/>
            <a:ext cx="3091167" cy="923330"/>
          </a:xfrm>
          <a:prstGeom prst="rect">
            <a:avLst/>
          </a:prstGeom>
        </p:spPr>
        <p:txBody>
          <a:bodyPr wrap="none" lIns="0" tIns="0" rIns="0" bIns="0">
            <a:spAutoFit/>
          </a:bodyPr>
          <a:lstStyle/>
          <a:p>
            <a:pPr lvl="0" defTabSz="896350">
              <a:defRPr/>
            </a:pPr>
            <a:r>
              <a:rPr lang="en-US" sz="1600" dirty="0">
                <a:solidFill>
                  <a:srgbClr val="0078D4"/>
                </a:solidFill>
                <a:hlinkClick r:id="rId9" action="ppaction://hlinksldjump"/>
              </a:rPr>
              <a:t>Module 6</a:t>
            </a:r>
            <a:endParaRPr lang="en-US" sz="1600" dirty="0">
              <a:solidFill>
                <a:srgbClr val="0078D4"/>
              </a:solidFill>
            </a:endParaRPr>
          </a:p>
          <a:p>
            <a:pPr defTabSz="896350">
              <a:lnSpc>
                <a:spcPct val="90000"/>
              </a:lnSpc>
              <a:spcBef>
                <a:spcPct val="20000"/>
              </a:spcBef>
              <a:buSzPct val="90000"/>
              <a:defRPr/>
            </a:pPr>
            <a:r>
              <a:rPr lang="en-US" sz="2000" spc="-69" dirty="0"/>
              <a:t>Optimize and manage </a:t>
            </a:r>
          </a:p>
          <a:p>
            <a:pPr defTabSz="896350">
              <a:lnSpc>
                <a:spcPct val="90000"/>
              </a:lnSpc>
              <a:spcBef>
                <a:spcPct val="20000"/>
              </a:spcBef>
              <a:buSzPct val="90000"/>
              <a:defRPr/>
            </a:pPr>
            <a:r>
              <a:rPr lang="en-US" sz="2000" spc="-69" dirty="0"/>
              <a:t>Azure SQL Managed Instance</a:t>
            </a:r>
          </a:p>
        </p:txBody>
      </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512094" y="4602080"/>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543739" y="3224489"/>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Rectangle 49">
            <a:extLst>
              <a:ext uri="{FF2B5EF4-FFF2-40B4-BE49-F238E27FC236}">
                <a16:creationId xmlns:a16="http://schemas.microsoft.com/office/drawing/2014/main" id="{743B52B0-0AF5-4AD2-A22E-B7A2877008AE}"/>
              </a:ext>
            </a:extLst>
          </p:cNvPr>
          <p:cNvSpPr/>
          <p:nvPr/>
        </p:nvSpPr>
        <p:spPr>
          <a:xfrm>
            <a:off x="237689" y="5695678"/>
            <a:ext cx="5178149" cy="461665"/>
          </a:xfrm>
          <a:prstGeom prst="rect">
            <a:avLst/>
          </a:prstGeom>
        </p:spPr>
        <p:txBody>
          <a:bodyPr wrap="none">
            <a:spAutoFit/>
          </a:bodyPr>
          <a:lstStyle/>
          <a:p>
            <a:r>
              <a:rPr lang="en-US" sz="2400" u="sng" dirty="0">
                <a:solidFill>
                  <a:schemeClr val="accent1"/>
                </a:solidFill>
                <a:latin typeface="+mj-lt"/>
              </a:rPr>
              <a:t>aka.ms/migratesqltoazureworkshop</a:t>
            </a:r>
          </a:p>
        </p:txBody>
      </p:sp>
      <p:sp>
        <p:nvSpPr>
          <p:cNvPr id="3" name="Rectangle 2">
            <a:extLst>
              <a:ext uri="{FF2B5EF4-FFF2-40B4-BE49-F238E27FC236}">
                <a16:creationId xmlns:a16="http://schemas.microsoft.com/office/drawing/2014/main" id="{29EBE118-79E5-4265-96C9-3C0DDD11D108}"/>
              </a:ext>
            </a:extLst>
          </p:cNvPr>
          <p:cNvSpPr/>
          <p:nvPr/>
        </p:nvSpPr>
        <p:spPr>
          <a:xfrm>
            <a:off x="7407280" y="4373303"/>
            <a:ext cx="3823034" cy="923330"/>
          </a:xfrm>
          <a:prstGeom prst="rect">
            <a:avLst/>
          </a:prstGeom>
        </p:spPr>
        <p:txBody>
          <a:bodyPr wrap="none" lIns="0" tIns="0" rIns="0" bIns="0">
            <a:spAutoFit/>
          </a:bodyPr>
          <a:lstStyle/>
          <a:p>
            <a:pPr lvl="0" defTabSz="896350">
              <a:defRPr/>
            </a:pPr>
            <a:r>
              <a:rPr lang="en-US" sz="1600" u="sng" dirty="0">
                <a:solidFill>
                  <a:srgbClr val="0078D4"/>
                </a:solidFill>
              </a:rPr>
              <a:t>Module 7</a:t>
            </a:r>
          </a:p>
          <a:p>
            <a:pPr defTabSz="896350">
              <a:lnSpc>
                <a:spcPct val="90000"/>
              </a:lnSpc>
              <a:spcBef>
                <a:spcPct val="20000"/>
              </a:spcBef>
              <a:buSzPct val="90000"/>
              <a:defRPr/>
            </a:pPr>
            <a:r>
              <a:rPr lang="en-US" sz="2000" spc="-69" dirty="0"/>
              <a:t>Migrate from Azure Virtual Machine </a:t>
            </a:r>
          </a:p>
          <a:p>
            <a:pPr defTabSz="896350">
              <a:lnSpc>
                <a:spcPct val="90000"/>
              </a:lnSpc>
              <a:spcBef>
                <a:spcPct val="20000"/>
              </a:spcBef>
              <a:buSzPct val="90000"/>
              <a:defRPr/>
            </a:pPr>
            <a:r>
              <a:rPr lang="en-US" sz="2000" spc="-69" dirty="0"/>
              <a:t>to Managed Instance</a:t>
            </a:r>
          </a:p>
        </p:txBody>
      </p:sp>
      <p:grpSp>
        <p:nvGrpSpPr>
          <p:cNvPr id="4" name="Group 3">
            <a:extLst>
              <a:ext uri="{FF2B5EF4-FFF2-40B4-BE49-F238E27FC236}">
                <a16:creationId xmlns:a16="http://schemas.microsoft.com/office/drawing/2014/main" id="{1F8205CA-C1D3-47F9-B542-748E9DD82B2C}"/>
              </a:ext>
            </a:extLst>
          </p:cNvPr>
          <p:cNvGrpSpPr/>
          <p:nvPr/>
        </p:nvGrpSpPr>
        <p:grpSpPr>
          <a:xfrm>
            <a:off x="6485066" y="4419716"/>
            <a:ext cx="601035" cy="360391"/>
            <a:chOff x="6470604" y="3996743"/>
            <a:chExt cx="601035" cy="360391"/>
          </a:xfrm>
        </p:grpSpPr>
        <p:sp>
          <p:nvSpPr>
            <p:cNvPr id="57" name="Freeform 182">
              <a:extLst>
                <a:ext uri="{FF2B5EF4-FFF2-40B4-BE49-F238E27FC236}">
                  <a16:creationId xmlns:a16="http://schemas.microsoft.com/office/drawing/2014/main" id="{23C0F5E7-5CDC-4CFA-8100-7BD3E4B1AD90}"/>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182">
              <a:extLst>
                <a:ext uri="{FF2B5EF4-FFF2-40B4-BE49-F238E27FC236}">
                  <a16:creationId xmlns:a16="http://schemas.microsoft.com/office/drawing/2014/main" id="{7DD8AE29-6371-4CD7-910C-AB3F96F233F4}"/>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F155FCC2-D641-4C11-B5B8-D9570BB9722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D922E87-3427-4658-8097-6F66EC24DCF9}"/>
              </a:ext>
            </a:extLst>
          </p:cNvPr>
          <p:cNvGrpSpPr/>
          <p:nvPr/>
        </p:nvGrpSpPr>
        <p:grpSpPr>
          <a:xfrm>
            <a:off x="594867" y="2115923"/>
            <a:ext cx="321423" cy="572434"/>
            <a:chOff x="4604693" y="3059095"/>
            <a:chExt cx="321423" cy="572434"/>
          </a:xfrm>
        </p:grpSpPr>
        <p:sp>
          <p:nvSpPr>
            <p:cNvPr id="80" name="Freeform 146">
              <a:extLst>
                <a:ext uri="{FF2B5EF4-FFF2-40B4-BE49-F238E27FC236}">
                  <a16:creationId xmlns:a16="http://schemas.microsoft.com/office/drawing/2014/main" id="{C9DF5186-5FE7-458F-9C99-EAE292E9C424}"/>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1" name="Freeform 182">
              <a:extLst>
                <a:ext uri="{FF2B5EF4-FFF2-40B4-BE49-F238E27FC236}">
                  <a16:creationId xmlns:a16="http://schemas.microsoft.com/office/drawing/2014/main" id="{FE65F5E9-263B-4487-A6AA-7BA6BABC9988}"/>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5BF0A6CE-F543-44ED-9FF2-9947F68E6325}"/>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83" name="Graphic 82">
            <a:extLst>
              <a:ext uri="{FF2B5EF4-FFF2-40B4-BE49-F238E27FC236}">
                <a16:creationId xmlns:a16="http://schemas.microsoft.com/office/drawing/2014/main" id="{1CB91922-5CD2-43E4-BBB3-DB387D0097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0" y="3800526"/>
            <a:ext cx="436873" cy="434435"/>
          </a:xfrm>
          <a:prstGeom prst="rect">
            <a:avLst/>
          </a:prstGeom>
        </p:spPr>
      </p:pic>
      <p:pic>
        <p:nvPicPr>
          <p:cNvPr id="84" name="Graphic 83">
            <a:extLst>
              <a:ext uri="{FF2B5EF4-FFF2-40B4-BE49-F238E27FC236}">
                <a16:creationId xmlns:a16="http://schemas.microsoft.com/office/drawing/2014/main" id="{B97B4511-936A-41C3-ABAC-938419631B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2691" y="2113849"/>
            <a:ext cx="572731" cy="569534"/>
          </a:xfrm>
          <a:prstGeom prst="rect">
            <a:avLst/>
          </a:prstGeom>
        </p:spPr>
      </p:pic>
      <p:sp>
        <p:nvSpPr>
          <p:cNvPr id="90" name="Freeform 182">
            <a:extLst>
              <a:ext uri="{FF2B5EF4-FFF2-40B4-BE49-F238E27FC236}">
                <a16:creationId xmlns:a16="http://schemas.microsoft.com/office/drawing/2014/main" id="{036E6AE5-9C9C-4E21-86B6-C13FFFC5D65E}"/>
              </a:ext>
            </a:extLst>
          </p:cNvPr>
          <p:cNvSpPr/>
          <p:nvPr/>
        </p:nvSpPr>
        <p:spPr bwMode="auto">
          <a:xfrm>
            <a:off x="593823" y="3035461"/>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1E60A363-3FA7-4879-8580-3A8421443B23}"/>
              </a:ext>
            </a:extLst>
          </p:cNvPr>
          <p:cNvGrpSpPr/>
          <p:nvPr/>
        </p:nvGrpSpPr>
        <p:grpSpPr>
          <a:xfrm>
            <a:off x="667764" y="3182769"/>
            <a:ext cx="302027" cy="302025"/>
            <a:chOff x="7328018" y="1585925"/>
            <a:chExt cx="495308" cy="495304"/>
          </a:xfrm>
        </p:grpSpPr>
        <p:sp>
          <p:nvSpPr>
            <p:cNvPr id="92" name="Freeform 5">
              <a:extLst>
                <a:ext uri="{FF2B5EF4-FFF2-40B4-BE49-F238E27FC236}">
                  <a16:creationId xmlns:a16="http://schemas.microsoft.com/office/drawing/2014/main" id="{2ECF7E9E-E510-48CC-9EA3-B3A71D0266E9}"/>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6">
              <a:extLst>
                <a:ext uri="{FF2B5EF4-FFF2-40B4-BE49-F238E27FC236}">
                  <a16:creationId xmlns:a16="http://schemas.microsoft.com/office/drawing/2014/main" id="{4F343722-097C-4894-9797-A6D4EC79F213}"/>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Rectangle 4">
            <a:extLst>
              <a:ext uri="{FF2B5EF4-FFF2-40B4-BE49-F238E27FC236}">
                <a16:creationId xmlns:a16="http://schemas.microsoft.com/office/drawing/2014/main" id="{FF5AD335-1A11-4F74-B35F-2BCD7182EFBC}"/>
              </a:ext>
            </a:extLst>
          </p:cNvPr>
          <p:cNvSpPr/>
          <p:nvPr/>
        </p:nvSpPr>
        <p:spPr>
          <a:xfrm>
            <a:off x="8530921" y="5958481"/>
            <a:ext cx="3129383" cy="461665"/>
          </a:xfrm>
          <a:prstGeom prst="rect">
            <a:avLst/>
          </a:prstGeom>
        </p:spPr>
        <p:txBody>
          <a:bodyPr wrap="none">
            <a:spAutoFit/>
          </a:bodyPr>
          <a:lstStyle/>
          <a:p>
            <a:r>
              <a:rPr lang="en-US" sz="2400" u="sng" spc="-50" dirty="0">
                <a:ln w="3175">
                  <a:noFill/>
                </a:ln>
                <a:solidFill>
                  <a:schemeClr val="accent1"/>
                </a:solidFill>
                <a:latin typeface="+mj-lt"/>
                <a:cs typeface="Segoe UI" pitchFamily="34" charset="0"/>
                <a:hlinkClick r:id="rId3"/>
              </a:rPr>
              <a:t>aka.ms/</a:t>
            </a:r>
            <a:r>
              <a:rPr lang="en-US" sz="2400" u="sng" spc="-50" dirty="0">
                <a:ln w="3175">
                  <a:noFill/>
                </a:ln>
                <a:solidFill>
                  <a:schemeClr val="accent1"/>
                </a:solidFill>
                <a:latin typeface="+mj-lt"/>
                <a:cs typeface="Segoe UI" pitchFamily="34" charset="0"/>
              </a:rPr>
              <a:t>datamigration</a:t>
            </a:r>
            <a:endParaRPr lang="en-US" sz="2400" u="sng" dirty="0">
              <a:solidFill>
                <a:schemeClr val="accent1"/>
              </a:solidFill>
              <a:latin typeface="+mj-lt"/>
            </a:endParaRPr>
          </a:p>
        </p:txBody>
      </p:sp>
      <p:sp>
        <p:nvSpPr>
          <p:cNvPr id="51" name="Rectangle 50">
            <a:extLst>
              <a:ext uri="{FF2B5EF4-FFF2-40B4-BE49-F238E27FC236}">
                <a16:creationId xmlns:a16="http://schemas.microsoft.com/office/drawing/2014/main" id="{30D0586E-726A-4D7E-9880-A4980D60361A}"/>
              </a:ext>
            </a:extLst>
          </p:cNvPr>
          <p:cNvSpPr/>
          <p:nvPr/>
        </p:nvSpPr>
        <p:spPr>
          <a:xfrm>
            <a:off x="7396800" y="122851"/>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cxnSp>
        <p:nvCxnSpPr>
          <p:cNvPr id="7" name="Straight Arrow Connector 6">
            <a:extLst>
              <a:ext uri="{FF2B5EF4-FFF2-40B4-BE49-F238E27FC236}">
                <a16:creationId xmlns:a16="http://schemas.microsoft.com/office/drawing/2014/main" id="{5A8FEB9A-3977-4765-8FAA-D37694B288E6}"/>
              </a:ext>
            </a:extLst>
          </p:cNvPr>
          <p:cNvCxnSpPr>
            <a:cxnSpLocks/>
          </p:cNvCxnSpPr>
          <p:nvPr/>
        </p:nvCxnSpPr>
        <p:spPr>
          <a:xfrm flipH="1" flipV="1">
            <a:off x="4879238" y="5344160"/>
            <a:ext cx="1465682" cy="54356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Group brainstorm with solid fill">
            <a:extLst>
              <a:ext uri="{FF2B5EF4-FFF2-40B4-BE49-F238E27FC236}">
                <a16:creationId xmlns:a16="http://schemas.microsoft.com/office/drawing/2014/main" id="{D6B2D288-C077-4625-8991-9EB68842E8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8964" y="5512984"/>
            <a:ext cx="914400" cy="91440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p:txBody>
          <a:bodyPr/>
          <a:lstStyle/>
          <a:p>
            <a:r>
              <a:rPr lang="en-US" dirty="0"/>
              <a:t>Assess SQL Servers on VMware for Azure readiness with Azure Migrate</a:t>
            </a:r>
          </a:p>
        </p:txBody>
      </p:sp>
      <p:sp>
        <p:nvSpPr>
          <p:cNvPr id="4" name="Picture Placeholder 3">
            <a:extLst>
              <a:ext uri="{FF2B5EF4-FFF2-40B4-BE49-F238E27FC236}">
                <a16:creationId xmlns:a16="http://schemas.microsoft.com/office/drawing/2014/main" id="{D689A67A-3D57-499E-8D5F-5910D041BD8F}"/>
              </a:ext>
            </a:extLst>
          </p:cNvPr>
          <p:cNvSpPr>
            <a:spLocks noGrp="1"/>
          </p:cNvSpPr>
          <p:nvPr>
            <p:ph type="pic" sz="quarter" idx="12"/>
          </p:nvPr>
        </p:nvSpPr>
        <p:spPr/>
      </p:sp>
      <p:sp>
        <p:nvSpPr>
          <p:cNvPr id="2" name="Text Placeholder 1">
            <a:extLst>
              <a:ext uri="{FF2B5EF4-FFF2-40B4-BE49-F238E27FC236}">
                <a16:creationId xmlns:a16="http://schemas.microsoft.com/office/drawing/2014/main" id="{1FEF5EE4-69EE-473A-9059-BB42E0861673}"/>
              </a:ext>
            </a:extLst>
          </p:cNvPr>
          <p:cNvSpPr>
            <a:spLocks noGrp="1"/>
          </p:cNvSpPr>
          <p:nvPr>
            <p:ph type="body" sz="quarter" idx="4294967295"/>
          </p:nvPr>
        </p:nvSpPr>
        <p:spPr>
          <a:xfrm>
            <a:off x="306658" y="2205231"/>
            <a:ext cx="5311775" cy="2708275"/>
          </a:xfrm>
        </p:spPr>
        <p:txBody>
          <a:bodyPr/>
          <a:lstStyle/>
          <a:p>
            <a:pPr>
              <a:buFont typeface="Arial" panose="020B0604020202020204" pitchFamily="34" charset="0"/>
              <a:buChar char="•"/>
            </a:pPr>
            <a:endParaRPr lang="en-US" sz="1600" dirty="0">
              <a:latin typeface="+mn-lt"/>
            </a:endParaRPr>
          </a:p>
          <a:p>
            <a:pPr>
              <a:buFont typeface="Arial" panose="020B0604020202020204" pitchFamily="34" charset="0"/>
              <a:buChar char="•"/>
            </a:pPr>
            <a:r>
              <a:rPr lang="en-US" sz="1600" dirty="0">
                <a:latin typeface="+mn-lt"/>
              </a:rPr>
              <a:t>Discover your SQL Server instances and databases running in a VMware environment</a:t>
            </a:r>
          </a:p>
          <a:p>
            <a:pPr>
              <a:buFont typeface="Arial" panose="020B0604020202020204" pitchFamily="34" charset="0"/>
              <a:buChar char="•"/>
            </a:pPr>
            <a:endParaRPr lang="en-US" sz="1600" dirty="0">
              <a:latin typeface="+mn-lt"/>
            </a:endParaRPr>
          </a:p>
          <a:p>
            <a:pPr>
              <a:buFont typeface="Arial" panose="020B0604020202020204" pitchFamily="34" charset="0"/>
              <a:buChar char="•"/>
            </a:pPr>
            <a:r>
              <a:rPr lang="en-US" sz="1600" dirty="0">
                <a:latin typeface="+mn-lt"/>
              </a:rPr>
              <a:t>Analyze their configuration, performance, and application dependencies for migration to Azure SQL Database and Azure SQL Managed Instance</a:t>
            </a:r>
          </a:p>
          <a:p>
            <a:pPr>
              <a:buFont typeface="Arial" panose="020B0604020202020204" pitchFamily="34" charset="0"/>
              <a:buChar char="•"/>
            </a:pPr>
            <a:endParaRPr lang="en-US" sz="1600" dirty="0">
              <a:latin typeface="+mn-lt"/>
            </a:endParaRPr>
          </a:p>
          <a:p>
            <a:pPr>
              <a:buFont typeface="Arial" panose="020B0604020202020204" pitchFamily="34" charset="0"/>
              <a:buChar char="•"/>
            </a:pPr>
            <a:r>
              <a:rPr lang="en-US" sz="1600" dirty="0">
                <a:latin typeface="+mn-lt"/>
              </a:rPr>
              <a:t>Assessments will include Azure SQL readiness, right-sizing, and cost projections</a:t>
            </a:r>
          </a:p>
        </p:txBody>
      </p:sp>
      <p:pic>
        <p:nvPicPr>
          <p:cNvPr id="13" name="Picture 12" descr="A picture showing a customer datacenter">
            <a:extLst>
              <a:ext uri="{FF2B5EF4-FFF2-40B4-BE49-F238E27FC236}">
                <a16:creationId xmlns:a16="http://schemas.microsoft.com/office/drawing/2014/main" id="{66E37207-0861-46D1-8367-5F3AED427D41}"/>
              </a:ext>
            </a:extLst>
          </p:cNvPr>
          <p:cNvPicPr>
            <a:picLocks noChangeAspect="1"/>
          </p:cNvPicPr>
          <p:nvPr/>
        </p:nvPicPr>
        <p:blipFill rotWithShape="1">
          <a:blip r:embed="rId3"/>
          <a:srcRect l="3917" r="8775"/>
          <a:stretch/>
        </p:blipFill>
        <p:spPr>
          <a:xfrm>
            <a:off x="6290934" y="1954215"/>
            <a:ext cx="5968093" cy="4315372"/>
          </a:xfrm>
          <a:prstGeom prst="rect">
            <a:avLst/>
          </a:prstGeom>
        </p:spPr>
      </p:pic>
      <p:sp>
        <p:nvSpPr>
          <p:cNvPr id="3" name="Text Placeholder 3">
            <a:extLst>
              <a:ext uri="{FF2B5EF4-FFF2-40B4-BE49-F238E27FC236}">
                <a16:creationId xmlns:a16="http://schemas.microsoft.com/office/drawing/2014/main" id="{C5967C9C-1988-44E2-BB12-4E97DBCB80A3}"/>
              </a:ext>
            </a:extLst>
          </p:cNvPr>
          <p:cNvSpPr txBox="1">
            <a:spLocks/>
          </p:cNvSpPr>
          <p:nvPr/>
        </p:nvSpPr>
        <p:spPr>
          <a:xfrm>
            <a:off x="698500" y="6412832"/>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here</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17163011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631528"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Discover SQL Server using Azure Migrate</a:t>
            </a:r>
            <a:endParaRPr lang="en-US" sz="4400" spc="0" dirty="0">
              <a:solidFill>
                <a:schemeClr val="accent2"/>
              </a:solidFill>
            </a:endParaRPr>
          </a:p>
        </p:txBody>
      </p:sp>
    </p:spTree>
    <p:extLst>
      <p:ext uri="{BB962C8B-B14F-4D97-AF65-F5344CB8AC3E}">
        <p14:creationId xmlns:p14="http://schemas.microsoft.com/office/powerpoint/2010/main" val="193429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046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7F10-FC6F-4638-9D15-1BC3EDA4344B}"/>
              </a:ext>
            </a:extLst>
          </p:cNvPr>
          <p:cNvSpPr>
            <a:spLocks noGrp="1"/>
          </p:cNvSpPr>
          <p:nvPr>
            <p:ph type="title"/>
          </p:nvPr>
        </p:nvSpPr>
        <p:spPr/>
        <p:txBody>
          <a:bodyPr/>
          <a:lstStyle/>
          <a:p>
            <a:r>
              <a:rPr lang="en-US" dirty="0"/>
              <a:t>Assess SQL Server Migration</a:t>
            </a:r>
          </a:p>
        </p:txBody>
      </p:sp>
      <p:graphicFrame>
        <p:nvGraphicFramePr>
          <p:cNvPr id="4" name="Diagram 3">
            <a:extLst>
              <a:ext uri="{FF2B5EF4-FFF2-40B4-BE49-F238E27FC236}">
                <a16:creationId xmlns:a16="http://schemas.microsoft.com/office/drawing/2014/main" id="{B1185052-8D12-46C2-AD7B-D49DADABEE8B}"/>
              </a:ext>
            </a:extLst>
          </p:cNvPr>
          <p:cNvGraphicFramePr/>
          <p:nvPr>
            <p:extLst>
              <p:ext uri="{D42A27DB-BD31-4B8C-83A1-F6EECF244321}">
                <p14:modId xmlns:p14="http://schemas.microsoft.com/office/powerpoint/2010/main" val="336428688"/>
              </p:ext>
            </p:extLst>
          </p:nvPr>
        </p:nvGraphicFramePr>
        <p:xfrm>
          <a:off x="739422" y="1659466"/>
          <a:ext cx="10713156" cy="421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02298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2966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5" grpId="0" animBg="1"/>
      <p:bldP spid="27" grpId="0" animBg="1"/>
      <p:bldP spid="28"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Assessing the basic migration scenario</a:t>
            </a:r>
          </a:p>
        </p:txBody>
      </p:sp>
      <p:pic>
        <p:nvPicPr>
          <p:cNvPr id="5" name="Graphic 4">
            <a:extLst>
              <a:ext uri="{FF2B5EF4-FFF2-40B4-BE49-F238E27FC236}">
                <a16:creationId xmlns:a16="http://schemas.microsoft.com/office/drawing/2014/main" id="{F98A27F6-748E-4690-86BC-9F999530994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2553" y="2288391"/>
            <a:ext cx="845716" cy="845716"/>
          </a:xfrm>
          <a:prstGeom prst="rect">
            <a:avLst/>
          </a:prstGeom>
        </p:spPr>
      </p:pic>
      <p:sp>
        <p:nvSpPr>
          <p:cNvPr id="7" name="TextBox 6">
            <a:extLst>
              <a:ext uri="{FF2B5EF4-FFF2-40B4-BE49-F238E27FC236}">
                <a16:creationId xmlns:a16="http://schemas.microsoft.com/office/drawing/2014/main" id="{835F7170-9793-4AA3-926F-20E763DBE873}"/>
              </a:ext>
            </a:extLst>
          </p:cNvPr>
          <p:cNvSpPr txBox="1"/>
          <p:nvPr/>
        </p:nvSpPr>
        <p:spPr>
          <a:xfrm>
            <a:off x="2073137" y="2956743"/>
            <a:ext cx="1952693"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pic>
        <p:nvPicPr>
          <p:cNvPr id="9" name="Graphic 8">
            <a:extLst>
              <a:ext uri="{FF2B5EF4-FFF2-40B4-BE49-F238E27FC236}">
                <a16:creationId xmlns:a16="http://schemas.microsoft.com/office/drawing/2014/main" id="{D27602BB-5DD0-4C81-A871-B452D271DE7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1247" y="2090202"/>
            <a:ext cx="837400" cy="837401"/>
          </a:xfrm>
          <a:prstGeom prst="rect">
            <a:avLst/>
          </a:prstGeom>
        </p:spPr>
      </p:pic>
      <p:pic>
        <p:nvPicPr>
          <p:cNvPr id="10" name="Picture 2" descr="See the source image">
            <a:extLst>
              <a:ext uri="{FF2B5EF4-FFF2-40B4-BE49-F238E27FC236}">
                <a16:creationId xmlns:a16="http://schemas.microsoft.com/office/drawing/2014/main" id="{50369743-C1BD-4569-9445-1D3CC52121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4558" y="2578854"/>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E9C44-EF8B-4DDF-B5B9-C195316EA47A}"/>
              </a:ext>
            </a:extLst>
          </p:cNvPr>
          <p:cNvSpPr txBox="1"/>
          <p:nvPr/>
        </p:nvSpPr>
        <p:spPr>
          <a:xfrm>
            <a:off x="5129684" y="3329255"/>
            <a:ext cx="1652697" cy="553998"/>
          </a:xfrm>
          <a:prstGeom prst="rect">
            <a:avLst/>
          </a:prstGeom>
          <a:noFill/>
        </p:spPr>
        <p:txBody>
          <a:bodyPr wrap="none" lIns="0" tIns="0" rIns="0" bIns="0" rtlCol="0">
            <a:spAutoFit/>
          </a:bodyPr>
          <a:lstStyle/>
          <a:p>
            <a:r>
              <a:rPr lang="en-US" sz="1800" dirty="0">
                <a:solidFill>
                  <a:schemeClr val="accent1"/>
                </a:solidFill>
                <a:latin typeface="+mj-lt"/>
              </a:rPr>
              <a:t>Data Migration </a:t>
            </a:r>
          </a:p>
          <a:p>
            <a:pPr algn="ctr"/>
            <a:r>
              <a:rPr lang="en-US" sz="1800" dirty="0">
                <a:solidFill>
                  <a:schemeClr val="accent1"/>
                </a:solidFill>
                <a:latin typeface="+mj-lt"/>
              </a:rPr>
              <a:t>Assistant</a:t>
            </a:r>
          </a:p>
        </p:txBody>
      </p:sp>
      <p:sp>
        <p:nvSpPr>
          <p:cNvPr id="13" name="Rectangle 12">
            <a:extLst>
              <a:ext uri="{FF2B5EF4-FFF2-40B4-BE49-F238E27FC236}">
                <a16:creationId xmlns:a16="http://schemas.microsoft.com/office/drawing/2014/main" id="{00C6FF9B-2CDE-429D-B05F-776F5D165A7E}"/>
              </a:ext>
            </a:extLst>
          </p:cNvPr>
          <p:cNvSpPr/>
          <p:nvPr/>
        </p:nvSpPr>
        <p:spPr>
          <a:xfrm>
            <a:off x="397413" y="1529618"/>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85633" y="2669311"/>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49735" y="3429000"/>
            <a:ext cx="1891415" cy="276999"/>
          </a:xfrm>
          <a:prstGeom prst="rect">
            <a:avLst/>
          </a:prstGeom>
          <a:noFill/>
        </p:spPr>
        <p:txBody>
          <a:bodyPr wrap="none" lIns="0" tIns="0" rIns="0" bIns="0" rtlCol="0">
            <a:spAutoFit/>
          </a:bodyPr>
          <a:lstStyle/>
          <a:p>
            <a:r>
              <a:rPr lang="en-US" sz="1800" dirty="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166904" y="3876015"/>
            <a:ext cx="2571747"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Azure VM size recommendations</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147441" y="3976839"/>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ISV app locked to SQL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Deploy SQL Server 2016 Standard Edition with Windows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Azure Virtual Machine must be target</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can do an offline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91074" y="3352289"/>
            <a:ext cx="742191" cy="307777"/>
          </a:xfrm>
          <a:prstGeom prst="rect">
            <a:avLst/>
          </a:prstGeom>
          <a:noFill/>
        </p:spPr>
        <p:txBody>
          <a:bodyPr wrap="none" lIns="0" tIns="0" rIns="0" bIns="0" rtlCol="0">
            <a:spAutoFit/>
          </a:bodyPr>
          <a:lstStyle/>
          <a:p>
            <a:pPr algn="l"/>
            <a:r>
              <a:rPr lang="en-US" sz="2000" dirty="0">
                <a:solidFill>
                  <a:schemeClr val="accent1"/>
                </a:solidFill>
                <a:latin typeface="+mj-lt"/>
              </a:rPr>
              <a:t>TPC-H</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197223" y="3976839"/>
            <a:ext cx="3170316" cy="15327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Check blockers but unlikely</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Run workload with SKU assessment – Target Azure VM</a:t>
            </a:r>
          </a:p>
        </p:txBody>
      </p:sp>
      <p:pic>
        <p:nvPicPr>
          <p:cNvPr id="1028" name="Picture 4" descr="See the source image">
            <a:extLst>
              <a:ext uri="{FF2B5EF4-FFF2-40B4-BE49-F238E27FC236}">
                <a16:creationId xmlns:a16="http://schemas.microsoft.com/office/drawing/2014/main" id="{8553809F-97C5-40F1-BFE6-6D63047AD7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824" y="3293660"/>
            <a:ext cx="3251565" cy="630414"/>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04970" y="2406019"/>
            <a:ext cx="914400" cy="914400"/>
          </a:xfrm>
          <a:prstGeom prst="rect">
            <a:avLst/>
          </a:prstGeom>
        </p:spPr>
      </p:pic>
    </p:spTree>
    <p:extLst>
      <p:ext uri="{BB962C8B-B14F-4D97-AF65-F5344CB8AC3E}">
        <p14:creationId xmlns:p14="http://schemas.microsoft.com/office/powerpoint/2010/main" val="3024106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6" grpId="0"/>
      <p:bldP spid="19" grpId="0"/>
      <p:bldP spid="18" grpId="0"/>
      <p:bldP spid="21" grpId="0"/>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Assess a basic SQL Server migration</a:t>
            </a:r>
            <a:endParaRPr lang="en-US" sz="4400" spc="0" dirty="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585323"/>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‘max degree of parallelism’ configured to 1 for OLTP</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4A16A465-93E0-4CCA-BF21-6110406900D6}"/>
              </a:ext>
            </a:extLst>
          </p:cNvPr>
          <p:cNvSpPr/>
          <p:nvPr/>
        </p:nvSpPr>
        <p:spPr bwMode="auto">
          <a:xfrm>
            <a:off x="1229898" y="3739370"/>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CBB5EFF3-B756-4A76-929E-1D8F3BA4D40F}"/>
              </a:ext>
            </a:extLst>
          </p:cNvPr>
          <p:cNvSpPr/>
          <p:nvPr/>
        </p:nvSpPr>
        <p:spPr bwMode="auto">
          <a:xfrm>
            <a:off x="578835" y="3155398"/>
            <a:ext cx="1643449"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5BA32A9-AF34-43C2-AAF7-A93B57266D30}"/>
              </a:ext>
            </a:extLst>
          </p:cNvPr>
          <p:cNvSpPr/>
          <p:nvPr/>
        </p:nvSpPr>
        <p:spPr bwMode="auto">
          <a:xfrm>
            <a:off x="2975967" y="3570093"/>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E2802D7-26D3-4E2E-8CBE-3E8C31A80450}"/>
              </a:ext>
            </a:extLst>
          </p:cNvPr>
          <p:cNvSpPr/>
          <p:nvPr/>
        </p:nvSpPr>
        <p:spPr bwMode="auto">
          <a:xfrm>
            <a:off x="885901" y="4546430"/>
            <a:ext cx="1336383"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3E1AD7C-1DBA-415F-8B52-569CE8DA590C}"/>
              </a:ext>
            </a:extLst>
          </p:cNvPr>
          <p:cNvSpPr/>
          <p:nvPr/>
        </p:nvSpPr>
        <p:spPr bwMode="auto">
          <a:xfrm>
            <a:off x="3402720" y="4772055"/>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7869178-D989-4BEF-BE82-04F7991ACF1D}"/>
              </a:ext>
            </a:extLst>
          </p:cNvPr>
          <p:cNvSpPr/>
          <p:nvPr/>
        </p:nvSpPr>
        <p:spPr bwMode="auto">
          <a:xfrm>
            <a:off x="917305" y="5871483"/>
            <a:ext cx="625185"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D4EDCA6-FE3D-457B-B3A8-C82398F234CC}"/>
              </a:ext>
            </a:extLst>
          </p:cNvPr>
          <p:cNvSpPr/>
          <p:nvPr/>
        </p:nvSpPr>
        <p:spPr bwMode="auto">
          <a:xfrm>
            <a:off x="3175471" y="5927831"/>
            <a:ext cx="873370" cy="16927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C280FFE-C5B6-49EF-A802-6D8617946FE0}"/>
              </a:ext>
            </a:extLst>
          </p:cNvPr>
          <p:cNvSpPr/>
          <p:nvPr/>
        </p:nvSpPr>
        <p:spPr bwMode="auto">
          <a:xfrm>
            <a:off x="8556485" y="1810167"/>
            <a:ext cx="2899641" cy="21618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DF41804-D175-4738-AA9B-6F72E4C6D020}"/>
              </a:ext>
            </a:extLst>
          </p:cNvPr>
          <p:cNvSpPr/>
          <p:nvPr/>
        </p:nvSpPr>
        <p:spPr bwMode="auto">
          <a:xfrm>
            <a:off x="7859800" y="2619984"/>
            <a:ext cx="3465697"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B7A106D5-00BF-49D5-AE58-17D2614E7659}"/>
              </a:ext>
            </a:extLst>
          </p:cNvPr>
          <p:cNvSpPr/>
          <p:nvPr/>
        </p:nvSpPr>
        <p:spPr bwMode="auto">
          <a:xfrm>
            <a:off x="8413596" y="2390975"/>
            <a:ext cx="1749308" cy="21618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88D12368-73F1-4BA1-B850-3B5367220D3C}"/>
              </a:ext>
            </a:extLst>
          </p:cNvPr>
          <p:cNvSpPr/>
          <p:nvPr/>
        </p:nvSpPr>
        <p:spPr bwMode="auto">
          <a:xfrm>
            <a:off x="5090788" y="4209254"/>
            <a:ext cx="1780275"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E55923B-EC13-40A7-A1FE-BD30C0794AE4}"/>
              </a:ext>
            </a:extLst>
          </p:cNvPr>
          <p:cNvSpPr/>
          <p:nvPr/>
        </p:nvSpPr>
        <p:spPr bwMode="auto">
          <a:xfrm>
            <a:off x="5090788" y="4472826"/>
            <a:ext cx="1728023" cy="28205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26F34D5-846D-4238-A4B2-5666F71266E6}"/>
              </a:ext>
            </a:extLst>
          </p:cNvPr>
          <p:cNvSpPr/>
          <p:nvPr/>
        </p:nvSpPr>
        <p:spPr bwMode="auto">
          <a:xfrm>
            <a:off x="7859800" y="5568820"/>
            <a:ext cx="109880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35D051F-E3C1-463C-B164-CD7AF7009CF8}"/>
              </a:ext>
            </a:extLst>
          </p:cNvPr>
          <p:cNvSpPr/>
          <p:nvPr/>
        </p:nvSpPr>
        <p:spPr bwMode="auto">
          <a:xfrm>
            <a:off x="8494405" y="6395320"/>
            <a:ext cx="283109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EABE97F-65A7-4EB1-8752-47A01D8ED3C8}"/>
              </a:ext>
            </a:extLst>
          </p:cNvPr>
          <p:cNvSpPr/>
          <p:nvPr/>
        </p:nvSpPr>
        <p:spPr bwMode="auto">
          <a:xfrm>
            <a:off x="5203878" y="2895732"/>
            <a:ext cx="2542396" cy="25966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93E094FF-183C-42F2-9467-AACEAD4EAB17}"/>
              </a:ext>
            </a:extLst>
          </p:cNvPr>
          <p:cNvSpPr/>
          <p:nvPr/>
        </p:nvSpPr>
        <p:spPr bwMode="auto">
          <a:xfrm>
            <a:off x="7502841" y="3197486"/>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2606BB03-D65C-464A-B9ED-5D784EDBCF4B}"/>
              </a:ext>
            </a:extLst>
          </p:cNvPr>
          <p:cNvSpPr/>
          <p:nvPr/>
        </p:nvSpPr>
        <p:spPr bwMode="auto">
          <a:xfrm>
            <a:off x="8237873" y="5288434"/>
            <a:ext cx="1188072" cy="28038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BAB245F9-7CCD-4C6A-99E9-F19963A685E8}"/>
              </a:ext>
            </a:extLst>
          </p:cNvPr>
          <p:cNvSpPr/>
          <p:nvPr/>
        </p:nvSpPr>
        <p:spPr bwMode="auto">
          <a:xfrm>
            <a:off x="5133956" y="6120021"/>
            <a:ext cx="2820072" cy="26357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56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6" grpId="0" animBg="1"/>
      <p:bldP spid="28" grpId="0" animBg="1"/>
      <p:bldP spid="30" grpId="0" animBg="1"/>
      <p:bldP spid="32" grpId="0" animBg="1"/>
      <p:bldP spid="36" grpId="0" animBg="1"/>
      <p:bldP spid="38" grpId="0" animBg="1"/>
      <p:bldP spid="39" grpId="0" animBg="1"/>
      <p:bldP spid="40" grpId="0" animBg="1"/>
      <p:bldP spid="41"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Assessing the advanced migration scenario</a:t>
            </a:r>
          </a:p>
        </p:txBody>
      </p:sp>
      <p:pic>
        <p:nvPicPr>
          <p:cNvPr id="10" name="Picture 2" descr="See the source image">
            <a:extLst>
              <a:ext uri="{FF2B5EF4-FFF2-40B4-BE49-F238E27FC236}">
                <a16:creationId xmlns:a16="http://schemas.microsoft.com/office/drawing/2014/main" id="{50369743-C1BD-4569-9445-1D3CC5212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3399" y="2272141"/>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E9C44-EF8B-4DDF-B5B9-C195316EA47A}"/>
              </a:ext>
            </a:extLst>
          </p:cNvPr>
          <p:cNvSpPr txBox="1"/>
          <p:nvPr/>
        </p:nvSpPr>
        <p:spPr>
          <a:xfrm>
            <a:off x="5088525" y="3022542"/>
            <a:ext cx="1652697" cy="553998"/>
          </a:xfrm>
          <a:prstGeom prst="rect">
            <a:avLst/>
          </a:prstGeom>
          <a:noFill/>
        </p:spPr>
        <p:txBody>
          <a:bodyPr wrap="none" lIns="0" tIns="0" rIns="0" bIns="0" rtlCol="0">
            <a:spAutoFit/>
          </a:bodyPr>
          <a:lstStyle/>
          <a:p>
            <a:r>
              <a:rPr lang="en-US" sz="1800" dirty="0">
                <a:solidFill>
                  <a:schemeClr val="accent1"/>
                </a:solidFill>
                <a:latin typeface="+mj-lt"/>
              </a:rPr>
              <a:t>Data Migration </a:t>
            </a:r>
          </a:p>
          <a:p>
            <a:pPr algn="ctr"/>
            <a:r>
              <a:rPr lang="en-US" sz="1800" dirty="0">
                <a:solidFill>
                  <a:schemeClr val="accent1"/>
                </a:solidFill>
                <a:latin typeface="+mj-lt"/>
              </a:rPr>
              <a:t>Assistant</a:t>
            </a: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9713" y="2451129"/>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93815" y="3210818"/>
            <a:ext cx="1891415" cy="276999"/>
          </a:xfrm>
          <a:prstGeom prst="rect">
            <a:avLst/>
          </a:prstGeom>
          <a:noFill/>
        </p:spPr>
        <p:txBody>
          <a:bodyPr wrap="none" lIns="0" tIns="0" rIns="0" bIns="0" rtlCol="0">
            <a:spAutoFit/>
          </a:bodyPr>
          <a:lstStyle/>
          <a:p>
            <a:r>
              <a:rPr lang="en-US" sz="1800" dirty="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050231" y="3643324"/>
            <a:ext cx="2719438"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Service Tier and core recommendations</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279289" y="3859140"/>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PaaS allowed and even desired</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need instance level features</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need equivalent of an Availability Group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need an online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39318" y="3206531"/>
            <a:ext cx="711733" cy="307777"/>
          </a:xfrm>
          <a:prstGeom prst="rect">
            <a:avLst/>
          </a:prstGeom>
          <a:noFill/>
        </p:spPr>
        <p:txBody>
          <a:bodyPr wrap="none" lIns="0" tIns="0" rIns="0" bIns="0" rtlCol="0">
            <a:spAutoFit/>
          </a:bodyPr>
          <a:lstStyle/>
          <a:p>
            <a:pPr algn="l"/>
            <a:r>
              <a:rPr lang="en-US" sz="2000" dirty="0">
                <a:solidFill>
                  <a:schemeClr val="accent1"/>
                </a:solidFill>
                <a:latin typeface="+mj-lt"/>
              </a:rPr>
              <a:t>TPC-C</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088525" y="3653026"/>
            <a:ext cx="3170316" cy="1865126"/>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need to make sure no blockers</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Run workload with SKU assessment – Target Azure SQL MI</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Verify I/O latency</a:t>
            </a:r>
          </a:p>
        </p:txBody>
      </p:sp>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3213" y="2219707"/>
            <a:ext cx="914400" cy="914400"/>
          </a:xfrm>
          <a:prstGeom prst="rect">
            <a:avLst/>
          </a:prstGeom>
        </p:spPr>
      </p:pic>
      <p:sp>
        <p:nvSpPr>
          <p:cNvPr id="3" name="Rectangle 2">
            <a:extLst>
              <a:ext uri="{FF2B5EF4-FFF2-40B4-BE49-F238E27FC236}">
                <a16:creationId xmlns:a16="http://schemas.microsoft.com/office/drawing/2014/main" id="{D6A2B1D0-2BAD-4D46-9314-6085F55B110F}"/>
              </a:ext>
            </a:extLst>
          </p:cNvPr>
          <p:cNvSpPr/>
          <p:nvPr/>
        </p:nvSpPr>
        <p:spPr>
          <a:xfrm>
            <a:off x="579485" y="32906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4" name="Graphic 3">
            <a:extLst>
              <a:ext uri="{FF2B5EF4-FFF2-40B4-BE49-F238E27FC236}">
                <a16:creationId xmlns:a16="http://schemas.microsoft.com/office/drawing/2014/main" id="{AD2FC411-5375-4D89-BD46-384452B59F9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820798" y="2325409"/>
            <a:ext cx="808698" cy="808698"/>
          </a:xfrm>
          <a:prstGeom prst="rect">
            <a:avLst/>
          </a:prstGeom>
        </p:spPr>
      </p:pic>
    </p:spTree>
    <p:extLst>
      <p:ext uri="{BB962C8B-B14F-4D97-AF65-F5344CB8AC3E}">
        <p14:creationId xmlns:p14="http://schemas.microsoft.com/office/powerpoint/2010/main" val="344341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p:bldP spid="18" grpId="0"/>
      <p:bldP spid="21" grpId="0"/>
      <p:bldP spid="2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659825"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Assess an advanced SQL Server migration</a:t>
            </a:r>
            <a:endParaRPr lang="en-US" sz="4400" spc="0" dirty="0">
              <a:solidFill>
                <a:schemeClr val="accent2"/>
              </a:solidFill>
            </a:endParaRPr>
          </a:p>
        </p:txBody>
      </p:sp>
    </p:spTree>
    <p:extLst>
      <p:ext uri="{BB962C8B-B14F-4D97-AF65-F5344CB8AC3E}">
        <p14:creationId xmlns:p14="http://schemas.microsoft.com/office/powerpoint/2010/main" val="28578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C59B-9C73-414B-B151-1C4251AF2B47}"/>
              </a:ext>
            </a:extLst>
          </p:cNvPr>
          <p:cNvSpPr>
            <a:spLocks noGrp="1"/>
          </p:cNvSpPr>
          <p:nvPr>
            <p:ph type="title"/>
          </p:nvPr>
        </p:nvSpPr>
        <p:spPr>
          <a:xfrm>
            <a:off x="420296" y="278648"/>
            <a:ext cx="5146576" cy="552449"/>
          </a:xfrm>
        </p:spPr>
        <p:txBody>
          <a:bodyPr/>
          <a:lstStyle/>
          <a:p>
            <a:r>
              <a:rPr lang="en-US" dirty="0"/>
              <a:t>Migration scenarios</a:t>
            </a:r>
          </a:p>
        </p:txBody>
      </p:sp>
      <p:sp>
        <p:nvSpPr>
          <p:cNvPr id="14" name="TextBox 13">
            <a:extLst>
              <a:ext uri="{FF2B5EF4-FFF2-40B4-BE49-F238E27FC236}">
                <a16:creationId xmlns:a16="http://schemas.microsoft.com/office/drawing/2014/main" id="{4D389CF9-FDEC-495F-9CAF-EE58009AA710}"/>
              </a:ext>
            </a:extLst>
          </p:cNvPr>
          <p:cNvSpPr txBox="1"/>
          <p:nvPr/>
        </p:nvSpPr>
        <p:spPr>
          <a:xfrm>
            <a:off x="1320268" y="3054491"/>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sp>
        <p:nvSpPr>
          <p:cNvPr id="18" name="TextBox 17">
            <a:extLst>
              <a:ext uri="{FF2B5EF4-FFF2-40B4-BE49-F238E27FC236}">
                <a16:creationId xmlns:a16="http://schemas.microsoft.com/office/drawing/2014/main" id="{A5F6E384-CF0F-48F2-91A9-AB286C43A7B3}"/>
              </a:ext>
            </a:extLst>
          </p:cNvPr>
          <p:cNvSpPr txBox="1"/>
          <p:nvPr/>
        </p:nvSpPr>
        <p:spPr>
          <a:xfrm>
            <a:off x="8231628" y="3054492"/>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2019</a:t>
            </a:r>
          </a:p>
        </p:txBody>
      </p:sp>
      <p:pic>
        <p:nvPicPr>
          <p:cNvPr id="19" name="Graphic 18">
            <a:extLst>
              <a:ext uri="{FF2B5EF4-FFF2-40B4-BE49-F238E27FC236}">
                <a16:creationId xmlns:a16="http://schemas.microsoft.com/office/drawing/2014/main" id="{F379FF5F-FA36-488B-9DCD-A0B529B158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48627" y="4839589"/>
            <a:ext cx="788876" cy="784473"/>
          </a:xfrm>
          <a:prstGeom prst="rect">
            <a:avLst/>
          </a:prstGeom>
        </p:spPr>
      </p:pic>
      <p:pic>
        <p:nvPicPr>
          <p:cNvPr id="20" name="Graphic 19">
            <a:extLst>
              <a:ext uri="{FF2B5EF4-FFF2-40B4-BE49-F238E27FC236}">
                <a16:creationId xmlns:a16="http://schemas.microsoft.com/office/drawing/2014/main" id="{8B719A04-1DB2-466D-9D9C-9E0E4080A0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0302" y="4836674"/>
            <a:ext cx="791312" cy="786895"/>
          </a:xfrm>
          <a:prstGeom prst="rect">
            <a:avLst/>
          </a:prstGeom>
        </p:spPr>
      </p:pic>
      <p:cxnSp>
        <p:nvCxnSpPr>
          <p:cNvPr id="22" name="Straight Arrow Connector 21">
            <a:extLst>
              <a:ext uri="{FF2B5EF4-FFF2-40B4-BE49-F238E27FC236}">
                <a16:creationId xmlns:a16="http://schemas.microsoft.com/office/drawing/2014/main" id="{D7AE28AD-2376-40FE-97A9-98D3BDB6B300}"/>
              </a:ext>
            </a:extLst>
          </p:cNvPr>
          <p:cNvCxnSpPr>
            <a:cxnSpLocks/>
            <a:stCxn id="14" idx="2"/>
          </p:cNvCxnSpPr>
          <p:nvPr/>
        </p:nvCxnSpPr>
        <p:spPr>
          <a:xfrm>
            <a:off x="2141993" y="3670044"/>
            <a:ext cx="432" cy="10907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B77D204-46E5-4A82-BF5A-BF2CE49640C5}"/>
              </a:ext>
            </a:extLst>
          </p:cNvPr>
          <p:cNvCxnSpPr>
            <a:cxnSpLocks/>
          </p:cNvCxnSpPr>
          <p:nvPr/>
        </p:nvCxnSpPr>
        <p:spPr>
          <a:xfrm>
            <a:off x="9043758" y="3766918"/>
            <a:ext cx="9594" cy="97234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4C865E-7196-429B-87A3-6572C79A3BD0}"/>
              </a:ext>
            </a:extLst>
          </p:cNvPr>
          <p:cNvCxnSpPr>
            <a:cxnSpLocks/>
          </p:cNvCxnSpPr>
          <p:nvPr/>
        </p:nvCxnSpPr>
        <p:spPr>
          <a:xfrm>
            <a:off x="2854411" y="5230121"/>
            <a:ext cx="5560540" cy="2670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7786958-7786-4C81-877E-12D632CEC814}"/>
              </a:ext>
            </a:extLst>
          </p:cNvPr>
          <p:cNvGrpSpPr/>
          <p:nvPr/>
        </p:nvGrpSpPr>
        <p:grpSpPr>
          <a:xfrm>
            <a:off x="3947652" y="2257861"/>
            <a:ext cx="3023616" cy="1171139"/>
            <a:chOff x="3528915" y="2781081"/>
            <a:chExt cx="3023616" cy="1171139"/>
          </a:xfrm>
        </p:grpSpPr>
        <p:pic>
          <p:nvPicPr>
            <p:cNvPr id="29" name="Picture 2" descr="See the source image">
              <a:extLst>
                <a:ext uri="{FF2B5EF4-FFF2-40B4-BE49-F238E27FC236}">
                  <a16:creationId xmlns:a16="http://schemas.microsoft.com/office/drawing/2014/main" id="{C6B985E4-9955-42CC-B561-29435BAB3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9727" y="2781081"/>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1B7BB5A-5AE0-4C24-88DC-060FE4F891DF}"/>
                </a:ext>
              </a:extLst>
            </p:cNvPr>
            <p:cNvSpPr txBox="1"/>
            <p:nvPr/>
          </p:nvSpPr>
          <p:spPr>
            <a:xfrm>
              <a:off x="3528915" y="3429000"/>
              <a:ext cx="3023616" cy="523220"/>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Data Migration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Assistant</a:t>
              </a:r>
            </a:p>
          </p:txBody>
        </p:sp>
      </p:grpSp>
      <p:grpSp>
        <p:nvGrpSpPr>
          <p:cNvPr id="31" name="Group 30">
            <a:extLst>
              <a:ext uri="{FF2B5EF4-FFF2-40B4-BE49-F238E27FC236}">
                <a16:creationId xmlns:a16="http://schemas.microsoft.com/office/drawing/2014/main" id="{96C72D04-8664-4291-86CD-46FD25BD7767}"/>
              </a:ext>
            </a:extLst>
          </p:cNvPr>
          <p:cNvGrpSpPr/>
          <p:nvPr/>
        </p:nvGrpSpPr>
        <p:grpSpPr>
          <a:xfrm>
            <a:off x="8242936" y="324197"/>
            <a:ext cx="1804416" cy="898008"/>
            <a:chOff x="4484865" y="1422711"/>
            <a:chExt cx="1804416" cy="898008"/>
          </a:xfrm>
        </p:grpSpPr>
        <p:grpSp>
          <p:nvGrpSpPr>
            <p:cNvPr id="32" name="Picture 52">
              <a:extLst>
                <a:ext uri="{FF2B5EF4-FFF2-40B4-BE49-F238E27FC236}">
                  <a16:creationId xmlns:a16="http://schemas.microsoft.com/office/drawing/2014/main" id="{2B619692-B509-43AC-9915-4797CDEF20A4}"/>
                </a:ext>
              </a:extLst>
            </p:cNvPr>
            <p:cNvGrpSpPr>
              <a:grpSpLocks noChangeAspect="1"/>
            </p:cNvGrpSpPr>
            <p:nvPr/>
          </p:nvGrpSpPr>
          <p:grpSpPr>
            <a:xfrm>
              <a:off x="4596471" y="1422711"/>
              <a:ext cx="923601" cy="553998"/>
              <a:chOff x="2653753" y="2591824"/>
              <a:chExt cx="1624919" cy="1033449"/>
            </a:xfrm>
          </p:grpSpPr>
          <p:sp>
            <p:nvSpPr>
              <p:cNvPr id="34" name="Freeform: Shape 33">
                <a:extLst>
                  <a:ext uri="{FF2B5EF4-FFF2-40B4-BE49-F238E27FC236}">
                    <a16:creationId xmlns:a16="http://schemas.microsoft.com/office/drawing/2014/main" id="{538975F3-EB0F-4EC8-8BFB-60E1089ADC0D}"/>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5" name="Freeform: Shape 34">
                <a:extLst>
                  <a:ext uri="{FF2B5EF4-FFF2-40B4-BE49-F238E27FC236}">
                    <a16:creationId xmlns:a16="http://schemas.microsoft.com/office/drawing/2014/main" id="{63111171-EDA5-4FDA-BA2A-D79511C260CD}"/>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6" name="Freeform: Shape 35">
                <a:extLst>
                  <a:ext uri="{FF2B5EF4-FFF2-40B4-BE49-F238E27FC236}">
                    <a16:creationId xmlns:a16="http://schemas.microsoft.com/office/drawing/2014/main" id="{D64D4D03-84F8-4E8D-984D-FA8A6F71B0D2}"/>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7" name="Freeform: Shape 36">
                <a:extLst>
                  <a:ext uri="{FF2B5EF4-FFF2-40B4-BE49-F238E27FC236}">
                    <a16:creationId xmlns:a16="http://schemas.microsoft.com/office/drawing/2014/main" id="{C319698E-1430-4531-9D5A-CD9973FE692C}"/>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8" name="Freeform: Shape 37">
                <a:extLst>
                  <a:ext uri="{FF2B5EF4-FFF2-40B4-BE49-F238E27FC236}">
                    <a16:creationId xmlns:a16="http://schemas.microsoft.com/office/drawing/2014/main" id="{37411D2E-E6F5-4DD8-8A0A-CD8AC4AC7F4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9" name="Freeform: Shape 38">
                <a:extLst>
                  <a:ext uri="{FF2B5EF4-FFF2-40B4-BE49-F238E27FC236}">
                    <a16:creationId xmlns:a16="http://schemas.microsoft.com/office/drawing/2014/main" id="{7562A084-F231-4FE8-BFFE-A60E78E049A2}"/>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grpSp>
        <p:sp>
          <p:nvSpPr>
            <p:cNvPr id="33" name="TextBox 32">
              <a:extLst>
                <a:ext uri="{FF2B5EF4-FFF2-40B4-BE49-F238E27FC236}">
                  <a16:creationId xmlns:a16="http://schemas.microsoft.com/office/drawing/2014/main" id="{7BA1B9DA-C491-466F-8975-1D2F3BABBC72}"/>
                </a:ext>
              </a:extLst>
            </p:cNvPr>
            <p:cNvSpPr txBox="1"/>
            <p:nvPr/>
          </p:nvSpPr>
          <p:spPr>
            <a:xfrm>
              <a:off x="4484865" y="2012942"/>
              <a:ext cx="1804416" cy="307777"/>
            </a:xfrm>
            <a:prstGeom prst="rect">
              <a:avLst/>
            </a:prstGeom>
            <a:noFill/>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Azure Migrate</a:t>
              </a:r>
            </a:p>
          </p:txBody>
        </p:sp>
      </p:grpSp>
      <p:grpSp>
        <p:nvGrpSpPr>
          <p:cNvPr id="40" name="Group 39">
            <a:extLst>
              <a:ext uri="{FF2B5EF4-FFF2-40B4-BE49-F238E27FC236}">
                <a16:creationId xmlns:a16="http://schemas.microsoft.com/office/drawing/2014/main" id="{A25AF04D-427F-4734-9304-9E130280484E}"/>
              </a:ext>
            </a:extLst>
          </p:cNvPr>
          <p:cNvGrpSpPr/>
          <p:nvPr/>
        </p:nvGrpSpPr>
        <p:grpSpPr>
          <a:xfrm>
            <a:off x="9461305" y="3811128"/>
            <a:ext cx="2051592" cy="873750"/>
            <a:chOff x="4989001" y="2755675"/>
            <a:chExt cx="3023616" cy="1243719"/>
          </a:xfrm>
        </p:grpSpPr>
        <p:pic>
          <p:nvPicPr>
            <p:cNvPr id="41" name="Picture 2" descr="See the source image">
              <a:extLst>
                <a:ext uri="{FF2B5EF4-FFF2-40B4-BE49-F238E27FC236}">
                  <a16:creationId xmlns:a16="http://schemas.microsoft.com/office/drawing/2014/main" id="{1D6EF216-B3C3-4741-A788-860892E496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0668" y="2755675"/>
              <a:ext cx="857214" cy="91311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262507D-5599-49CB-B29A-EE8BA4437050}"/>
                </a:ext>
              </a:extLst>
            </p:cNvPr>
            <p:cNvSpPr txBox="1"/>
            <p:nvPr/>
          </p:nvSpPr>
          <p:spPr>
            <a:xfrm>
              <a:off x="4989001" y="3691617"/>
              <a:ext cx="3023616" cy="307777"/>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Azure Data Studio</a:t>
              </a:r>
            </a:p>
          </p:txBody>
        </p:sp>
      </p:grpSp>
      <p:sp>
        <p:nvSpPr>
          <p:cNvPr id="43" name="TextBox 42">
            <a:extLst>
              <a:ext uri="{FF2B5EF4-FFF2-40B4-BE49-F238E27FC236}">
                <a16:creationId xmlns:a16="http://schemas.microsoft.com/office/drawing/2014/main" id="{2F899840-715C-4529-98F2-95F8056E9CD1}"/>
              </a:ext>
            </a:extLst>
          </p:cNvPr>
          <p:cNvSpPr txBox="1"/>
          <p:nvPr/>
        </p:nvSpPr>
        <p:spPr>
          <a:xfrm>
            <a:off x="2370433" y="4011370"/>
            <a:ext cx="1931554"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Offline migration</a:t>
            </a:r>
          </a:p>
          <a:p>
            <a:pPr algn="l"/>
            <a:r>
              <a:rPr lang="en-US" sz="1600" dirty="0">
                <a:gradFill>
                  <a:gsLst>
                    <a:gs pos="2917">
                      <a:schemeClr val="tx1"/>
                    </a:gs>
                    <a:gs pos="30000">
                      <a:schemeClr val="tx1"/>
                    </a:gs>
                  </a:gsLst>
                  <a:lin ang="5400000" scaled="0"/>
                </a:gradFill>
              </a:rPr>
              <a:t>Using backup/restore</a:t>
            </a:r>
          </a:p>
        </p:txBody>
      </p:sp>
      <p:sp>
        <p:nvSpPr>
          <p:cNvPr id="45" name="TextBox 44">
            <a:extLst>
              <a:ext uri="{FF2B5EF4-FFF2-40B4-BE49-F238E27FC236}">
                <a16:creationId xmlns:a16="http://schemas.microsoft.com/office/drawing/2014/main" id="{B806527F-8149-4C66-99D4-C90B033A6FE9}"/>
              </a:ext>
            </a:extLst>
          </p:cNvPr>
          <p:cNvSpPr txBox="1"/>
          <p:nvPr/>
        </p:nvSpPr>
        <p:spPr>
          <a:xfrm>
            <a:off x="1138783" y="5765996"/>
            <a:ext cx="200054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Optimize and manage</a:t>
            </a:r>
          </a:p>
        </p:txBody>
      </p:sp>
      <p:sp>
        <p:nvSpPr>
          <p:cNvPr id="47" name="TextBox 46">
            <a:extLst>
              <a:ext uri="{FF2B5EF4-FFF2-40B4-BE49-F238E27FC236}">
                <a16:creationId xmlns:a16="http://schemas.microsoft.com/office/drawing/2014/main" id="{DADE974F-B402-440B-86F5-1EA210602DB8}"/>
              </a:ext>
            </a:extLst>
          </p:cNvPr>
          <p:cNvSpPr txBox="1"/>
          <p:nvPr/>
        </p:nvSpPr>
        <p:spPr>
          <a:xfrm>
            <a:off x="7283139" y="4046848"/>
            <a:ext cx="1526059"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Online migration</a:t>
            </a:r>
          </a:p>
          <a:p>
            <a:pPr algn="l"/>
            <a:r>
              <a:rPr lang="en-US" sz="1600" dirty="0">
                <a:gradFill>
                  <a:gsLst>
                    <a:gs pos="2917">
                      <a:schemeClr val="tx1"/>
                    </a:gs>
                    <a:gs pos="30000">
                      <a:schemeClr val="tx1"/>
                    </a:gs>
                  </a:gsLst>
                  <a:lin ang="5400000" scaled="0"/>
                </a:gradFill>
              </a:rPr>
              <a:t> using ADS</a:t>
            </a:r>
          </a:p>
        </p:txBody>
      </p:sp>
      <p:sp>
        <p:nvSpPr>
          <p:cNvPr id="49" name="TextBox 48">
            <a:extLst>
              <a:ext uri="{FF2B5EF4-FFF2-40B4-BE49-F238E27FC236}">
                <a16:creationId xmlns:a16="http://schemas.microsoft.com/office/drawing/2014/main" id="{7169247F-0707-4D64-A4D6-809AC6FEB031}"/>
              </a:ext>
            </a:extLst>
          </p:cNvPr>
          <p:cNvSpPr txBox="1"/>
          <p:nvPr/>
        </p:nvSpPr>
        <p:spPr>
          <a:xfrm>
            <a:off x="8201334" y="5765995"/>
            <a:ext cx="200054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Optimize and manage</a:t>
            </a:r>
          </a:p>
        </p:txBody>
      </p:sp>
      <p:sp>
        <p:nvSpPr>
          <p:cNvPr id="51" name="TextBox 50">
            <a:extLst>
              <a:ext uri="{FF2B5EF4-FFF2-40B4-BE49-F238E27FC236}">
                <a16:creationId xmlns:a16="http://schemas.microsoft.com/office/drawing/2014/main" id="{F59BFD4B-1CFA-4451-B1C3-9C8F0DBA61B6}"/>
              </a:ext>
            </a:extLst>
          </p:cNvPr>
          <p:cNvSpPr txBox="1"/>
          <p:nvPr/>
        </p:nvSpPr>
        <p:spPr>
          <a:xfrm>
            <a:off x="5065075" y="5491359"/>
            <a:ext cx="2203424" cy="738664"/>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Online migration</a:t>
            </a:r>
          </a:p>
          <a:p>
            <a:pPr algn="l"/>
            <a:r>
              <a:rPr lang="en-US" sz="1600" dirty="0">
                <a:gradFill>
                  <a:gsLst>
                    <a:gs pos="2917">
                      <a:schemeClr val="tx1"/>
                    </a:gs>
                    <a:gs pos="30000">
                      <a:schemeClr val="tx1"/>
                    </a:gs>
                  </a:gsLst>
                  <a:lin ang="5400000" scaled="0"/>
                </a:gradFill>
              </a:rPr>
              <a:t>Using ADS and </a:t>
            </a:r>
          </a:p>
          <a:p>
            <a:pPr algn="l"/>
            <a:r>
              <a:rPr lang="en-US" sz="1600" dirty="0">
                <a:gradFill>
                  <a:gsLst>
                    <a:gs pos="2917">
                      <a:schemeClr val="tx1"/>
                    </a:gs>
                    <a:gs pos="30000">
                      <a:schemeClr val="tx1"/>
                    </a:gs>
                  </a:gsLst>
                  <a:lin ang="5400000" scaled="0"/>
                </a:gradFill>
              </a:rPr>
              <a:t>Log Replay Service (LRS)</a:t>
            </a:r>
          </a:p>
        </p:txBody>
      </p:sp>
      <p:cxnSp>
        <p:nvCxnSpPr>
          <p:cNvPr id="53" name="Straight Arrow Connector 52">
            <a:extLst>
              <a:ext uri="{FF2B5EF4-FFF2-40B4-BE49-F238E27FC236}">
                <a16:creationId xmlns:a16="http://schemas.microsoft.com/office/drawing/2014/main" id="{41B73E22-1B59-4349-82DD-AB6C6DA36DEE}"/>
              </a:ext>
            </a:extLst>
          </p:cNvPr>
          <p:cNvCxnSpPr/>
          <p:nvPr/>
        </p:nvCxnSpPr>
        <p:spPr>
          <a:xfrm>
            <a:off x="2854411" y="2595987"/>
            <a:ext cx="18905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93F2958-13EB-4FB0-AB43-8D7D175CCBD4}"/>
              </a:ext>
            </a:extLst>
          </p:cNvPr>
          <p:cNvCxnSpPr>
            <a:cxnSpLocks/>
          </p:cNvCxnSpPr>
          <p:nvPr/>
        </p:nvCxnSpPr>
        <p:spPr>
          <a:xfrm>
            <a:off x="6128944" y="2589322"/>
            <a:ext cx="18905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775E0969-3F1E-4E91-8D5B-ED12693635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11870" y="211397"/>
            <a:ext cx="581639" cy="580287"/>
          </a:xfrm>
          <a:prstGeom prst="rect">
            <a:avLst/>
          </a:prstGeom>
        </p:spPr>
      </p:pic>
      <p:pic>
        <p:nvPicPr>
          <p:cNvPr id="61" name="Graphic 60">
            <a:extLst>
              <a:ext uri="{FF2B5EF4-FFF2-40B4-BE49-F238E27FC236}">
                <a16:creationId xmlns:a16="http://schemas.microsoft.com/office/drawing/2014/main" id="{1A451DBF-8894-43E9-B6B8-FAACE3879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64270" y="363797"/>
            <a:ext cx="581639" cy="580287"/>
          </a:xfrm>
          <a:prstGeom prst="rect">
            <a:avLst/>
          </a:prstGeom>
        </p:spPr>
      </p:pic>
      <p:pic>
        <p:nvPicPr>
          <p:cNvPr id="62" name="Graphic 61">
            <a:extLst>
              <a:ext uri="{FF2B5EF4-FFF2-40B4-BE49-F238E27FC236}">
                <a16:creationId xmlns:a16="http://schemas.microsoft.com/office/drawing/2014/main" id="{C038372E-1369-4B1A-85E6-E3DF27544D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16670" y="516197"/>
            <a:ext cx="581639" cy="580287"/>
          </a:xfrm>
          <a:prstGeom prst="rect">
            <a:avLst/>
          </a:prstGeom>
        </p:spPr>
      </p:pic>
      <p:pic>
        <p:nvPicPr>
          <p:cNvPr id="63" name="Graphic 62">
            <a:extLst>
              <a:ext uri="{FF2B5EF4-FFF2-40B4-BE49-F238E27FC236}">
                <a16:creationId xmlns:a16="http://schemas.microsoft.com/office/drawing/2014/main" id="{33CEA0A8-BF3F-49B0-B3B2-5C973B8A50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69070" y="668597"/>
            <a:ext cx="581639" cy="580287"/>
          </a:xfrm>
          <a:prstGeom prst="rect">
            <a:avLst/>
          </a:prstGeom>
        </p:spPr>
      </p:pic>
      <p:pic>
        <p:nvPicPr>
          <p:cNvPr id="64" name="Graphic 63">
            <a:extLst>
              <a:ext uri="{FF2B5EF4-FFF2-40B4-BE49-F238E27FC236}">
                <a16:creationId xmlns:a16="http://schemas.microsoft.com/office/drawing/2014/main" id="{F689037E-7802-47C8-B5FD-2E50C4E0B3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1470" y="820997"/>
            <a:ext cx="581639" cy="580287"/>
          </a:xfrm>
          <a:prstGeom prst="rect">
            <a:avLst/>
          </a:prstGeom>
        </p:spPr>
      </p:pic>
      <p:pic>
        <p:nvPicPr>
          <p:cNvPr id="65" name="Graphic 64">
            <a:extLst>
              <a:ext uri="{FF2B5EF4-FFF2-40B4-BE49-F238E27FC236}">
                <a16:creationId xmlns:a16="http://schemas.microsoft.com/office/drawing/2014/main" id="{73F8F105-3AC8-4706-80D5-1DEBDC565C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73870" y="973397"/>
            <a:ext cx="581639" cy="580287"/>
          </a:xfrm>
          <a:prstGeom prst="rect">
            <a:avLst/>
          </a:prstGeom>
        </p:spPr>
      </p:pic>
      <p:cxnSp>
        <p:nvCxnSpPr>
          <p:cNvPr id="68" name="Straight Arrow Connector 67">
            <a:extLst>
              <a:ext uri="{FF2B5EF4-FFF2-40B4-BE49-F238E27FC236}">
                <a16:creationId xmlns:a16="http://schemas.microsoft.com/office/drawing/2014/main" id="{4CD8D6F4-C534-4700-91DB-E8A32BB6C437}"/>
              </a:ext>
            </a:extLst>
          </p:cNvPr>
          <p:cNvCxnSpPr>
            <a:cxnSpLocks/>
          </p:cNvCxnSpPr>
          <p:nvPr/>
        </p:nvCxnSpPr>
        <p:spPr>
          <a:xfrm>
            <a:off x="8840356" y="1248884"/>
            <a:ext cx="94207" cy="71482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0" name="Graphic 69" descr="Badge with solid fill">
            <a:extLst>
              <a:ext uri="{FF2B5EF4-FFF2-40B4-BE49-F238E27FC236}">
                <a16:creationId xmlns:a16="http://schemas.microsoft.com/office/drawing/2014/main" id="{115BEE75-3BCC-4478-9719-9EAAB4D002E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387777" y="151700"/>
            <a:ext cx="406714" cy="406714"/>
          </a:xfrm>
          <a:prstGeom prst="rect">
            <a:avLst/>
          </a:prstGeom>
        </p:spPr>
      </p:pic>
      <p:sp>
        <p:nvSpPr>
          <p:cNvPr id="71" name="TextBox 70">
            <a:extLst>
              <a:ext uri="{FF2B5EF4-FFF2-40B4-BE49-F238E27FC236}">
                <a16:creationId xmlns:a16="http://schemas.microsoft.com/office/drawing/2014/main" id="{0DEB729E-5451-427C-97B4-E766EAADD57F}"/>
              </a:ext>
            </a:extLst>
          </p:cNvPr>
          <p:cNvSpPr txBox="1"/>
          <p:nvPr/>
        </p:nvSpPr>
        <p:spPr>
          <a:xfrm>
            <a:off x="6853661" y="211397"/>
            <a:ext cx="77143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Discover</a:t>
            </a:r>
          </a:p>
        </p:txBody>
      </p:sp>
      <p:pic>
        <p:nvPicPr>
          <p:cNvPr id="73" name="Graphic 72" descr="Badge with solid fill">
            <a:extLst>
              <a:ext uri="{FF2B5EF4-FFF2-40B4-BE49-F238E27FC236}">
                <a16:creationId xmlns:a16="http://schemas.microsoft.com/office/drawing/2014/main" id="{BE9B08D1-DDE7-401C-B8C7-DB9116F1A47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629253" y="1883459"/>
            <a:ext cx="406714" cy="406714"/>
          </a:xfrm>
          <a:prstGeom prst="rect">
            <a:avLst/>
          </a:prstGeom>
        </p:spPr>
      </p:pic>
      <p:sp>
        <p:nvSpPr>
          <p:cNvPr id="75" name="TextBox 74">
            <a:extLst>
              <a:ext uri="{FF2B5EF4-FFF2-40B4-BE49-F238E27FC236}">
                <a16:creationId xmlns:a16="http://schemas.microsoft.com/office/drawing/2014/main" id="{01D72076-6F64-4B3D-B157-FF31BB35EED6}"/>
              </a:ext>
            </a:extLst>
          </p:cNvPr>
          <p:cNvSpPr txBox="1"/>
          <p:nvPr/>
        </p:nvSpPr>
        <p:spPr>
          <a:xfrm>
            <a:off x="5124266" y="1963705"/>
            <a:ext cx="771430" cy="246221"/>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Assess</a:t>
            </a:r>
          </a:p>
        </p:txBody>
      </p:sp>
      <p:pic>
        <p:nvPicPr>
          <p:cNvPr id="79" name="Graphic 78" descr="Badge 3 with solid fill">
            <a:extLst>
              <a:ext uri="{FF2B5EF4-FFF2-40B4-BE49-F238E27FC236}">
                <a16:creationId xmlns:a16="http://schemas.microsoft.com/office/drawing/2014/main" id="{DBD3A74C-C4E7-4408-AA8E-C7D291F1FB5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0296" y="3998762"/>
            <a:ext cx="422305" cy="422305"/>
          </a:xfrm>
          <a:prstGeom prst="rect">
            <a:avLst/>
          </a:prstGeom>
        </p:spPr>
      </p:pic>
      <p:sp>
        <p:nvSpPr>
          <p:cNvPr id="81" name="TextBox 80">
            <a:extLst>
              <a:ext uri="{FF2B5EF4-FFF2-40B4-BE49-F238E27FC236}">
                <a16:creationId xmlns:a16="http://schemas.microsoft.com/office/drawing/2014/main" id="{A17A3A3E-DE98-4973-8199-BC02065AEEAB}"/>
              </a:ext>
            </a:extLst>
          </p:cNvPr>
          <p:cNvSpPr txBox="1"/>
          <p:nvPr/>
        </p:nvSpPr>
        <p:spPr>
          <a:xfrm>
            <a:off x="872234" y="3881012"/>
            <a:ext cx="771430" cy="984885"/>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Migrate to Azure Virtual Machine</a:t>
            </a:r>
          </a:p>
        </p:txBody>
      </p:sp>
      <p:pic>
        <p:nvPicPr>
          <p:cNvPr id="85" name="Graphic 84" descr="Badge 4 with solid fill">
            <a:extLst>
              <a:ext uri="{FF2B5EF4-FFF2-40B4-BE49-F238E27FC236}">
                <a16:creationId xmlns:a16="http://schemas.microsoft.com/office/drawing/2014/main" id="{740D31CB-B614-4967-AB3D-321162DA6F8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1081" y="5677952"/>
            <a:ext cx="422305" cy="422305"/>
          </a:xfrm>
          <a:prstGeom prst="rect">
            <a:avLst/>
          </a:prstGeom>
        </p:spPr>
      </p:pic>
      <p:pic>
        <p:nvPicPr>
          <p:cNvPr id="87" name="Graphic 86" descr="Badge 5 with solid fill">
            <a:extLst>
              <a:ext uri="{FF2B5EF4-FFF2-40B4-BE49-F238E27FC236}">
                <a16:creationId xmlns:a16="http://schemas.microsoft.com/office/drawing/2014/main" id="{D3CEE71F-D614-4F2F-822A-8540862987F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852973" y="3008086"/>
            <a:ext cx="422305" cy="422305"/>
          </a:xfrm>
          <a:prstGeom prst="rect">
            <a:avLst/>
          </a:prstGeom>
        </p:spPr>
      </p:pic>
      <p:sp>
        <p:nvSpPr>
          <p:cNvPr id="91" name="TextBox 90">
            <a:extLst>
              <a:ext uri="{FF2B5EF4-FFF2-40B4-BE49-F238E27FC236}">
                <a16:creationId xmlns:a16="http://schemas.microsoft.com/office/drawing/2014/main" id="{A3DB8E72-2BA1-4454-BA50-B5700F273158}"/>
              </a:ext>
            </a:extLst>
          </p:cNvPr>
          <p:cNvSpPr txBox="1"/>
          <p:nvPr/>
        </p:nvSpPr>
        <p:spPr>
          <a:xfrm>
            <a:off x="7322708" y="2807378"/>
            <a:ext cx="1235758" cy="984885"/>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Migrate to Azure SQL Managed Instance</a:t>
            </a:r>
          </a:p>
        </p:txBody>
      </p:sp>
      <p:pic>
        <p:nvPicPr>
          <p:cNvPr id="93" name="Graphic 92" descr="Badge 6 with solid fill">
            <a:extLst>
              <a:ext uri="{FF2B5EF4-FFF2-40B4-BE49-F238E27FC236}">
                <a16:creationId xmlns:a16="http://schemas.microsoft.com/office/drawing/2014/main" id="{6F3DC57E-8759-450A-B1F7-71F0F0EEFE5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769248" y="5677952"/>
            <a:ext cx="422305" cy="422305"/>
          </a:xfrm>
          <a:prstGeom prst="rect">
            <a:avLst/>
          </a:prstGeom>
        </p:spPr>
      </p:pic>
      <p:pic>
        <p:nvPicPr>
          <p:cNvPr id="95" name="Graphic 94" descr="Badge 7 with solid fill">
            <a:extLst>
              <a:ext uri="{FF2B5EF4-FFF2-40B4-BE49-F238E27FC236}">
                <a16:creationId xmlns:a16="http://schemas.microsoft.com/office/drawing/2014/main" id="{7CBF43BC-0EF7-4459-A420-72C7C85F19D7}"/>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542284" y="5466799"/>
            <a:ext cx="422305" cy="422305"/>
          </a:xfrm>
          <a:prstGeom prst="rect">
            <a:avLst/>
          </a:prstGeom>
        </p:spPr>
      </p:pic>
      <p:pic>
        <p:nvPicPr>
          <p:cNvPr id="97" name="Picture 2" descr="See the source image">
            <a:extLst>
              <a:ext uri="{FF2B5EF4-FFF2-40B4-BE49-F238E27FC236}">
                <a16:creationId xmlns:a16="http://schemas.microsoft.com/office/drawing/2014/main" id="{6F3AD37C-710D-413D-9630-738A50C85F2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59690" y="495301"/>
            <a:ext cx="1062603" cy="1732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ee the source image">
            <a:extLst>
              <a:ext uri="{FF2B5EF4-FFF2-40B4-BE49-F238E27FC236}">
                <a16:creationId xmlns:a16="http://schemas.microsoft.com/office/drawing/2014/main" id="{0F71B213-0325-4BD9-ABE4-8BDB8663A8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4490" y="6244104"/>
            <a:ext cx="432297" cy="440906"/>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7B2BA352-25CA-4DDC-9A0C-EAC32A07B16D}"/>
              </a:ext>
            </a:extLst>
          </p:cNvPr>
          <p:cNvCxnSpPr>
            <a:cxnSpLocks/>
          </p:cNvCxnSpPr>
          <p:nvPr/>
        </p:nvCxnSpPr>
        <p:spPr>
          <a:xfrm flipH="1">
            <a:off x="2537504" y="864035"/>
            <a:ext cx="5654049" cy="109967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E25CE2D-93F3-4B34-8B60-E1983495698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35276" y="2193498"/>
            <a:ext cx="837400" cy="837401"/>
          </a:xfrm>
          <a:prstGeom prst="rect">
            <a:avLst/>
          </a:prstGeom>
        </p:spPr>
      </p:pic>
      <p:pic>
        <p:nvPicPr>
          <p:cNvPr id="15" name="Graphic 14">
            <a:extLst>
              <a:ext uri="{FF2B5EF4-FFF2-40B4-BE49-F238E27FC236}">
                <a16:creationId xmlns:a16="http://schemas.microsoft.com/office/drawing/2014/main" id="{594E7C14-36D3-4A1D-A857-A87B0A618A78}"/>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687258" y="2190213"/>
            <a:ext cx="837400" cy="837401"/>
          </a:xfrm>
          <a:prstGeom prst="rect">
            <a:avLst/>
          </a:prstGeom>
        </p:spPr>
      </p:pic>
    </p:spTree>
    <p:extLst>
      <p:ext uri="{BB962C8B-B14F-4D97-AF65-F5344CB8AC3E}">
        <p14:creationId xmlns:p14="http://schemas.microsoft.com/office/powerpoint/2010/main" val="3403715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43" grpId="0"/>
      <p:bldP spid="45" grpId="0"/>
      <p:bldP spid="47" grpId="0"/>
      <p:bldP spid="49" grpId="0"/>
      <p:bldP spid="51" grpId="0"/>
      <p:bldP spid="71" grpId="0"/>
      <p:bldP spid="75" grpId="0"/>
      <p:bldP spid="81" grpId="0"/>
      <p:bldP spid="91" grpId="0"/>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16472"/>
            <a:ext cx="11018520" cy="553998"/>
          </a:xfrm>
        </p:spPr>
        <p:txBody>
          <a:bodyPr/>
          <a:lstStyle/>
          <a:p>
            <a:r>
              <a:rPr lang="en-US" dirty="0"/>
              <a:t>Plan for migration to Azure Virtual Machine</a:t>
            </a:r>
          </a:p>
        </p:txBody>
      </p:sp>
      <p:sp>
        <p:nvSpPr>
          <p:cNvPr id="4" name="TextBox 3">
            <a:extLst>
              <a:ext uri="{FF2B5EF4-FFF2-40B4-BE49-F238E27FC236}">
                <a16:creationId xmlns:a16="http://schemas.microsoft.com/office/drawing/2014/main" id="{0BB2736B-7354-42E0-A6A0-113E746CFEA1}"/>
              </a:ext>
            </a:extLst>
          </p:cNvPr>
          <p:cNvSpPr txBox="1"/>
          <p:nvPr/>
        </p:nvSpPr>
        <p:spPr>
          <a:xfrm>
            <a:off x="736488" y="789129"/>
            <a:ext cx="10001179" cy="5952399"/>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Gain access to Azure to deploy an Azure Virtual Machine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Use the marketplace?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Is VM size recommended appropriate?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is the Windows admin account to use during?</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How should we configure storage?</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We have a standalone instance = no special HA requirements exist.</a:t>
            </a:r>
          </a:p>
          <a:p>
            <a:pPr lvl="1" defTabSz="932742">
              <a:spcBef>
                <a:spcPct val="20000"/>
              </a:spcBef>
              <a:buClr>
                <a:srgbClr val="00B050"/>
              </a:buClr>
              <a:buSzPct val="90000"/>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other software or tools needed?</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RDP access needed</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Workload validation can happen within the VM</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 Need an Azure storage account to backup and restore the database (offline migration)</a:t>
            </a:r>
          </a:p>
          <a:p>
            <a:pPr marL="228600"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How will we migrate other objects?</a:t>
            </a:r>
          </a:p>
          <a:p>
            <a:pPr marL="228600"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can we do optimize and manage after deployment?</a:t>
            </a:r>
          </a:p>
        </p:txBody>
      </p:sp>
    </p:spTree>
    <p:extLst>
      <p:ext uri="{BB962C8B-B14F-4D97-AF65-F5344CB8AC3E}">
        <p14:creationId xmlns:p14="http://schemas.microsoft.com/office/powerpoint/2010/main" val="393066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50607"/>
            <a:ext cx="11018520" cy="553998"/>
          </a:xfrm>
        </p:spPr>
        <p:txBody>
          <a:bodyPr/>
          <a:lstStyle/>
          <a:p>
            <a:r>
              <a:rPr lang="en-US" dirty="0"/>
              <a:t>Plan for migration to Azure SQL Managed Instance</a:t>
            </a:r>
          </a:p>
        </p:txBody>
      </p:sp>
      <p:sp>
        <p:nvSpPr>
          <p:cNvPr id="4" name="TextBox 3">
            <a:extLst>
              <a:ext uri="{FF2B5EF4-FFF2-40B4-BE49-F238E27FC236}">
                <a16:creationId xmlns:a16="http://schemas.microsoft.com/office/drawing/2014/main" id="{0D040C05-A104-4343-A1BB-FAB75796265F}"/>
              </a:ext>
            </a:extLst>
          </p:cNvPr>
          <p:cNvSpPr txBox="1"/>
          <p:nvPr/>
        </p:nvSpPr>
        <p:spPr>
          <a:xfrm>
            <a:off x="299357" y="1026628"/>
            <a:ext cx="5487489" cy="5558445"/>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Gain access to Azure to deploy an Azure SQL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Verify service tier and vCore recommendations</a:t>
            </a:r>
          </a:p>
          <a:p>
            <a:pPr marL="1142967" lvl="2"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We have an availability group = We must choose Business Critical service tier.</a:t>
            </a:r>
          </a:p>
          <a:p>
            <a:pPr marL="1142967" lvl="2"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Memory might be a problem?</a:t>
            </a:r>
            <a:endParaRPr lang="en-US" dirty="0"/>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Public endpoint enabled?</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Do we have to worry about storage?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is the SQL Server admin account to use?</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Connect from public or private endpoint</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Client needs SSMS and workload client</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Does Query Store and all the DMVs work?</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Can I use sp_configure and CHECKDB?</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How do we access the ERRORLOG?</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p:txBody>
      </p:sp>
      <p:sp>
        <p:nvSpPr>
          <p:cNvPr id="6" name="TextBox 5">
            <a:extLst>
              <a:ext uri="{FF2B5EF4-FFF2-40B4-BE49-F238E27FC236}">
                <a16:creationId xmlns:a16="http://schemas.microsoft.com/office/drawing/2014/main" id="{5F09D9EC-DB23-4D15-8820-F56FEE322A61}"/>
              </a:ext>
            </a:extLst>
          </p:cNvPr>
          <p:cNvSpPr txBox="1"/>
          <p:nvPr/>
        </p:nvSpPr>
        <p:spPr>
          <a:xfrm>
            <a:off x="5959929" y="1026628"/>
            <a:ext cx="6093822" cy="4425827"/>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Online migration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Azure storage to hold backups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Azure Data Studio with migration extension for online migration</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How will we migrate other objects?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SQL Agent jobs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Windows domain logins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Extended Events file target</a:t>
            </a:r>
          </a:p>
          <a:p>
            <a:pPr marL="228600"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can we do optimize and manage after deployment?</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Do we need to configure tempdb files?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Save licensing costs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Security the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Use Azure services</a:t>
            </a:r>
          </a:p>
        </p:txBody>
      </p:sp>
    </p:spTree>
    <p:extLst>
      <p:ext uri="{BB962C8B-B14F-4D97-AF65-F5344CB8AC3E}">
        <p14:creationId xmlns:p14="http://schemas.microsoft.com/office/powerpoint/2010/main" val="1926904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0" end="1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1" end="1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2" end="1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33108" cy="4308872"/>
          </a:xfrm>
          <a:prstGeom prst="rect">
            <a:avLst/>
          </a:prstGeom>
          <a:noFill/>
        </p:spPr>
        <p:txBody>
          <a:bodyPr wrap="none" lIns="0" tIns="0" rIns="0" bIns="0" rtlCol="0">
            <a:spAutoFit/>
          </a:bodyPr>
          <a:lstStyle/>
          <a:p>
            <a:pPr lvl="0"/>
            <a:r>
              <a:rPr lang="en-US" sz="2000" b="1" dirty="0"/>
              <a:t>Azure Migrate </a:t>
            </a:r>
            <a:r>
              <a:rPr lang="en-US" sz="2000" dirty="0"/>
              <a:t>can discover and assess SQL Server </a:t>
            </a:r>
          </a:p>
          <a:p>
            <a:pPr lvl="0"/>
            <a:r>
              <a:rPr lang="en-US" sz="2000" dirty="0"/>
              <a:t>across your enterprise</a:t>
            </a:r>
          </a:p>
          <a:p>
            <a:pPr lvl="0"/>
            <a:endParaRPr lang="en-US" sz="2000" dirty="0"/>
          </a:p>
          <a:p>
            <a:pPr lvl="0"/>
            <a:r>
              <a:rPr lang="en-US" sz="2000" dirty="0"/>
              <a:t>Our tools can assess your workloads and </a:t>
            </a:r>
            <a:r>
              <a:rPr lang="en-US" sz="2000" b="1" dirty="0"/>
              <a:t>provide </a:t>
            </a:r>
          </a:p>
          <a:p>
            <a:pPr lvl="0"/>
            <a:r>
              <a:rPr lang="en-US" sz="2000" b="1" dirty="0"/>
              <a:t>deployment recommendations</a:t>
            </a:r>
            <a:endParaRPr lang="en-US" sz="2000" dirty="0"/>
          </a:p>
          <a:p>
            <a:pPr lvl="0"/>
            <a:endParaRPr lang="en-US" sz="2000" dirty="0"/>
          </a:p>
          <a:p>
            <a:pPr lvl="0"/>
            <a:r>
              <a:rPr lang="en-US" sz="2000" dirty="0"/>
              <a:t>SQL Server version requirements can lead to migrations </a:t>
            </a:r>
          </a:p>
          <a:p>
            <a:pPr lvl="0"/>
            <a:r>
              <a:rPr lang="en-US" sz="2000" dirty="0"/>
              <a:t>for </a:t>
            </a:r>
            <a:r>
              <a:rPr lang="en-US" sz="2000" b="1" dirty="0"/>
              <a:t>SQL Server in Azure Virtual Machines</a:t>
            </a:r>
          </a:p>
          <a:p>
            <a:pPr lvl="0"/>
            <a:endParaRPr lang="en-US" sz="2000" dirty="0"/>
          </a:p>
          <a:p>
            <a:pPr lvl="0"/>
            <a:r>
              <a:rPr lang="en-US" sz="2000" b="1" dirty="0"/>
              <a:t>Azure SQL Managed Instance </a:t>
            </a:r>
            <a:r>
              <a:rPr lang="en-US" sz="2000" dirty="0"/>
              <a:t>supports instance level </a:t>
            </a:r>
          </a:p>
          <a:p>
            <a:pPr lvl="0"/>
            <a:r>
              <a:rPr lang="en-US" sz="2000" dirty="0"/>
              <a:t>features and built-in high availability</a:t>
            </a:r>
          </a:p>
          <a:p>
            <a:pPr lvl="0"/>
            <a:endParaRPr lang="en-US" sz="2000" dirty="0"/>
          </a:p>
          <a:p>
            <a:pPr lvl="0"/>
            <a:r>
              <a:rPr lang="en-US" sz="2000" dirty="0"/>
              <a:t>Analyze assessments to </a:t>
            </a:r>
            <a:r>
              <a:rPr lang="en-US" sz="2000" b="1" dirty="0"/>
              <a:t>plan for migration</a:t>
            </a:r>
            <a:endParaRPr lang="en-US" sz="2000" dirty="0"/>
          </a:p>
          <a:p>
            <a:pPr lvl="0"/>
            <a:endParaRPr lang="en-US" sz="2000" dirty="0"/>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87720" y="136373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76282" y="2316196"/>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512660" y="3181582"/>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512659" y="4121320"/>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535470" y="4998787"/>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dirty="0"/>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3035808"/>
            <a:ext cx="9144000" cy="498598"/>
          </a:xfrm>
        </p:spPr>
        <p:txBody>
          <a:bodyPr/>
          <a:lstStyle/>
          <a:p>
            <a:r>
              <a:rPr lang="en-US" dirty="0"/>
              <a:t>Migrate SQL Server to Azure Virtual Machine</a:t>
            </a:r>
            <a:endParaRPr lang="en-US" sz="2000" spc="0" dirty="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 SQL in Azure Virtual Machine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Customer stories and 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3</a:t>
            </a:r>
          </a:p>
        </p:txBody>
      </p:sp>
      <p:pic>
        <p:nvPicPr>
          <p:cNvPr id="2" name="Graphic 1">
            <a:extLst>
              <a:ext uri="{FF2B5EF4-FFF2-40B4-BE49-F238E27FC236}">
                <a16:creationId xmlns:a16="http://schemas.microsoft.com/office/drawing/2014/main" id="{5FE699D5-D8EF-42BD-B40C-600307A862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76021"/>
            <a:ext cx="864019" cy="859197"/>
          </a:xfrm>
          <a:prstGeom prst="rect">
            <a:avLst/>
          </a:prstGeom>
        </p:spPr>
      </p:pic>
    </p:spTree>
    <p:extLst>
      <p:ext uri="{BB962C8B-B14F-4D97-AF65-F5344CB8AC3E}">
        <p14:creationId xmlns:p14="http://schemas.microsoft.com/office/powerpoint/2010/main" val="4220055585"/>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Migrate SQL Server to Azure Virtual Machine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Perform an offline migration to Azure VM</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Perform and online migration to Azure VM</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dirty="0">
                  <a:solidFill>
                    <a:schemeClr val="tx1"/>
                  </a:solidFill>
                </a:rPr>
                <a:t>Deploy a virtual machine in Azure</a:t>
              </a:r>
            </a:p>
          </p:txBody>
        </p:sp>
      </p:grpSp>
    </p:spTree>
    <p:extLst>
      <p:ext uri="{BB962C8B-B14F-4D97-AF65-F5344CB8AC3E}">
        <p14:creationId xmlns:p14="http://schemas.microsoft.com/office/powerpoint/2010/main" val="4489367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424709534"/>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390136" y="5812077"/>
            <a:ext cx="3906637" cy="726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dirty="0">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1470622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Deploy SQL Server in Azure Virtual Machine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3" y="1381991"/>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76052" y="1576197"/>
            <a:ext cx="7467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the </a:t>
            </a:r>
            <a:r>
              <a:rPr lang="en-US" sz="2000" b="1" dirty="0">
                <a:gradFill>
                  <a:gsLst>
                    <a:gs pos="2917">
                      <a:schemeClr val="tx1"/>
                    </a:gs>
                    <a:gs pos="30000">
                      <a:schemeClr val="tx1"/>
                    </a:gs>
                  </a:gsLst>
                  <a:lin ang="5400000" scaled="0"/>
                </a:gradFill>
              </a:rPr>
              <a:t>marketplace</a:t>
            </a:r>
            <a:r>
              <a:rPr lang="en-US" sz="2000" dirty="0">
                <a:gradFill>
                  <a:gsLst>
                    <a:gs pos="2917">
                      <a:schemeClr val="tx1"/>
                    </a:gs>
                    <a:gs pos="30000">
                      <a:schemeClr val="tx1"/>
                    </a:gs>
                  </a:gsLst>
                  <a:lin ang="5400000" scaled="0"/>
                </a:gradFill>
              </a:rPr>
              <a:t> to choose SQL Server 2016 Standard Edition</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76052" y="2468510"/>
            <a:ext cx="727628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New resource group, VM name, appropriate region, and </a:t>
            </a:r>
            <a:r>
              <a:rPr lang="en-US" sz="2000" b="1" dirty="0">
                <a:gradFill>
                  <a:gsLst>
                    <a:gs pos="2917">
                      <a:schemeClr val="tx1"/>
                    </a:gs>
                    <a:gs pos="30000">
                      <a:schemeClr val="tx1"/>
                    </a:gs>
                  </a:gsLst>
                  <a:lin ang="5400000" scaled="0"/>
                </a:gradFill>
              </a:rPr>
              <a:t>VM size</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76052" y="3352346"/>
            <a:ext cx="66245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Admin account, inbound RDP port, and Windows licensing</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87370" y="4165879"/>
            <a:ext cx="64906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Review and set VM networking and management options</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387370" y="5031566"/>
            <a:ext cx="966771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Review and set SQL Server settings – </a:t>
            </a:r>
            <a:r>
              <a:rPr lang="en-US" sz="2000" i="1" dirty="0">
                <a:gradFill>
                  <a:gsLst>
                    <a:gs pos="2917">
                      <a:schemeClr val="tx1"/>
                    </a:gs>
                    <a:gs pos="30000">
                      <a:schemeClr val="tx1"/>
                    </a:gs>
                  </a:gsLst>
                  <a:lin ang="5400000" scaled="0"/>
                </a:gradFill>
              </a:rPr>
              <a:t>Optimize while you deploy </a:t>
            </a:r>
            <a:r>
              <a:rPr lang="en-US" sz="2000" dirty="0">
                <a:gradFill>
                  <a:gsLst>
                    <a:gs pos="2917">
                      <a:schemeClr val="tx1"/>
                    </a:gs>
                    <a:gs pos="30000">
                      <a:schemeClr val="tx1"/>
                    </a:gs>
                  </a:gsLst>
                  <a:lin ang="5400000" scaled="0"/>
                </a:gradFill>
              </a:rPr>
              <a:t>with storage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8263" y="2274304"/>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8262" y="3128656"/>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2" y="3983008"/>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88261" y="483736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8260" y="5691712"/>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8811" y="5845099"/>
            <a:ext cx="87363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Deploy!</a:t>
            </a:r>
          </a:p>
        </p:txBody>
      </p:sp>
      <p:pic>
        <p:nvPicPr>
          <p:cNvPr id="16" name="Graphic 15" descr="Ui Ux with solid fill">
            <a:extLst>
              <a:ext uri="{FF2B5EF4-FFF2-40B4-BE49-F238E27FC236}">
                <a16:creationId xmlns:a16="http://schemas.microsoft.com/office/drawing/2014/main" id="{542AD7F0-5378-44B0-AB8B-CF0D9127E44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20415" y="5754469"/>
            <a:ext cx="489945" cy="489945"/>
          </a:xfrm>
          <a:prstGeom prst="rect">
            <a:avLst/>
          </a:prstGeom>
        </p:spPr>
      </p:pic>
      <p:sp>
        <p:nvSpPr>
          <p:cNvPr id="17" name="TextBox 16">
            <a:extLst>
              <a:ext uri="{FF2B5EF4-FFF2-40B4-BE49-F238E27FC236}">
                <a16:creationId xmlns:a16="http://schemas.microsoft.com/office/drawing/2014/main" id="{2CF9F598-CB05-40FC-A8F0-2BAF2BBBCAAB}"/>
              </a:ext>
            </a:extLst>
          </p:cNvPr>
          <p:cNvSpPr txBox="1"/>
          <p:nvPr/>
        </p:nvSpPr>
        <p:spPr>
          <a:xfrm>
            <a:off x="9165159" y="5754469"/>
            <a:ext cx="2877068" cy="646331"/>
          </a:xfrm>
          <a:prstGeom prst="rect">
            <a:avLst/>
          </a:prstGeom>
          <a:noFill/>
        </p:spPr>
        <p:txBody>
          <a:bodyPr wrap="square">
            <a:spAutoFit/>
          </a:bodyPr>
          <a:lstStyle/>
          <a:p>
            <a:pPr lvl="0"/>
            <a:r>
              <a:rPr lang="en-US" b="1" dirty="0">
                <a:solidFill>
                  <a:schemeClr val="accent1"/>
                </a:solidFill>
              </a:rPr>
              <a:t>New portal experience coming!</a:t>
            </a:r>
          </a:p>
        </p:txBody>
      </p:sp>
      <p:sp>
        <p:nvSpPr>
          <p:cNvPr id="18" name="TextBox 17">
            <a:extLst>
              <a:ext uri="{FF2B5EF4-FFF2-40B4-BE49-F238E27FC236}">
                <a16:creationId xmlns:a16="http://schemas.microsoft.com/office/drawing/2014/main" id="{E7D31945-D8A1-4A54-919C-07F4149642E7}"/>
              </a:ext>
            </a:extLst>
          </p:cNvPr>
          <p:cNvSpPr txBox="1"/>
          <p:nvPr/>
        </p:nvSpPr>
        <p:spPr>
          <a:xfrm>
            <a:off x="8652339" y="2382641"/>
            <a:ext cx="2840064" cy="369332"/>
          </a:xfrm>
          <a:prstGeom prst="rect">
            <a:avLst/>
          </a:prstGeom>
          <a:noFill/>
        </p:spPr>
        <p:txBody>
          <a:bodyPr wrap="square">
            <a:spAutoFit/>
          </a:bodyPr>
          <a:lstStyle/>
          <a:p>
            <a:r>
              <a:rPr lang="en-US" sz="1800" b="1" dirty="0">
                <a:solidFill>
                  <a:schemeClr val="accent1"/>
                </a:solidFill>
                <a:effectLst/>
                <a:latin typeface="Segoe UI" panose="020B0502040204020203" pitchFamily="34" charset="0"/>
              </a:rPr>
              <a:t>aka.ms/SQLIaaSSizing</a:t>
            </a:r>
            <a:endParaRPr lang="en-US" sz="1800" b="1" dirty="0">
              <a:solidFill>
                <a:schemeClr val="accent1"/>
              </a:solidFill>
              <a:effectLst/>
              <a:latin typeface="Arial" panose="020B0604020202020204" pitchFamily="34" charset="0"/>
            </a:endParaRPr>
          </a:p>
        </p:txBody>
      </p:sp>
    </p:spTree>
    <p:extLst>
      <p:ext uri="{BB962C8B-B14F-4D97-AF65-F5344CB8AC3E}">
        <p14:creationId xmlns:p14="http://schemas.microsoft.com/office/powerpoint/2010/main" val="656389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30"/>
                                        </p:tgtEl>
                                        <p:attrNameLst>
                                          <p:attrName>style.visibility</p:attrName>
                                        </p:attrNameLst>
                                      </p:cBhvr>
                                      <p:to>
                                        <p:strVal val="visible"/>
                                      </p:to>
                                    </p:set>
                                    <p:anim calcmode="lin" valueType="num">
                                      <p:cBhvr additive="base">
                                        <p:cTn id="30" dur="500" fill="hold"/>
                                        <p:tgtEl>
                                          <p:spTgt spid="30"/>
                                        </p:tgtEl>
                                        <p:attrNameLst>
                                          <p:attrName>ppt_x</p:attrName>
                                        </p:attrNameLst>
                                      </p:cBhvr>
                                      <p:tavLst>
                                        <p:tav tm="0">
                                          <p:val>
                                            <p:strVal val="0-#ppt_w/2"/>
                                          </p:val>
                                        </p:tav>
                                        <p:tav tm="100000">
                                          <p:val>
                                            <p:strVal val="#ppt_x"/>
                                          </p:val>
                                        </p:tav>
                                      </p:tavLst>
                                    </p:anim>
                                    <p:anim calcmode="lin" valueType="num">
                                      <p:cBhvr additive="base">
                                        <p:cTn id="31" dur="500" fill="hold"/>
                                        <p:tgtEl>
                                          <p:spTgt spid="30"/>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0-#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nodeType="click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0-#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0-#ppt_w/2"/>
                                          </p:val>
                                        </p:tav>
                                        <p:tav tm="100000">
                                          <p:val>
                                            <p:strVal val="#ppt_x"/>
                                          </p:val>
                                        </p:tav>
                                      </p:tavLst>
                                    </p:anim>
                                    <p:anim calcmode="lin" valueType="num">
                                      <p:cBhvr additive="base">
                                        <p:cTn id="45"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nodeType="clickEffect">
                                  <p:stCondLst>
                                    <p:cond delay="0"/>
                                  </p:stCondLst>
                                  <p:childTnLst>
                                    <p:set>
                                      <p:cBhvr>
                                        <p:cTn id="49" dur="1" fill="hold">
                                          <p:stCondLst>
                                            <p:cond delay="0"/>
                                          </p:stCondLst>
                                        </p:cTn>
                                        <p:tgtEl>
                                          <p:spTgt spid="34"/>
                                        </p:tgtEl>
                                        <p:attrNameLst>
                                          <p:attrName>style.visibility</p:attrName>
                                        </p:attrNameLst>
                                      </p:cBhvr>
                                      <p:to>
                                        <p:strVal val="visible"/>
                                      </p:to>
                                    </p:set>
                                    <p:anim calcmode="lin" valueType="num">
                                      <p:cBhvr additive="base">
                                        <p:cTn id="50" dur="500" fill="hold"/>
                                        <p:tgtEl>
                                          <p:spTgt spid="34"/>
                                        </p:tgtEl>
                                        <p:attrNameLst>
                                          <p:attrName>ppt_x</p:attrName>
                                        </p:attrNameLst>
                                      </p:cBhvr>
                                      <p:tavLst>
                                        <p:tav tm="0">
                                          <p:val>
                                            <p:strVal val="0-#ppt_w/2"/>
                                          </p:val>
                                        </p:tav>
                                        <p:tav tm="100000">
                                          <p:val>
                                            <p:strVal val="#ppt_x"/>
                                          </p:val>
                                        </p:tav>
                                      </p:tavLst>
                                    </p:anim>
                                    <p:anim calcmode="lin" valueType="num">
                                      <p:cBhvr additive="base">
                                        <p:cTn id="51" dur="500" fill="hold"/>
                                        <p:tgtEl>
                                          <p:spTgt spid="34"/>
                                        </p:tgtEl>
                                        <p:attrNameLst>
                                          <p:attrName>ppt_y</p:attrName>
                                        </p:attrNameLst>
                                      </p:cBhvr>
                                      <p:tavLst>
                                        <p:tav tm="0">
                                          <p:val>
                                            <p:strVal val="#ppt_y"/>
                                          </p:val>
                                        </p:tav>
                                        <p:tav tm="100000">
                                          <p:val>
                                            <p:strVal val="#ppt_y"/>
                                          </p:val>
                                        </p:tav>
                                      </p:tavLst>
                                    </p:anim>
                                  </p:childTnLst>
                                </p:cTn>
                              </p:par>
                              <p:par>
                                <p:cTn id="52" presetID="2" presetClass="entr" presetSubtype="8"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 calcmode="lin" valueType="num">
                                      <p:cBhvr additive="base">
                                        <p:cTn id="54" dur="500" fill="hold"/>
                                        <p:tgtEl>
                                          <p:spTgt spid="23"/>
                                        </p:tgtEl>
                                        <p:attrNameLst>
                                          <p:attrName>ppt_x</p:attrName>
                                        </p:attrNameLst>
                                      </p:cBhvr>
                                      <p:tavLst>
                                        <p:tav tm="0">
                                          <p:val>
                                            <p:strVal val="0-#ppt_w/2"/>
                                          </p:val>
                                        </p:tav>
                                        <p:tav tm="100000">
                                          <p:val>
                                            <p:strVal val="#ppt_x"/>
                                          </p:val>
                                        </p:tav>
                                      </p:tavLst>
                                    </p:anim>
                                    <p:anim calcmode="lin" valueType="num">
                                      <p:cBhvr additive="base">
                                        <p:cTn id="55"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nodeType="clickEffect">
                                  <p:stCondLst>
                                    <p:cond delay="0"/>
                                  </p:stCondLst>
                                  <p:childTnLst>
                                    <p:set>
                                      <p:cBhvr>
                                        <p:cTn id="59" dur="1" fill="hold">
                                          <p:stCondLst>
                                            <p:cond delay="0"/>
                                          </p:stCondLst>
                                        </p:cTn>
                                        <p:tgtEl>
                                          <p:spTgt spid="36"/>
                                        </p:tgtEl>
                                        <p:attrNameLst>
                                          <p:attrName>style.visibility</p:attrName>
                                        </p:attrNameLst>
                                      </p:cBhvr>
                                      <p:to>
                                        <p:strVal val="visible"/>
                                      </p:to>
                                    </p:set>
                                    <p:anim calcmode="lin" valueType="num">
                                      <p:cBhvr additive="base">
                                        <p:cTn id="60" dur="500" fill="hold"/>
                                        <p:tgtEl>
                                          <p:spTgt spid="36"/>
                                        </p:tgtEl>
                                        <p:attrNameLst>
                                          <p:attrName>ppt_x</p:attrName>
                                        </p:attrNameLst>
                                      </p:cBhvr>
                                      <p:tavLst>
                                        <p:tav tm="0">
                                          <p:val>
                                            <p:strVal val="0-#ppt_w/2"/>
                                          </p:val>
                                        </p:tav>
                                        <p:tav tm="100000">
                                          <p:val>
                                            <p:strVal val="#ppt_x"/>
                                          </p:val>
                                        </p:tav>
                                      </p:tavLst>
                                    </p:anim>
                                    <p:anim calcmode="lin" valueType="num">
                                      <p:cBhvr additive="base">
                                        <p:cTn id="61" dur="500" fill="hold"/>
                                        <p:tgtEl>
                                          <p:spTgt spid="36"/>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0-#ppt_w/2"/>
                                          </p:val>
                                        </p:tav>
                                        <p:tav tm="100000">
                                          <p:val>
                                            <p:strVal val="#ppt_x"/>
                                          </p:val>
                                        </p:tav>
                                      </p:tavLst>
                                    </p:anim>
                                    <p:anim calcmode="lin" valueType="num">
                                      <p:cBhvr additive="base">
                                        <p:cTn id="65" dur="500" fill="hold"/>
                                        <p:tgtEl>
                                          <p:spTgt spid="38"/>
                                        </p:tgtEl>
                                        <p:attrNameLst>
                                          <p:attrName>ppt_y</p:attrName>
                                        </p:attrNameLst>
                                      </p:cBhvr>
                                      <p:tavLst>
                                        <p:tav tm="0">
                                          <p:val>
                                            <p:strVal val="#ppt_y"/>
                                          </p:val>
                                        </p:tav>
                                        <p:tav tm="100000">
                                          <p:val>
                                            <p:strVal val="#ppt_y"/>
                                          </p:val>
                                        </p:tav>
                                      </p:tavLst>
                                    </p:anim>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P spid="17" grpId="0"/>
      <p:bldP spid="1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Deploy SQL Server in Azure Virtual Machine</a:t>
            </a:r>
            <a:endParaRPr lang="en-US" sz="4400" spc="0" dirty="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Offline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9426" y="2916038"/>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218" y="2963853"/>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063" y="2907723"/>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7583" y="2916038"/>
            <a:ext cx="837400" cy="837401"/>
          </a:xfrm>
          <a:prstGeom prst="rect">
            <a:avLst/>
          </a:prstGeom>
        </p:spPr>
      </p:pic>
      <p:sp>
        <p:nvSpPr>
          <p:cNvPr id="5" name="Freeform 182">
            <a:extLst>
              <a:ext uri="{FF2B5EF4-FFF2-40B4-BE49-F238E27FC236}">
                <a16:creationId xmlns:a16="http://schemas.microsoft.com/office/drawing/2014/main" id="{9D1542C4-FC52-47FE-99AB-B3C94FA0DC83}"/>
              </a:ext>
            </a:extLst>
          </p:cNvPr>
          <p:cNvSpPr/>
          <p:nvPr/>
        </p:nvSpPr>
        <p:spPr bwMode="auto">
          <a:xfrm>
            <a:off x="3408428" y="293689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204255" y="294816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556826" y="3476168"/>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6050888" y="3481986"/>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88310" y="3751712"/>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421774" y="3751712"/>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669336" y="2516783"/>
            <a:ext cx="1522661" cy="246221"/>
          </a:xfrm>
          <a:prstGeom prst="rect">
            <a:avLst/>
          </a:prstGeom>
          <a:noFill/>
        </p:spPr>
        <p:txBody>
          <a:bodyPr wrap="none" lIns="0" tIns="0" rIns="0" bIns="0" rtlCol="0">
            <a:spAutoFit/>
          </a:bodyPr>
          <a:lstStyle/>
          <a:p>
            <a:pPr algn="l"/>
            <a:r>
              <a:rPr lang="en-US" sz="1600" dirty="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183672" y="2516783"/>
            <a:ext cx="1900264" cy="246221"/>
          </a:xfrm>
          <a:prstGeom prst="rect">
            <a:avLst/>
          </a:prstGeom>
          <a:noFill/>
        </p:spPr>
        <p:txBody>
          <a:bodyPr wrap="none" lIns="0" tIns="0" rIns="0" bIns="0" rtlCol="0">
            <a:spAutoFit/>
          </a:bodyPr>
          <a:lstStyle/>
          <a:p>
            <a:pPr algn="l"/>
            <a:r>
              <a:rPr lang="en-US" sz="1600" dirty="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737" y="4363708"/>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431" y="5168720"/>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8009" y="3812215"/>
            <a:ext cx="914400" cy="914400"/>
          </a:xfrm>
          <a:prstGeom prst="rect">
            <a:avLst/>
          </a:prstGeom>
        </p:spPr>
      </p:pic>
      <p:sp>
        <p:nvSpPr>
          <p:cNvPr id="43" name="Arc 42">
            <a:extLst>
              <a:ext uri="{FF2B5EF4-FFF2-40B4-BE49-F238E27FC236}">
                <a16:creationId xmlns:a16="http://schemas.microsoft.com/office/drawing/2014/main" id="{D75D79D1-D3F0-4DDF-BD85-DC7A38D6D9F4}"/>
              </a:ext>
            </a:extLst>
          </p:cNvPr>
          <p:cNvSpPr/>
          <p:nvPr/>
        </p:nvSpPr>
        <p:spPr>
          <a:xfrm>
            <a:off x="1920239" y="1877332"/>
            <a:ext cx="6949957" cy="1017219"/>
          </a:xfrm>
          <a:prstGeom prst="arc">
            <a:avLst>
              <a:gd name="adj1" fmla="val 10834394"/>
              <a:gd name="adj2" fmla="val 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037DA101-659B-486D-BA4B-6E35B63C3453}"/>
              </a:ext>
            </a:extLst>
          </p:cNvPr>
          <p:cNvSpPr txBox="1"/>
          <p:nvPr/>
        </p:nvSpPr>
        <p:spPr>
          <a:xfrm>
            <a:off x="3834693" y="1515870"/>
            <a:ext cx="3121047" cy="246221"/>
          </a:xfrm>
          <a:prstGeom prst="rect">
            <a:avLst/>
          </a:prstGeom>
          <a:noFill/>
        </p:spPr>
        <p:txBody>
          <a:bodyPr wrap="none" lIns="0" tIns="0" rIns="0" bIns="0" rtlCol="0">
            <a:spAutoFit/>
          </a:bodyPr>
          <a:lstStyle/>
          <a:p>
            <a:pPr algn="l"/>
            <a:r>
              <a:rPr lang="en-US" sz="1600" dirty="0">
                <a:solidFill>
                  <a:schemeClr val="accent1"/>
                </a:solidFill>
                <a:latin typeface="+mj-lt"/>
              </a:rPr>
              <a:t>RDP, AzCopy, Azure Data Explorer</a:t>
            </a:r>
          </a:p>
        </p:txBody>
      </p:sp>
      <p:sp>
        <p:nvSpPr>
          <p:cNvPr id="48" name="TextBox 47">
            <a:extLst>
              <a:ext uri="{FF2B5EF4-FFF2-40B4-BE49-F238E27FC236}">
                <a16:creationId xmlns:a16="http://schemas.microsoft.com/office/drawing/2014/main" id="{A3E82624-A4B0-4A69-8DDA-CE0B9BB75CB5}"/>
              </a:ext>
            </a:extLst>
          </p:cNvPr>
          <p:cNvSpPr txBox="1"/>
          <p:nvPr/>
        </p:nvSpPr>
        <p:spPr>
          <a:xfrm>
            <a:off x="4918326" y="5349044"/>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70129" y="5908357"/>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285800" y="4513487"/>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924868" y="557028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92409" y="3761754"/>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96000" y="3753439"/>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986924" y="4166032"/>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885697" y="4005623"/>
            <a:ext cx="880626" cy="492443"/>
          </a:xfrm>
          <a:prstGeom prst="rect">
            <a:avLst/>
          </a:prstGeom>
          <a:noFill/>
        </p:spPr>
        <p:txBody>
          <a:bodyPr wrap="none" lIns="0" tIns="0" rIns="0" bIns="0" rtlCol="0">
            <a:spAutoFit/>
          </a:bodyPr>
          <a:lstStyle/>
          <a:p>
            <a:r>
              <a:rPr lang="en-US" sz="1600" dirty="0">
                <a:solidFill>
                  <a:schemeClr val="accent1"/>
                </a:solidFill>
                <a:latin typeface="+mj-lt"/>
              </a:rPr>
              <a:t>RESTORE</a:t>
            </a:r>
          </a:p>
          <a:p>
            <a:r>
              <a:rPr lang="en-US" sz="1600" dirty="0">
                <a:solidFill>
                  <a:schemeClr val="accent1"/>
                </a:solidFill>
                <a:latin typeface="+mj-lt"/>
              </a:rPr>
              <a:t>RECOVER</a:t>
            </a:r>
          </a:p>
        </p:txBody>
      </p:sp>
      <p:pic>
        <p:nvPicPr>
          <p:cNvPr id="61" name="Graphic 60" descr="Document with solid fill">
            <a:extLst>
              <a:ext uri="{FF2B5EF4-FFF2-40B4-BE49-F238E27FC236}">
                <a16:creationId xmlns:a16="http://schemas.microsoft.com/office/drawing/2014/main" id="{D04DF917-D6AA-472C-B6AF-818B49BC57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35209" y="1171078"/>
            <a:ext cx="681024" cy="681024"/>
          </a:xfrm>
          <a:prstGeom prst="rect">
            <a:avLst/>
          </a:prstGeom>
        </p:spPr>
      </p:pic>
      <p:pic>
        <p:nvPicPr>
          <p:cNvPr id="70" name="Graphic 69" descr="Badge 1 with solid fill">
            <a:extLst>
              <a:ext uri="{FF2B5EF4-FFF2-40B4-BE49-F238E27FC236}">
                <a16:creationId xmlns:a16="http://schemas.microsoft.com/office/drawing/2014/main" id="{32574B2D-D4BB-448B-9646-A183F8FA62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01923" y="1128399"/>
            <a:ext cx="544711" cy="544711"/>
          </a:xfrm>
          <a:prstGeom prst="rect">
            <a:avLst/>
          </a:prstGeom>
        </p:spPr>
      </p:pic>
      <p:pic>
        <p:nvPicPr>
          <p:cNvPr id="73" name="Graphic 72" descr="Badge with solid fill">
            <a:extLst>
              <a:ext uri="{FF2B5EF4-FFF2-40B4-BE49-F238E27FC236}">
                <a16:creationId xmlns:a16="http://schemas.microsoft.com/office/drawing/2014/main" id="{BFBC1310-7F2B-488C-A642-3208591A429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648777" y="2699648"/>
            <a:ext cx="544711" cy="544711"/>
          </a:xfrm>
          <a:prstGeom prst="rect">
            <a:avLst/>
          </a:prstGeom>
        </p:spPr>
      </p:pic>
      <p:pic>
        <p:nvPicPr>
          <p:cNvPr id="74" name="Graphic 73" descr="Badge 3 with solid fill">
            <a:extLst>
              <a:ext uri="{FF2B5EF4-FFF2-40B4-BE49-F238E27FC236}">
                <a16:creationId xmlns:a16="http://schemas.microsoft.com/office/drawing/2014/main" id="{8A414D88-DCBD-4510-87B6-3D39D9CDB232}"/>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466793" y="4672425"/>
            <a:ext cx="544711" cy="544711"/>
          </a:xfrm>
          <a:prstGeom prst="rect">
            <a:avLst/>
          </a:prstGeom>
        </p:spPr>
      </p:pic>
      <p:sp>
        <p:nvSpPr>
          <p:cNvPr id="37" name="Freeform 182">
            <a:extLst>
              <a:ext uri="{FF2B5EF4-FFF2-40B4-BE49-F238E27FC236}">
                <a16:creationId xmlns:a16="http://schemas.microsoft.com/office/drawing/2014/main" id="{50E06410-4FB2-4F97-BB86-1D7C9ED0626B}"/>
              </a:ext>
            </a:extLst>
          </p:cNvPr>
          <p:cNvSpPr/>
          <p:nvPr/>
        </p:nvSpPr>
        <p:spPr bwMode="auto">
          <a:xfrm>
            <a:off x="10712732" y="336307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Crane with solid fill">
            <a:extLst>
              <a:ext uri="{FF2B5EF4-FFF2-40B4-BE49-F238E27FC236}">
                <a16:creationId xmlns:a16="http://schemas.microsoft.com/office/drawing/2014/main" id="{658A9836-ECB3-4D0A-BB1C-DA88E424748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53779" y="5816509"/>
            <a:ext cx="441936" cy="441936"/>
          </a:xfrm>
          <a:prstGeom prst="rect">
            <a:avLst/>
          </a:prstGeom>
        </p:spPr>
      </p:pic>
      <p:sp>
        <p:nvSpPr>
          <p:cNvPr id="10" name="TextBox 9">
            <a:extLst>
              <a:ext uri="{FF2B5EF4-FFF2-40B4-BE49-F238E27FC236}">
                <a16:creationId xmlns:a16="http://schemas.microsoft.com/office/drawing/2014/main" id="{2895455F-B3E9-4287-A081-439716C996AB}"/>
              </a:ext>
            </a:extLst>
          </p:cNvPr>
          <p:cNvSpPr txBox="1"/>
          <p:nvPr/>
        </p:nvSpPr>
        <p:spPr>
          <a:xfrm>
            <a:off x="9709484" y="581650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145757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3" grpId="0" animBg="1"/>
      <p:bldP spid="44" grpId="0"/>
      <p:bldP spid="48" grpId="0"/>
      <p:bldP spid="49" grpId="0"/>
      <p:bldP spid="52" grpId="0"/>
      <p:bldP spid="64" grpId="0"/>
      <p:bldP spid="65" grpId="0"/>
      <p:bldP spid="37" grpId="0" animBg="1"/>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Offline database migration to Azure Virtual Machine</a:t>
            </a:r>
            <a:endParaRPr lang="en-US" sz="4400" spc="0" dirty="0">
              <a:solidFill>
                <a:schemeClr val="accent2"/>
              </a:solidFill>
            </a:endParaRPr>
          </a:p>
        </p:txBody>
      </p:sp>
    </p:spTree>
    <p:extLst>
      <p:ext uri="{BB962C8B-B14F-4D97-AF65-F5344CB8AC3E}">
        <p14:creationId xmlns:p14="http://schemas.microsoft.com/office/powerpoint/2010/main" val="187599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3807326381"/>
              </p:ext>
            </p:extLst>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~30Gb data and ~2Gb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8 files on the OS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83941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31781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dirty="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803654546"/>
              </p:ext>
            </p:extLst>
          </p:nvPr>
        </p:nvGraphicFramePr>
        <p:xfrm>
          <a:off x="2108925" y="1854926"/>
          <a:ext cx="7974149" cy="3747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4747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Customer stories</a:t>
            </a:r>
          </a:p>
        </p:txBody>
      </p:sp>
      <p:sp>
        <p:nvSpPr>
          <p:cNvPr id="5" name="TextBox 4">
            <a:extLst>
              <a:ext uri="{FF2B5EF4-FFF2-40B4-BE49-F238E27FC236}">
                <a16:creationId xmlns:a16="http://schemas.microsoft.com/office/drawing/2014/main" id="{B6F4445A-DD79-4A93-ACD4-EE7307B24C99}"/>
              </a:ext>
            </a:extLst>
          </p:cNvPr>
          <p:cNvSpPr txBox="1"/>
          <p:nvPr/>
        </p:nvSpPr>
        <p:spPr>
          <a:xfrm>
            <a:off x="2980840" y="2226035"/>
            <a:ext cx="8753960" cy="2862322"/>
          </a:xfrm>
          <a:prstGeom prst="rect">
            <a:avLst/>
          </a:prstGeom>
          <a:noFill/>
        </p:spPr>
        <p:txBody>
          <a:bodyPr wrap="square">
            <a:spAutoFit/>
          </a:bodyPr>
          <a:lstStyle/>
          <a:p>
            <a:pPr marL="0" marR="0">
              <a:spcBef>
                <a:spcPts val="0"/>
              </a:spcBef>
              <a:spcAft>
                <a:spcPts val="0"/>
              </a:spcAft>
            </a:pPr>
            <a:r>
              <a:rPr lang="en-US" sz="1800" u="sng" dirty="0">
                <a:solidFill>
                  <a:srgbClr val="000000"/>
                </a:solidFill>
                <a:effectLst/>
                <a:latin typeface="Calibri" panose="020F0502020204030204" pitchFamily="34" charset="0"/>
                <a:ea typeface="Times New Roman" panose="02020603050405020304" pitchFamily="18" charset="0"/>
                <a:hlinkClick r:id="rId3"/>
              </a:rPr>
              <a:t>Microsoft Customer Story-GEICO finds that the cloud is the best policy after seamless modernization and migration</a:t>
            </a:r>
            <a:endParaRPr lang="en-US" sz="1800" u="sng" dirty="0">
              <a:solidFill>
                <a:srgbClr val="000000"/>
              </a:solidFill>
              <a:effectLst/>
              <a:latin typeface="Calibri" panose="020F0502020204030204" pitchFamily="34" charset="0"/>
              <a:ea typeface="Times New Roman" panose="02020603050405020304" pitchFamily="18" charset="0"/>
            </a:endParaRPr>
          </a:p>
          <a:p>
            <a:pPr marL="0" marR="0">
              <a:spcBef>
                <a:spcPts val="0"/>
              </a:spcBef>
              <a:spcAft>
                <a:spcPts val="0"/>
              </a:spcAft>
            </a:pPr>
            <a:endParaRPr lang="en-US" sz="1800" u="sng" dirty="0">
              <a:solidFill>
                <a:srgbClr val="000000"/>
              </a:solidFill>
              <a:effectLst/>
              <a:latin typeface="Calibri" panose="020F0502020204030204" pitchFamily="34" charset="0"/>
              <a:ea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u="sng" dirty="0">
                <a:solidFill>
                  <a:srgbClr val="000000"/>
                </a:solidFill>
                <a:effectLst/>
                <a:latin typeface="Calibri" panose="020F0502020204030204" pitchFamily="34" charset="0"/>
                <a:ea typeface="Times New Roman" panose="02020603050405020304" pitchFamily="18" charset="0"/>
                <a:hlinkClick r:id="rId4"/>
              </a:rPr>
              <a:t>Microsoft Customer Story-E-commerce leader migrates to SQL Server and Azure SQL Database, boosts product performance, opens markets</a:t>
            </a:r>
            <a:endParaRPr lang="en-US" sz="1800" u="sng" dirty="0">
              <a:solidFill>
                <a:srgbClr val="000000"/>
              </a:solidFill>
              <a:effectLst/>
              <a:latin typeface="Calibri" panose="020F0502020204030204" pitchFamily="34" charset="0"/>
              <a:ea typeface="Times New Roman" panose="02020603050405020304" pitchFamily="18" charset="0"/>
            </a:endParaRPr>
          </a:p>
          <a:p>
            <a:pPr marL="0" marR="0">
              <a:spcBef>
                <a:spcPts val="0"/>
              </a:spcBef>
              <a:spcAft>
                <a:spcPts val="0"/>
              </a:spcAft>
            </a:pPr>
            <a:endParaRPr lang="en-US" sz="1800" u="sng" dirty="0">
              <a:solidFill>
                <a:srgbClr val="000000"/>
              </a:solidFill>
              <a:effectLst/>
              <a:latin typeface="Calibri" panose="020F0502020204030204" pitchFamily="34" charset="0"/>
              <a:ea typeface="Times New Roman" panose="02020603050405020304" pitchFamily="18" charset="0"/>
            </a:endParaRPr>
          </a:p>
          <a:p>
            <a:pPr marL="0" marR="0">
              <a:spcBef>
                <a:spcPts val="0"/>
              </a:spcBef>
              <a:spcAft>
                <a:spcPts val="0"/>
              </a:spcAft>
            </a:pPr>
            <a:endParaRPr lang="en-US" sz="18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800" u="sng" dirty="0">
                <a:solidFill>
                  <a:srgbClr val="000000"/>
                </a:solidFill>
                <a:effectLst/>
                <a:latin typeface="Calibri" panose="020F0502020204030204" pitchFamily="34" charset="0"/>
                <a:ea typeface="Times New Roman" panose="02020603050405020304" pitchFamily="18" charset="0"/>
                <a:hlinkClick r:id="rId5"/>
              </a:rPr>
              <a:t>Microsoft Customer Story-H&amp;R Block delivers scalable, multichannel tax preparation services with Microsoft SQL Server 2017</a:t>
            </a:r>
            <a:endParaRPr lang="en-US" sz="1800" u="sng" dirty="0">
              <a:solidFill>
                <a:srgbClr val="000000"/>
              </a:solidFill>
              <a:effectLst/>
              <a:latin typeface="Calibri" panose="020F0502020204030204" pitchFamily="34" charset="0"/>
              <a:ea typeface="Times New Roman" panose="02020603050405020304" pitchFamily="18" charset="0"/>
            </a:endParaRPr>
          </a:p>
        </p:txBody>
      </p:sp>
      <p:pic>
        <p:nvPicPr>
          <p:cNvPr id="2050" name="Picture 2" descr="See the source image">
            <a:extLst>
              <a:ext uri="{FF2B5EF4-FFF2-40B4-BE49-F238E27FC236}">
                <a16:creationId xmlns:a16="http://schemas.microsoft.com/office/drawing/2014/main" id="{8F677DC4-E913-492D-928E-23AF1058892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411" y="2293172"/>
            <a:ext cx="2040610" cy="45568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e the source image">
            <a:extLst>
              <a:ext uri="{FF2B5EF4-FFF2-40B4-BE49-F238E27FC236}">
                <a16:creationId xmlns:a16="http://schemas.microsoft.com/office/drawing/2014/main" id="{22B460E6-85F1-450E-8F56-B627F5F66D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631" y="3435926"/>
            <a:ext cx="2590800" cy="4476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4F56A239-6D0C-42A9-9F93-098F3C5136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6518" y="4570672"/>
            <a:ext cx="1290395" cy="126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91756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E1479B12-EDDF-4EAC-8DCC-445E54E42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955" y="-762853"/>
            <a:ext cx="5821550" cy="327753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E9D647-AD65-40A5-87B7-2A937EB2BADD}"/>
              </a:ext>
            </a:extLst>
          </p:cNvPr>
          <p:cNvSpPr txBox="1"/>
          <p:nvPr/>
        </p:nvSpPr>
        <p:spPr>
          <a:xfrm>
            <a:off x="917180" y="1708818"/>
            <a:ext cx="10357640" cy="553998"/>
          </a:xfrm>
          <a:prstGeom prst="rect">
            <a:avLst/>
          </a:prstGeom>
          <a:noFill/>
        </p:spPr>
        <p:txBody>
          <a:bodyPr wrap="square" lIns="0" tIns="0" rIns="0" bIns="0" rtlCol="0">
            <a:spAutoFit/>
          </a:bodyPr>
          <a:lstStyle/>
          <a:p>
            <a:r>
              <a:rPr lang="en-US" sz="1800" dirty="0">
                <a:solidFill>
                  <a:schemeClr val="accent1"/>
                </a:solidFill>
                <a:latin typeface="+mj-lt"/>
              </a:rPr>
              <a:t>“…In just three weeks, the company lifted and shifted dozens of acquired applications running on 1,000 virtual machines to Azure…”</a:t>
            </a:r>
          </a:p>
        </p:txBody>
      </p:sp>
      <p:sp>
        <p:nvSpPr>
          <p:cNvPr id="7" name="TextBox 6">
            <a:extLst>
              <a:ext uri="{FF2B5EF4-FFF2-40B4-BE49-F238E27FC236}">
                <a16:creationId xmlns:a16="http://schemas.microsoft.com/office/drawing/2014/main" id="{BC9FE685-CBE0-49C6-9BCD-0C8C978691B3}"/>
              </a:ext>
            </a:extLst>
          </p:cNvPr>
          <p:cNvSpPr txBox="1"/>
          <p:nvPr/>
        </p:nvSpPr>
        <p:spPr>
          <a:xfrm>
            <a:off x="4885841" y="693939"/>
            <a:ext cx="6784383" cy="375443"/>
          </a:xfrm>
          <a:prstGeom prst="rect">
            <a:avLst/>
          </a:prstGeom>
          <a:noFill/>
        </p:spPr>
        <p:txBody>
          <a:bodyPr wrap="square">
            <a:spAutoFit/>
          </a:bodyPr>
          <a:lstStyle/>
          <a:p>
            <a:r>
              <a:rPr lang="en-US" sz="1800" b="0" i="0" dirty="0">
                <a:effectLst/>
                <a:latin typeface="SegoeUI"/>
                <a:hlinkClick r:id="rId4"/>
              </a:rPr>
              <a:t>The Allscripts prescription for agility: lift and shift to the cloud</a:t>
            </a:r>
            <a:endParaRPr lang="en-US" sz="1800" dirty="0"/>
          </a:p>
        </p:txBody>
      </p:sp>
      <p:sp>
        <p:nvSpPr>
          <p:cNvPr id="9" name="TextBox 8">
            <a:extLst>
              <a:ext uri="{FF2B5EF4-FFF2-40B4-BE49-F238E27FC236}">
                <a16:creationId xmlns:a16="http://schemas.microsoft.com/office/drawing/2014/main" id="{A8D32DA8-9957-46D3-8EBC-BF0217655F8B}"/>
              </a:ext>
            </a:extLst>
          </p:cNvPr>
          <p:cNvSpPr txBox="1"/>
          <p:nvPr/>
        </p:nvSpPr>
        <p:spPr>
          <a:xfrm>
            <a:off x="917180" y="2652871"/>
            <a:ext cx="10357640" cy="3623300"/>
          </a:xfrm>
          <a:prstGeom prst="rect">
            <a:avLst/>
          </a:prstGeom>
          <a:noFill/>
        </p:spPr>
        <p:txBody>
          <a:bodyPr wrap="square">
            <a:spAutoFit/>
          </a:bodyPr>
          <a:lstStyle/>
          <a:p>
            <a:pPr marL="285750" indent="-285750">
              <a:buFont typeface="Wingdings" panose="05000000000000000000" pitchFamily="2" charset="2"/>
              <a:buChar char="ü"/>
            </a:pPr>
            <a:r>
              <a:rPr lang="en-US" b="0" i="0" dirty="0">
                <a:effectLst/>
                <a:latin typeface="SegoeUI"/>
              </a:rPr>
              <a:t>Microsoft provides Allscripts with a Health Insurance Portability and Accountability Act (</a:t>
            </a:r>
            <a:r>
              <a:rPr lang="en-US" b="1" i="0" dirty="0">
                <a:effectLst/>
                <a:latin typeface="SegoeUI"/>
              </a:rPr>
              <a:t>HIPAA</a:t>
            </a:r>
            <a:r>
              <a:rPr lang="en-US" b="0" i="0" dirty="0">
                <a:effectLst/>
                <a:latin typeface="SegoeUI"/>
              </a:rPr>
              <a:t>) Business Associate Agreement</a:t>
            </a:r>
          </a:p>
          <a:p>
            <a:pPr marL="285750" indent="-285750">
              <a:buFont typeface="Wingdings" panose="05000000000000000000" pitchFamily="2" charset="2"/>
              <a:buChar char="ü"/>
            </a:pPr>
            <a:endParaRPr lang="en-US" dirty="0">
              <a:latin typeface="SegoeUI"/>
            </a:endParaRPr>
          </a:p>
          <a:p>
            <a:pPr marL="285750" indent="-285750">
              <a:buFont typeface="Wingdings" panose="05000000000000000000" pitchFamily="2" charset="2"/>
              <a:buChar char="ü"/>
            </a:pPr>
            <a:r>
              <a:rPr lang="en-US" b="0" i="0" dirty="0">
                <a:effectLst/>
                <a:latin typeface="SegoeUI"/>
              </a:rPr>
              <a:t>For systems that could not be migrated to Azure, Allscripts moved them to an Allscripts datacenter and set up a VPN between that datacenter and the Azure datacenter in </a:t>
            </a:r>
            <a:r>
              <a:rPr lang="en-US" b="1" i="0" dirty="0">
                <a:effectLst/>
                <a:latin typeface="SegoeUI"/>
              </a:rPr>
              <a:t>hybrid fashion</a:t>
            </a:r>
          </a:p>
          <a:p>
            <a:pPr marL="285750" indent="-285750">
              <a:buFont typeface="Wingdings" panose="05000000000000000000" pitchFamily="2" charset="2"/>
              <a:buChar char="ü"/>
            </a:pPr>
            <a:endParaRPr lang="en-US" dirty="0">
              <a:latin typeface="SegoeUI"/>
            </a:endParaRPr>
          </a:p>
          <a:p>
            <a:pPr marL="285750" indent="-285750">
              <a:buFont typeface="Wingdings" panose="05000000000000000000" pitchFamily="2" charset="2"/>
              <a:buChar char="ü"/>
            </a:pPr>
            <a:r>
              <a:rPr lang="en-US" b="0" i="0" dirty="0">
                <a:effectLst/>
                <a:latin typeface="SegoeUI"/>
              </a:rPr>
              <a:t>For these, Allscripts took advantage of the </a:t>
            </a:r>
            <a:r>
              <a:rPr lang="en-US" b="1" i="0" u="none" strike="noStrike" dirty="0">
                <a:solidFill>
                  <a:srgbClr val="0067B8"/>
                </a:solidFill>
                <a:effectLst/>
                <a:latin typeface="SegoeUI"/>
                <a:hlinkClick r:id="rId5"/>
              </a:rPr>
              <a:t>Azure Hybrid Benefit</a:t>
            </a:r>
            <a:r>
              <a:rPr lang="en-US" b="0" i="0" dirty="0">
                <a:effectLst/>
                <a:latin typeface="SegoeUI"/>
              </a:rPr>
              <a:t>, an offer that lets customers reuse their existing on-premises Windows Server and SQL Server licenses in Azure and realize licensing savings of up to 82 percent</a:t>
            </a:r>
          </a:p>
          <a:p>
            <a:pPr marL="285750" indent="-285750">
              <a:buFont typeface="Wingdings" panose="05000000000000000000" pitchFamily="2" charset="2"/>
              <a:buChar char="ü"/>
            </a:pPr>
            <a:endParaRPr lang="en-US" dirty="0">
              <a:latin typeface="SegoeUI"/>
            </a:endParaRPr>
          </a:p>
          <a:p>
            <a:pPr marL="285750" indent="-285750">
              <a:buFont typeface="Wingdings" panose="05000000000000000000" pitchFamily="2" charset="2"/>
              <a:buChar char="ü"/>
            </a:pPr>
            <a:r>
              <a:rPr lang="en-US" b="0" i="0" dirty="0">
                <a:effectLst/>
                <a:latin typeface="SegoeUI"/>
              </a:rPr>
              <a:t>The team further </a:t>
            </a:r>
            <a:r>
              <a:rPr lang="en-US" b="1" i="0" dirty="0">
                <a:effectLst/>
                <a:latin typeface="SegoeUI"/>
              </a:rPr>
              <a:t>used services </a:t>
            </a:r>
            <a:r>
              <a:rPr lang="en-US" b="0" i="0" dirty="0">
                <a:effectLst/>
                <a:latin typeface="SegoeUI"/>
              </a:rPr>
              <a:t>such as </a:t>
            </a:r>
            <a:r>
              <a:rPr lang="en-US" b="0" i="0" u="none" strike="noStrike" dirty="0">
                <a:solidFill>
                  <a:srgbClr val="0067B8"/>
                </a:solidFill>
                <a:effectLst/>
                <a:latin typeface="SegoeUI"/>
                <a:hlinkClick r:id="rId6"/>
              </a:rPr>
              <a:t>Azure Application Insights</a:t>
            </a:r>
            <a:r>
              <a:rPr lang="en-US" b="0" i="0" dirty="0">
                <a:effectLst/>
                <a:latin typeface="SegoeUI"/>
              </a:rPr>
              <a:t>, </a:t>
            </a:r>
            <a:r>
              <a:rPr lang="en-US" b="0" i="0" u="none" strike="noStrike" dirty="0">
                <a:solidFill>
                  <a:srgbClr val="0067B8"/>
                </a:solidFill>
                <a:effectLst/>
                <a:latin typeface="SegoeUI"/>
                <a:hlinkClick r:id="rId7"/>
              </a:rPr>
              <a:t>Azure Log Analytics</a:t>
            </a:r>
            <a:r>
              <a:rPr lang="en-US" b="0" i="0" dirty="0">
                <a:effectLst/>
                <a:latin typeface="SegoeUI"/>
              </a:rPr>
              <a:t>, </a:t>
            </a:r>
            <a:r>
              <a:rPr lang="en-US" b="0" i="0" u="none" strike="noStrike" dirty="0">
                <a:solidFill>
                  <a:srgbClr val="0067B8"/>
                </a:solidFill>
                <a:effectLst/>
                <a:latin typeface="SegoeUI"/>
                <a:hlinkClick r:id="rId8"/>
              </a:rPr>
              <a:t>Azure Monitor</a:t>
            </a:r>
            <a:r>
              <a:rPr lang="en-US" b="0" i="0" dirty="0">
                <a:effectLst/>
                <a:latin typeface="SegoeUI"/>
              </a:rPr>
              <a:t>, and </a:t>
            </a:r>
            <a:r>
              <a:rPr lang="en-US" b="0" i="0" u="none" strike="noStrike" dirty="0">
                <a:solidFill>
                  <a:srgbClr val="0067B8"/>
                </a:solidFill>
                <a:effectLst/>
                <a:latin typeface="SegoeUI"/>
                <a:hlinkClick r:id="rId9"/>
              </a:rPr>
              <a:t>Azure Security Center</a:t>
            </a:r>
            <a:r>
              <a:rPr lang="en-US" b="0" i="0" dirty="0">
                <a:effectLst/>
                <a:latin typeface="SegoeUI"/>
              </a:rPr>
              <a:t> to create a sophisticated monitoring and alerting tool for RTBI. The cost to use all these services? About $15 a day. </a:t>
            </a:r>
            <a:endParaRPr lang="en-US" dirty="0"/>
          </a:p>
        </p:txBody>
      </p:sp>
    </p:spTree>
    <p:extLst>
      <p:ext uri="{BB962C8B-B14F-4D97-AF65-F5344CB8AC3E}">
        <p14:creationId xmlns:p14="http://schemas.microsoft.com/office/powerpoint/2010/main" val="302775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35437" y="1386231"/>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97040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35438" y="291460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35439" y="3772340"/>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1337602"/>
            <a:ext cx="6189037" cy="3385542"/>
          </a:xfrm>
          <a:prstGeom prst="rect">
            <a:avLst/>
          </a:prstGeom>
          <a:noFill/>
        </p:spPr>
        <p:txBody>
          <a:bodyPr wrap="square" lIns="0" tIns="0" rIns="0" bIns="0" rtlCol="0">
            <a:spAutoFit/>
          </a:bodyPr>
          <a:lstStyle/>
          <a:p>
            <a:r>
              <a:rPr lang="en-US" sz="2000" dirty="0"/>
              <a:t>Review your assessment and migration </a:t>
            </a:r>
            <a:r>
              <a:rPr lang="en-US" sz="2000" b="1" dirty="0"/>
              <a:t>plan</a:t>
            </a:r>
          </a:p>
          <a:p>
            <a:pPr lvl="0"/>
            <a:endParaRPr lang="en-US" sz="2000" dirty="0"/>
          </a:p>
          <a:p>
            <a:pPr lvl="0"/>
            <a:r>
              <a:rPr lang="en-US" sz="2000" dirty="0"/>
              <a:t>Easily </a:t>
            </a:r>
            <a:r>
              <a:rPr lang="en-US" sz="2000" b="1" dirty="0"/>
              <a:t>deploy</a:t>
            </a:r>
            <a:r>
              <a:rPr lang="en-US" sz="2000" dirty="0"/>
              <a:t> Azure Virtual Machine using the portal or automation</a:t>
            </a:r>
          </a:p>
          <a:p>
            <a:pPr lvl="0"/>
            <a:endParaRPr lang="en-US" sz="2000" dirty="0"/>
          </a:p>
          <a:p>
            <a:pPr lvl="0"/>
            <a:r>
              <a:rPr lang="en-US" sz="2000" dirty="0"/>
              <a:t>Perform an </a:t>
            </a:r>
            <a:r>
              <a:rPr lang="en-US" sz="2000" b="1" dirty="0"/>
              <a:t>offline migration </a:t>
            </a:r>
            <a:r>
              <a:rPr lang="en-US" sz="2000" dirty="0"/>
              <a:t>using backup/restore or Azure Data Studio</a:t>
            </a:r>
          </a:p>
          <a:p>
            <a:pPr lvl="0"/>
            <a:endParaRPr lang="en-US" sz="2000" dirty="0"/>
          </a:p>
          <a:p>
            <a:pPr lvl="0"/>
            <a:r>
              <a:rPr lang="en-US" sz="2000" dirty="0"/>
              <a:t>Perform an </a:t>
            </a:r>
            <a:r>
              <a:rPr lang="en-US" sz="2000" b="1" dirty="0"/>
              <a:t>online migration </a:t>
            </a:r>
            <a:r>
              <a:rPr lang="en-US" sz="2000" dirty="0"/>
              <a:t>with Azure Data Studio</a:t>
            </a:r>
          </a:p>
          <a:p>
            <a:pPr lvl="0"/>
            <a:endParaRPr lang="en-US" sz="2000" dirty="0"/>
          </a:p>
          <a:p>
            <a:pPr lvl="0"/>
            <a:r>
              <a:rPr lang="en-US" sz="2000" dirty="0"/>
              <a:t>Migrate </a:t>
            </a:r>
            <a:r>
              <a:rPr lang="en-US" sz="2000" b="1" dirty="0"/>
              <a:t>other objects </a:t>
            </a:r>
            <a:r>
              <a:rPr lang="en-US" sz="2000" dirty="0"/>
              <a:t>using scripting and copy</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42331" y="439797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dirty="0"/>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199" y="2233779"/>
            <a:ext cx="9918661" cy="997196"/>
          </a:xfrm>
        </p:spPr>
        <p:txBody>
          <a:bodyPr/>
          <a:lstStyle/>
          <a:p>
            <a:r>
              <a:rPr lang="en-US" dirty="0"/>
              <a:t>Optimize and manage SQL Server in Azure Virtual Machine</a:t>
            </a:r>
            <a:endParaRPr lang="en-US" sz="2000" spc="0" dirty="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757246"/>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Using the SQL IaaS Agent extension</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Implement best practices</a:t>
            </a:r>
          </a:p>
          <a:p>
            <a:pPr marL="457200" indent="-457200">
              <a:spcAft>
                <a:spcPts val="600"/>
              </a:spcAft>
              <a:defRPr/>
            </a:pPr>
            <a:r>
              <a:rPr lang="en-US" sz="1600" dirty="0">
                <a:gradFill>
                  <a:gsLst>
                    <a:gs pos="2917">
                      <a:prstClr val="white"/>
                    </a:gs>
                    <a:gs pos="30000">
                      <a:prstClr val="white"/>
                    </a:gs>
                  </a:gsLst>
                  <a:lin ang="5400000" scaled="0"/>
                </a:gradFill>
                <a:latin typeface="Segoe UI"/>
              </a:rPr>
              <a:t>Setup and configure HADR</a:t>
            </a:r>
          </a:p>
          <a:p>
            <a:pPr marL="457200" indent="-457200">
              <a:spcAft>
                <a:spcPts val="600"/>
              </a:spcAft>
              <a:defRPr/>
            </a:pPr>
            <a:r>
              <a:rPr lang="en-US" sz="1600" dirty="0">
                <a:gradFill>
                  <a:gsLst>
                    <a:gs pos="2917">
                      <a:prstClr val="white"/>
                    </a:gs>
                    <a:gs pos="30000">
                      <a:prstClr val="white"/>
                    </a:gs>
                  </a:gsLst>
                  <a:lin ang="5400000" scaled="0"/>
                </a:gradFill>
                <a:latin typeface="Segoe UI"/>
              </a:rPr>
              <a:t>Verify your workload and application</a:t>
            </a:r>
          </a:p>
          <a:p>
            <a:pPr marL="457200" indent="-457200">
              <a:spcAft>
                <a:spcPts val="600"/>
              </a:spcAft>
              <a:defRPr/>
            </a:pPr>
            <a:r>
              <a:rPr lang="en-US" sz="1600" dirty="0">
                <a:gradFill>
                  <a:gsLst>
                    <a:gs pos="2917">
                      <a:prstClr val="white"/>
                    </a:gs>
                    <a:gs pos="30000">
                      <a:prstClr val="white"/>
                    </a:gs>
                  </a:gsLst>
                  <a:lin ang="5400000" scaled="0"/>
                </a:gradFill>
                <a:latin typeface="Segoe UI"/>
              </a:rPr>
              <a:t>Use the power of Azure</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36436" y="116686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dirty="0"/>
              <a:t>Optimize  and manage SQL Server in Azure Virtual Machine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15090" y="2110381"/>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Use the power of Azure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Microsoft Defender for SQL</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SQL Assessment</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SQL Insights</a:t>
              </a:r>
            </a:p>
            <a:p>
              <a:pPr marL="114300" indent="-114300">
                <a:spcAft>
                  <a:spcPts val="600"/>
                </a:spcAft>
                <a:buClr>
                  <a:schemeClr val="accent1"/>
                </a:buClr>
                <a:buFont typeface="Arial" panose="020B0604020202020204" pitchFamily="34" charset="0"/>
                <a:buChar char="•"/>
              </a:pPr>
              <a:r>
                <a:rPr lang="en-US" sz="1400" dirty="0">
                  <a:solidFill>
                    <a:schemeClr val="tx1"/>
                  </a:solidFill>
                  <a:hlinkClick r:id="rId3"/>
                </a:rPr>
                <a:t>Azure Purview integration</a:t>
              </a:r>
              <a:endParaRPr lang="en-US" sz="1400" dirty="0">
                <a:solidFill>
                  <a:schemeClr val="tx1"/>
                </a:solidFill>
              </a:endParaRP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84394" y="2110381"/>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Best Practices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Using the SQL IaaS Agent extension </a:t>
              </a:r>
            </a:p>
            <a:p>
              <a:pPr marL="114300" indent="-114300">
                <a:spcAft>
                  <a:spcPts val="600"/>
                </a:spcAft>
                <a:buClr>
                  <a:schemeClr val="accent1"/>
                </a:buClr>
                <a:buFont typeface="Arial" panose="020B0604020202020204" pitchFamily="34" charset="0"/>
                <a:buChar char="•"/>
              </a:pPr>
              <a:r>
                <a:rPr lang="en-US" sz="1400" dirty="0">
                  <a:solidFill>
                    <a:schemeClr val="tx1"/>
                  </a:solidFill>
                </a:rPr>
                <a:t>Security, storage, and networking</a:t>
              </a:r>
            </a:p>
            <a:p>
              <a:pPr marL="114300" indent="-114300">
                <a:spcAft>
                  <a:spcPts val="600"/>
                </a:spcAft>
                <a:buClr>
                  <a:schemeClr val="accent1"/>
                </a:buClr>
                <a:buFont typeface="Arial" panose="020B0604020202020204" pitchFamily="34" charset="0"/>
                <a:buChar char="•"/>
              </a:pPr>
              <a:r>
                <a:rPr lang="en-US" sz="1400" dirty="0">
                  <a:solidFill>
                    <a:schemeClr val="tx1"/>
                  </a:solidFill>
                </a:rPr>
                <a:t>SQL Server best practices</a:t>
              </a:r>
            </a:p>
            <a:p>
              <a:pPr marL="114300" indent="-114300">
                <a:spcAft>
                  <a:spcPts val="600"/>
                </a:spcAft>
                <a:buClr>
                  <a:schemeClr val="accent1"/>
                </a:buClr>
                <a:buFont typeface="Arial" panose="020B0604020202020204" pitchFamily="34" charset="0"/>
                <a:buChar char="•"/>
              </a:pPr>
              <a:r>
                <a:rPr lang="en-US" sz="1400" dirty="0">
                  <a:solidFill>
                    <a:schemeClr val="tx1"/>
                  </a:solidFill>
                </a:rPr>
                <a:t>Configure HADR</a:t>
              </a:r>
            </a:p>
            <a:p>
              <a:pPr marL="114300" indent="-114300">
                <a:spcAft>
                  <a:spcPts val="600"/>
                </a:spcAft>
                <a:buClr>
                  <a:schemeClr val="accent1"/>
                </a:buClr>
                <a:buFont typeface="Arial" panose="020B0604020202020204" pitchFamily="34" charset="0"/>
                <a:buChar char="•"/>
              </a:pPr>
              <a:r>
                <a:rPr lang="en-US" sz="1400" dirty="0">
                  <a:solidFill>
                    <a:schemeClr val="tx1"/>
                  </a:solidFill>
                </a:rPr>
                <a:t>Verify workload and application</a:t>
              </a:r>
            </a:p>
          </p:txBody>
        </p:sp>
      </p:grpSp>
      <p:pic>
        <p:nvPicPr>
          <p:cNvPr id="6" name="Graphic 5" descr="Checklist with solid fill">
            <a:extLst>
              <a:ext uri="{FF2B5EF4-FFF2-40B4-BE49-F238E27FC236}">
                <a16:creationId xmlns:a16="http://schemas.microsoft.com/office/drawing/2014/main" id="{F036F205-FD64-43FE-B741-30F072E13E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5129" y="5682727"/>
            <a:ext cx="914400" cy="914400"/>
          </a:xfrm>
          <a:prstGeom prst="rect">
            <a:avLst/>
          </a:prstGeom>
        </p:spPr>
      </p:pic>
      <p:sp>
        <p:nvSpPr>
          <p:cNvPr id="7" name="TextBox 6">
            <a:extLst>
              <a:ext uri="{FF2B5EF4-FFF2-40B4-BE49-F238E27FC236}">
                <a16:creationId xmlns:a16="http://schemas.microsoft.com/office/drawing/2014/main" id="{E71F8F63-A326-435F-9DC8-093AEDE9EBA1}"/>
              </a:ext>
            </a:extLst>
          </p:cNvPr>
          <p:cNvSpPr txBox="1"/>
          <p:nvPr/>
        </p:nvSpPr>
        <p:spPr>
          <a:xfrm>
            <a:off x="1389529" y="5986038"/>
            <a:ext cx="4467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https://aka.ms/azuresqlvmbestpractices</a:t>
            </a:r>
          </a:p>
        </p:txBody>
      </p:sp>
    </p:spTree>
    <p:extLst>
      <p:ext uri="{BB962C8B-B14F-4D97-AF65-F5344CB8AC3E}">
        <p14:creationId xmlns:p14="http://schemas.microsoft.com/office/powerpoint/2010/main" val="112624633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Using the SQL IaaS Agent extension</a:t>
            </a:r>
          </a:p>
        </p:txBody>
      </p:sp>
      <p:graphicFrame>
        <p:nvGraphicFramePr>
          <p:cNvPr id="4" name="Diagram 3">
            <a:extLst>
              <a:ext uri="{FF2B5EF4-FFF2-40B4-BE49-F238E27FC236}">
                <a16:creationId xmlns:a16="http://schemas.microsoft.com/office/drawing/2014/main" id="{C414D321-8BB9-4374-9A97-458139A2AF26}"/>
              </a:ext>
            </a:extLst>
          </p:cNvPr>
          <p:cNvGraphicFramePr/>
          <p:nvPr>
            <p:extLst>
              <p:ext uri="{D42A27DB-BD31-4B8C-83A1-F6EECF244321}">
                <p14:modId xmlns:p14="http://schemas.microsoft.com/office/powerpoint/2010/main" val="3881153083"/>
              </p:ext>
            </p:extLst>
          </p:nvPr>
        </p:nvGraphicFramePr>
        <p:xfrm>
          <a:off x="709863" y="1261088"/>
          <a:ext cx="10896920" cy="5139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27896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Explore Azure and the SQL IaaS Agent extension</a:t>
            </a:r>
            <a:endParaRPr lang="en-US" sz="4400" spc="0" dirty="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1309185925"/>
              </p:ext>
            </p:extLst>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308324"/>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587295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Secure SQL Server in Azure Virtual Machine</a:t>
            </a:r>
          </a:p>
        </p:txBody>
      </p:sp>
      <p:sp>
        <p:nvSpPr>
          <p:cNvPr id="6" name="TextBox 5">
            <a:extLst>
              <a:ext uri="{FF2B5EF4-FFF2-40B4-BE49-F238E27FC236}">
                <a16:creationId xmlns:a16="http://schemas.microsoft.com/office/drawing/2014/main" id="{BF0926E8-24CB-4536-8157-CECB206FDEB9}"/>
              </a:ext>
            </a:extLst>
          </p:cNvPr>
          <p:cNvSpPr txBox="1"/>
          <p:nvPr/>
        </p:nvSpPr>
        <p:spPr>
          <a:xfrm>
            <a:off x="1443082" y="1778810"/>
            <a:ext cx="8686800" cy="4007251"/>
          </a:xfrm>
          <a:prstGeom prst="rect">
            <a:avLst/>
          </a:prstGeom>
          <a:noFill/>
        </p:spPr>
        <p:txBody>
          <a:bodyPr wrap="square">
            <a:spAutoFit/>
          </a:bodyPr>
          <a:lstStyle/>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Secure RDP (or SSH) port access</a:t>
            </a:r>
          </a:p>
          <a:p>
            <a:pPr marL="228600" indent="-228600" defTabSz="932742">
              <a:spcBef>
                <a:spcPct val="20000"/>
              </a:spcBef>
              <a:buClr>
                <a:srgbClr val="00B050"/>
              </a:buClr>
              <a:buSzPct val="90000"/>
              <a:buFont typeface="Wingdings" panose="05000000000000000000" pitchFamily="2" charset="2"/>
              <a:buChar char=""/>
              <a:defRPr/>
            </a:pPr>
            <a:endParaRPr lang="en-US" sz="24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Disable the SQL Server port or use non-standard port</a:t>
            </a:r>
          </a:p>
          <a:p>
            <a:pPr marL="228600" indent="-228600" defTabSz="932742">
              <a:spcBef>
                <a:spcPct val="20000"/>
              </a:spcBef>
              <a:buClr>
                <a:srgbClr val="00B050"/>
              </a:buClr>
              <a:buSzPct val="90000"/>
              <a:buFont typeface="Wingdings" panose="05000000000000000000" pitchFamily="2" charset="2"/>
              <a:buChar char=""/>
              <a:defRPr/>
            </a:pPr>
            <a:endParaRPr lang="en-US" sz="24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Apply updates and enable automatic updates</a:t>
            </a:r>
          </a:p>
          <a:p>
            <a:pPr defTabSz="932742">
              <a:spcBef>
                <a:spcPct val="20000"/>
              </a:spcBef>
              <a:buClr>
                <a:srgbClr val="00B050"/>
              </a:buClr>
              <a:buSzPct val="90000"/>
              <a:defRPr/>
            </a:pPr>
            <a:endParaRPr lang="en-US" sz="24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Use Azure Key Vault for keys for encryption</a:t>
            </a:r>
          </a:p>
          <a:p>
            <a:pPr defTabSz="932742">
              <a:spcBef>
                <a:spcPct val="20000"/>
              </a:spcBef>
              <a:buClr>
                <a:srgbClr val="00B050"/>
              </a:buClr>
              <a:buSzPct val="90000"/>
              <a:defRPr/>
            </a:pPr>
            <a:endParaRPr lang="en-US" sz="24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Managed disks encryption options</a:t>
            </a:r>
          </a:p>
        </p:txBody>
      </p:sp>
      <p:pic>
        <p:nvPicPr>
          <p:cNvPr id="8" name="Graphic 7" descr="Key with solid fill">
            <a:extLst>
              <a:ext uri="{FF2B5EF4-FFF2-40B4-BE49-F238E27FC236}">
                <a16:creationId xmlns:a16="http://schemas.microsoft.com/office/drawing/2014/main" id="{F28BCDBF-FBF5-4278-AC98-0981A9FF56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185" y="1634659"/>
            <a:ext cx="776030" cy="776030"/>
          </a:xfrm>
          <a:prstGeom prst="rect">
            <a:avLst/>
          </a:prstGeom>
        </p:spPr>
      </p:pic>
      <p:pic>
        <p:nvPicPr>
          <p:cNvPr id="10" name="Graphic 9" descr="Toggle with solid fill">
            <a:extLst>
              <a:ext uri="{FF2B5EF4-FFF2-40B4-BE49-F238E27FC236}">
                <a16:creationId xmlns:a16="http://schemas.microsoft.com/office/drawing/2014/main" id="{318E029A-3828-4B9D-905B-8F826203EC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468" y="2518130"/>
            <a:ext cx="682866" cy="682866"/>
          </a:xfrm>
          <a:prstGeom prst="rect">
            <a:avLst/>
          </a:prstGeom>
        </p:spPr>
      </p:pic>
      <p:grpSp>
        <p:nvGrpSpPr>
          <p:cNvPr id="11" name="Graphic 291">
            <a:extLst>
              <a:ext uri="{FF2B5EF4-FFF2-40B4-BE49-F238E27FC236}">
                <a16:creationId xmlns:a16="http://schemas.microsoft.com/office/drawing/2014/main" id="{5E41CA71-F022-461A-8C1F-38BF4F28C36E}"/>
              </a:ext>
              <a:ext uri="{C183D7F6-B498-43B3-948B-1728B52AA6E4}">
                <adec:decorative xmlns:adec="http://schemas.microsoft.com/office/drawing/2017/decorative" val="1"/>
              </a:ext>
            </a:extLst>
          </p:cNvPr>
          <p:cNvGrpSpPr/>
          <p:nvPr/>
        </p:nvGrpSpPr>
        <p:grpSpPr>
          <a:xfrm>
            <a:off x="522184" y="3465027"/>
            <a:ext cx="554070" cy="536433"/>
            <a:chOff x="3510968" y="2992337"/>
            <a:chExt cx="498751" cy="498751"/>
          </a:xfrm>
        </p:grpSpPr>
        <p:sp>
          <p:nvSpPr>
            <p:cNvPr id="12" name="Freeform: Shape 82">
              <a:extLst>
                <a:ext uri="{FF2B5EF4-FFF2-40B4-BE49-F238E27FC236}">
                  <a16:creationId xmlns:a16="http://schemas.microsoft.com/office/drawing/2014/main" id="{3B1AD001-E6DB-4B5F-9805-ECC5CDA55952}"/>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endParaRPr>
            </a:p>
          </p:txBody>
        </p:sp>
        <p:sp>
          <p:nvSpPr>
            <p:cNvPr id="13" name="Freeform: Shape 83">
              <a:extLst>
                <a:ext uri="{FF2B5EF4-FFF2-40B4-BE49-F238E27FC236}">
                  <a16:creationId xmlns:a16="http://schemas.microsoft.com/office/drawing/2014/main" id="{6FE6FDCF-37E9-4740-B3BD-035AF78EE4C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endParaRPr>
            </a:p>
          </p:txBody>
        </p:sp>
      </p:grpSp>
      <p:pic>
        <p:nvPicPr>
          <p:cNvPr id="3074" name="Picture 2" descr="See the source image">
            <a:extLst>
              <a:ext uri="{FF2B5EF4-FFF2-40B4-BE49-F238E27FC236}">
                <a16:creationId xmlns:a16="http://schemas.microsoft.com/office/drawing/2014/main" id="{0A046BD7-B577-4899-A5B1-FD8FC4797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68" y="4297120"/>
            <a:ext cx="604015" cy="604015"/>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Lock with solid fill">
            <a:extLst>
              <a:ext uri="{FF2B5EF4-FFF2-40B4-BE49-F238E27FC236}">
                <a16:creationId xmlns:a16="http://schemas.microsoft.com/office/drawing/2014/main" id="{49004973-5004-426C-8117-0F387083D2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332" y="5095513"/>
            <a:ext cx="791773" cy="791773"/>
          </a:xfrm>
          <a:prstGeom prst="rect">
            <a:avLst/>
          </a:prstGeom>
        </p:spPr>
      </p:pic>
      <p:pic>
        <p:nvPicPr>
          <p:cNvPr id="3" name="Graphic 2">
            <a:extLst>
              <a:ext uri="{FF2B5EF4-FFF2-40B4-BE49-F238E27FC236}">
                <a16:creationId xmlns:a16="http://schemas.microsoft.com/office/drawing/2014/main" id="{49140D62-15EB-4B45-AA67-ABD1A89ACC5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24237" y="5554229"/>
            <a:ext cx="582893" cy="582894"/>
          </a:xfrm>
          <a:prstGeom prst="rect">
            <a:avLst/>
          </a:prstGeom>
        </p:spPr>
      </p:pic>
      <p:sp>
        <p:nvSpPr>
          <p:cNvPr id="4" name="TextBox 3">
            <a:extLst>
              <a:ext uri="{FF2B5EF4-FFF2-40B4-BE49-F238E27FC236}">
                <a16:creationId xmlns:a16="http://schemas.microsoft.com/office/drawing/2014/main" id="{DB05EA9F-F1DC-4656-BF45-C68F480C7C8F}"/>
              </a:ext>
            </a:extLst>
          </p:cNvPr>
          <p:cNvSpPr txBox="1"/>
          <p:nvPr/>
        </p:nvSpPr>
        <p:spPr>
          <a:xfrm>
            <a:off x="6677852" y="6240786"/>
            <a:ext cx="1302985" cy="430887"/>
          </a:xfrm>
          <a:prstGeom prst="rect">
            <a:avLst/>
          </a:prstGeom>
          <a:noFill/>
        </p:spPr>
        <p:txBody>
          <a:bodyPr wrap="none" lIns="0" tIns="0" rIns="0" bIns="0" rtlCol="0">
            <a:spAutoFit/>
          </a:bodyPr>
          <a:lstStyle/>
          <a:p>
            <a:pPr algn="l"/>
            <a:r>
              <a:rPr lang="en-US" sz="1400" dirty="0">
                <a:solidFill>
                  <a:schemeClr val="accent1"/>
                </a:solidFill>
              </a:rPr>
              <a:t>SQL Server 2022</a:t>
            </a:r>
          </a:p>
          <a:p>
            <a:pPr algn="ctr"/>
            <a:r>
              <a:rPr lang="en-US" sz="1400" dirty="0">
                <a:solidFill>
                  <a:schemeClr val="accent1"/>
                </a:solidFill>
              </a:rPr>
              <a:t>Private Preview</a:t>
            </a:r>
          </a:p>
        </p:txBody>
      </p:sp>
      <p:sp>
        <p:nvSpPr>
          <p:cNvPr id="16" name="TextBox 15">
            <a:extLst>
              <a:ext uri="{FF2B5EF4-FFF2-40B4-BE49-F238E27FC236}">
                <a16:creationId xmlns:a16="http://schemas.microsoft.com/office/drawing/2014/main" id="{7298FD34-87BF-4ED1-B6EA-A59132D073B1}"/>
              </a:ext>
            </a:extLst>
          </p:cNvPr>
          <p:cNvSpPr txBox="1"/>
          <p:nvPr/>
        </p:nvSpPr>
        <p:spPr>
          <a:xfrm>
            <a:off x="8205126" y="5554229"/>
            <a:ext cx="3849512" cy="584775"/>
          </a:xfrm>
          <a:prstGeom prst="rect">
            <a:avLst/>
          </a:prstGeom>
          <a:noFill/>
        </p:spPr>
        <p:txBody>
          <a:bodyPr wrap="square">
            <a:spAutoFit/>
          </a:bodyPr>
          <a:lstStyle/>
          <a:p>
            <a:pPr defTabSz="914192">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Azure Active Directory Authentication</a:t>
            </a:r>
            <a:endParaRPr lang="en-US" sz="1600" b="1" dirty="0">
              <a:solidFill>
                <a:schemeClr val="accent1"/>
              </a:solidFill>
              <a:latin typeface="Segoe UI Semibold" panose="020B0502040204020203" pitchFamily="34" charset="0"/>
              <a:cs typeface="Segoe UI Semibold" panose="020B0502040204020203" pitchFamily="34" charset="0"/>
            </a:endParaRPr>
          </a:p>
          <a:p>
            <a:pPr defTabSz="914192">
              <a:defRPr/>
            </a:pPr>
            <a:r>
              <a:rPr kumimoji="0" lang="en-US" sz="16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Ledger</a:t>
            </a:r>
          </a:p>
        </p:txBody>
      </p:sp>
    </p:spTree>
    <p:extLst>
      <p:ext uri="{BB962C8B-B14F-4D97-AF65-F5344CB8AC3E}">
        <p14:creationId xmlns:p14="http://schemas.microsoft.com/office/powerpoint/2010/main" val="30842562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61022"/>
            <a:ext cx="11018520" cy="553998"/>
          </a:xfrm>
        </p:spPr>
        <p:txBody>
          <a:bodyPr/>
          <a:lstStyle/>
          <a:p>
            <a:r>
              <a:rPr lang="en-US" dirty="0"/>
              <a:t>Optimizing storage</a:t>
            </a:r>
          </a:p>
        </p:txBody>
      </p:sp>
      <p:sp>
        <p:nvSpPr>
          <p:cNvPr id="5" name="TextBox 4">
            <a:extLst>
              <a:ext uri="{FF2B5EF4-FFF2-40B4-BE49-F238E27FC236}">
                <a16:creationId xmlns:a16="http://schemas.microsoft.com/office/drawing/2014/main" id="{340318B5-8238-4CC6-9AD6-096BF14CE259}"/>
              </a:ext>
            </a:extLst>
          </p:cNvPr>
          <p:cNvSpPr txBox="1"/>
          <p:nvPr/>
        </p:nvSpPr>
        <p:spPr>
          <a:xfrm>
            <a:off x="1380296" y="926937"/>
            <a:ext cx="10524386" cy="1384995"/>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Choose the right type</a:t>
            </a:r>
          </a:p>
          <a:p>
            <a:pPr lvl="0"/>
            <a:r>
              <a:rPr lang="en-US" sz="1600" baseline="0" dirty="0"/>
              <a:t>Premium = Production</a:t>
            </a:r>
          </a:p>
          <a:p>
            <a:pPr lvl="0"/>
            <a:r>
              <a:rPr lang="en-US" sz="1600" dirty="0"/>
              <a:t>Standard = Dev/Test</a:t>
            </a:r>
          </a:p>
          <a:p>
            <a:pPr lvl="0"/>
            <a:r>
              <a:rPr lang="en-US" sz="1600" dirty="0"/>
              <a:t>Ultra = Extreme low latency</a:t>
            </a:r>
          </a:p>
          <a:p>
            <a:pPr lvl="0"/>
            <a:r>
              <a:rPr lang="en-US" sz="1600" b="1" dirty="0"/>
              <a:t>Choose the right VM size </a:t>
            </a:r>
            <a:r>
              <a:rPr lang="en-US" sz="1600" dirty="0"/>
              <a:t>to avoid any </a:t>
            </a:r>
            <a:r>
              <a:rPr lang="en-US" sz="1600" dirty="0">
                <a:hlinkClick r:id="rId3"/>
              </a:rPr>
              <a:t>disk capping/throttling</a:t>
            </a:r>
            <a:endParaRPr lang="en-US" sz="1600" dirty="0"/>
          </a:p>
        </p:txBody>
      </p:sp>
      <p:pic>
        <p:nvPicPr>
          <p:cNvPr id="7" name="Graphic 6" descr="Database with solid fill">
            <a:extLst>
              <a:ext uri="{FF2B5EF4-FFF2-40B4-BE49-F238E27FC236}">
                <a16:creationId xmlns:a16="http://schemas.microsoft.com/office/drawing/2014/main" id="{664F8632-E9A7-4ED0-BB5D-074744F1E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318" y="926937"/>
            <a:ext cx="914400" cy="914400"/>
          </a:xfrm>
          <a:prstGeom prst="rect">
            <a:avLst/>
          </a:prstGeom>
        </p:spPr>
      </p:pic>
      <p:pic>
        <p:nvPicPr>
          <p:cNvPr id="9" name="Graphic 8" descr="Alterations &amp; Tailoring with solid fill">
            <a:extLst>
              <a:ext uri="{FF2B5EF4-FFF2-40B4-BE49-F238E27FC236}">
                <a16:creationId xmlns:a16="http://schemas.microsoft.com/office/drawing/2014/main" id="{C857B2BD-B7A1-4AE5-BA56-4170196302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318" y="2514600"/>
            <a:ext cx="914400" cy="914400"/>
          </a:xfrm>
          <a:prstGeom prst="rect">
            <a:avLst/>
          </a:prstGeom>
        </p:spPr>
      </p:pic>
      <p:pic>
        <p:nvPicPr>
          <p:cNvPr id="11" name="Graphic 10" descr="Map with pin with solid fill">
            <a:extLst>
              <a:ext uri="{FF2B5EF4-FFF2-40B4-BE49-F238E27FC236}">
                <a16:creationId xmlns:a16="http://schemas.microsoft.com/office/drawing/2014/main" id="{09EC0339-B0A6-4F43-AFEB-8424E8245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217" y="4133625"/>
            <a:ext cx="914400" cy="914400"/>
          </a:xfrm>
          <a:prstGeom prst="rect">
            <a:avLst/>
          </a:prstGeom>
        </p:spPr>
      </p:pic>
      <p:pic>
        <p:nvPicPr>
          <p:cNvPr id="15" name="Graphic 14" descr="Checkmark with solid fill">
            <a:extLst>
              <a:ext uri="{FF2B5EF4-FFF2-40B4-BE49-F238E27FC236}">
                <a16:creationId xmlns:a16="http://schemas.microsoft.com/office/drawing/2014/main" id="{CDA7FE7E-9E44-486F-BD68-1F429212B3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7318" y="5473863"/>
            <a:ext cx="914400" cy="914400"/>
          </a:xfrm>
          <a:prstGeom prst="rect">
            <a:avLst/>
          </a:prstGeom>
        </p:spPr>
      </p:pic>
      <p:sp>
        <p:nvSpPr>
          <p:cNvPr id="16" name="TextBox 15">
            <a:extLst>
              <a:ext uri="{FF2B5EF4-FFF2-40B4-BE49-F238E27FC236}">
                <a16:creationId xmlns:a16="http://schemas.microsoft.com/office/drawing/2014/main" id="{D2FD87F0-B959-4629-B134-178109D3D093}"/>
              </a:ext>
            </a:extLst>
          </p:cNvPr>
          <p:cNvSpPr txBox="1"/>
          <p:nvPr/>
        </p:nvSpPr>
        <p:spPr>
          <a:xfrm>
            <a:off x="8496845" y="284132"/>
            <a:ext cx="310841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Look at the </a:t>
            </a:r>
            <a:r>
              <a:rPr lang="en-US" sz="2000" dirty="0">
                <a:gradFill>
                  <a:gsLst>
                    <a:gs pos="2917">
                      <a:schemeClr val="tx1"/>
                    </a:gs>
                    <a:gs pos="30000">
                      <a:schemeClr val="tx1"/>
                    </a:gs>
                  </a:gsLst>
                  <a:lin ang="5400000" scaled="0"/>
                </a:gradFill>
                <a:hlinkClick r:id="rId12"/>
              </a:rPr>
              <a:t>exact set of tips</a:t>
            </a:r>
            <a:endParaRPr lang="en-US" sz="2000" dirty="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E0E2039C-D1F5-44DF-8247-A1B3D5C268C9}"/>
              </a:ext>
            </a:extLst>
          </p:cNvPr>
          <p:cNvSpPr txBox="1"/>
          <p:nvPr/>
        </p:nvSpPr>
        <p:spPr>
          <a:xfrm>
            <a:off x="1380296" y="2542097"/>
            <a:ext cx="6096000" cy="1384995"/>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Choose the right size</a:t>
            </a:r>
          </a:p>
          <a:p>
            <a:pPr lvl="0"/>
            <a:r>
              <a:rPr lang="en-US" sz="1600" dirty="0"/>
              <a:t>Premium P30+ for data to ensure caching available</a:t>
            </a:r>
          </a:p>
          <a:p>
            <a:pPr lvl="0"/>
            <a:r>
              <a:rPr lang="en-US" sz="1600" dirty="0"/>
              <a:t>Premium P30+ depending on cost and throughput requirements</a:t>
            </a:r>
          </a:p>
          <a:p>
            <a:pPr lvl="0"/>
            <a:r>
              <a:rPr lang="en-US" sz="1600" dirty="0"/>
              <a:t>Ultra = Extreme low latency</a:t>
            </a:r>
          </a:p>
          <a:p>
            <a:pPr lvl="0"/>
            <a:r>
              <a:rPr lang="en-US" sz="1600" dirty="0"/>
              <a:t>M-series offers Write Accelerator over Ultra</a:t>
            </a:r>
          </a:p>
        </p:txBody>
      </p:sp>
      <p:sp>
        <p:nvSpPr>
          <p:cNvPr id="20" name="TextBox 19">
            <a:extLst>
              <a:ext uri="{FF2B5EF4-FFF2-40B4-BE49-F238E27FC236}">
                <a16:creationId xmlns:a16="http://schemas.microsoft.com/office/drawing/2014/main" id="{D233C6DF-1CD2-4DA0-B995-FF4F671B7EF7}"/>
              </a:ext>
            </a:extLst>
          </p:cNvPr>
          <p:cNvSpPr txBox="1"/>
          <p:nvPr/>
        </p:nvSpPr>
        <p:spPr>
          <a:xfrm>
            <a:off x="1380296" y="4181201"/>
            <a:ext cx="6096000" cy="1138773"/>
          </a:xfrm>
          <a:prstGeom prst="rect">
            <a:avLst/>
          </a:prstGeom>
          <a:noFill/>
        </p:spPr>
        <p:txBody>
          <a:bodyPr wrap="square">
            <a:spAutoFit/>
          </a:bodyPr>
          <a:lstStyle/>
          <a:p>
            <a:pPr defTabSz="914192">
              <a:defRPr/>
            </a:pPr>
            <a:r>
              <a:rPr lang="en-US" sz="2000" b="1" dirty="0">
                <a:solidFill>
                  <a:schemeClr val="accent1"/>
                </a:solidFill>
                <a:latin typeface="+mj-lt"/>
                <a:cs typeface="Segoe UI Semibold" panose="020B0502040204020203" pitchFamily="34" charset="0"/>
              </a:rPr>
              <a:t>Placement</a:t>
            </a:r>
          </a:p>
          <a:p>
            <a:pPr lvl="0"/>
            <a:r>
              <a:rPr lang="en-US" sz="1600" baseline="0" dirty="0"/>
              <a:t>Data files on separate drive with read cache enabled</a:t>
            </a:r>
            <a:endParaRPr lang="en-US" sz="1600" dirty="0"/>
          </a:p>
          <a:p>
            <a:pPr lvl="0"/>
            <a:r>
              <a:rPr lang="en-US" sz="1600" baseline="0" dirty="0"/>
              <a:t>Tlog files on separate</a:t>
            </a:r>
            <a:r>
              <a:rPr lang="en-US" sz="1600" dirty="0"/>
              <a:t> drive with no cache enabled</a:t>
            </a:r>
          </a:p>
          <a:p>
            <a:pPr lvl="0"/>
            <a:r>
              <a:rPr lang="en-US" sz="1600" dirty="0"/>
              <a:t>Tempdb on local SSD drive</a:t>
            </a:r>
          </a:p>
        </p:txBody>
      </p:sp>
      <p:sp>
        <p:nvSpPr>
          <p:cNvPr id="22" name="TextBox 21">
            <a:extLst>
              <a:ext uri="{FF2B5EF4-FFF2-40B4-BE49-F238E27FC236}">
                <a16:creationId xmlns:a16="http://schemas.microsoft.com/office/drawing/2014/main" id="{ABA9896C-68F2-4995-97DC-EBBBAA219AD6}"/>
              </a:ext>
            </a:extLst>
          </p:cNvPr>
          <p:cNvSpPr txBox="1"/>
          <p:nvPr/>
        </p:nvSpPr>
        <p:spPr>
          <a:xfrm>
            <a:off x="1380295" y="5470723"/>
            <a:ext cx="6836947" cy="892552"/>
          </a:xfrm>
          <a:prstGeom prst="rect">
            <a:avLst/>
          </a:prstGeom>
          <a:noFill/>
        </p:spPr>
        <p:txBody>
          <a:bodyPr wrap="square">
            <a:spAutoFit/>
          </a:bodyPr>
          <a:lstStyle/>
          <a:p>
            <a:pPr lvl="0"/>
            <a:r>
              <a:rPr lang="en-US" sz="2000" dirty="0">
                <a:solidFill>
                  <a:schemeClr val="accent1"/>
                </a:solidFill>
                <a:latin typeface="+mj-lt"/>
              </a:rPr>
              <a:t>Other Tips</a:t>
            </a:r>
          </a:p>
          <a:p>
            <a:pPr lvl="0"/>
            <a:r>
              <a:rPr lang="en-US" sz="1600" dirty="0"/>
              <a:t>Disable geo-redundant storage and use local redundant storage</a:t>
            </a:r>
          </a:p>
          <a:p>
            <a:pPr lvl="0"/>
            <a:r>
              <a:rPr lang="en-US" sz="1600" dirty="0"/>
              <a:t>Consider using Storage Spaces if you need to increase I/O bandwidth</a:t>
            </a:r>
          </a:p>
        </p:txBody>
      </p:sp>
      <p:graphicFrame>
        <p:nvGraphicFramePr>
          <p:cNvPr id="12" name="Diagram 11">
            <a:extLst>
              <a:ext uri="{FF2B5EF4-FFF2-40B4-BE49-F238E27FC236}">
                <a16:creationId xmlns:a16="http://schemas.microsoft.com/office/drawing/2014/main" id="{E3CEFDC9-1293-4238-802A-981327D007B6}"/>
              </a:ext>
            </a:extLst>
          </p:cNvPr>
          <p:cNvGraphicFramePr/>
          <p:nvPr>
            <p:extLst>
              <p:ext uri="{D42A27DB-BD31-4B8C-83A1-F6EECF244321}">
                <p14:modId xmlns:p14="http://schemas.microsoft.com/office/powerpoint/2010/main" val="1652615416"/>
              </p:ext>
            </p:extLst>
          </p:nvPr>
        </p:nvGraphicFramePr>
        <p:xfrm>
          <a:off x="7679975" y="2608552"/>
          <a:ext cx="4103389" cy="253051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3" name="TextBox 2">
            <a:extLst>
              <a:ext uri="{FF2B5EF4-FFF2-40B4-BE49-F238E27FC236}">
                <a16:creationId xmlns:a16="http://schemas.microsoft.com/office/drawing/2014/main" id="{9E156200-E09A-4CC1-B68C-B4B686DE4DC3}"/>
              </a:ext>
            </a:extLst>
          </p:cNvPr>
          <p:cNvSpPr txBox="1"/>
          <p:nvPr/>
        </p:nvSpPr>
        <p:spPr>
          <a:xfrm>
            <a:off x="6981896" y="3725468"/>
            <a:ext cx="642163" cy="184666"/>
          </a:xfrm>
          <a:prstGeom prst="rect">
            <a:avLst/>
          </a:prstGeom>
          <a:noFill/>
        </p:spPr>
        <p:txBody>
          <a:bodyPr wrap="none" lIns="0" tIns="0" rIns="0" bIns="0" rtlCol="0">
            <a:spAutoFit/>
          </a:bodyPr>
          <a:lstStyle/>
          <a:p>
            <a:r>
              <a:rPr lang="en-US" sz="1200" dirty="0">
                <a:solidFill>
                  <a:schemeClr val="tx2"/>
                </a:solidFill>
                <a:latin typeface="+mj-lt"/>
              </a:rPr>
              <a:t>PREVIEW</a:t>
            </a:r>
          </a:p>
        </p:txBody>
      </p:sp>
      <p:pic>
        <p:nvPicPr>
          <p:cNvPr id="17" name="Graphic 16" descr="Stars with solid fill">
            <a:extLst>
              <a:ext uri="{FF2B5EF4-FFF2-40B4-BE49-F238E27FC236}">
                <a16:creationId xmlns:a16="http://schemas.microsoft.com/office/drawing/2014/main" id="{CDF52260-13A7-4D0A-B294-EE8378E292B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05076" y="2608552"/>
            <a:ext cx="289680" cy="289680"/>
          </a:xfrm>
          <a:prstGeom prst="rect">
            <a:avLst/>
          </a:prstGeom>
        </p:spPr>
      </p:pic>
      <p:pic>
        <p:nvPicPr>
          <p:cNvPr id="19" name="Graphic 18" descr="Stars with solid fill">
            <a:extLst>
              <a:ext uri="{FF2B5EF4-FFF2-40B4-BE49-F238E27FC236}">
                <a16:creationId xmlns:a16="http://schemas.microsoft.com/office/drawing/2014/main" id="{FD9621F9-3A68-4B7A-AF8F-A4341E0EA51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29876" y="3754763"/>
            <a:ext cx="289680" cy="289680"/>
          </a:xfrm>
          <a:prstGeom prst="rect">
            <a:avLst/>
          </a:prstGeom>
        </p:spPr>
      </p:pic>
      <p:pic>
        <p:nvPicPr>
          <p:cNvPr id="21" name="Graphic 20" descr="Stars with solid fill">
            <a:extLst>
              <a:ext uri="{FF2B5EF4-FFF2-40B4-BE49-F238E27FC236}">
                <a16:creationId xmlns:a16="http://schemas.microsoft.com/office/drawing/2014/main" id="{3C60227B-316F-4BDD-86D7-663BF632F1B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923680" y="3725468"/>
            <a:ext cx="289680" cy="289680"/>
          </a:xfrm>
          <a:prstGeom prst="rect">
            <a:avLst/>
          </a:prstGeom>
        </p:spPr>
      </p:pic>
    </p:spTree>
    <p:extLst>
      <p:ext uri="{BB962C8B-B14F-4D97-AF65-F5344CB8AC3E}">
        <p14:creationId xmlns:p14="http://schemas.microsoft.com/office/powerpoint/2010/main" val="2463424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C953-C2E6-4017-98A3-E71FDF423A63}"/>
              </a:ext>
            </a:extLst>
          </p:cNvPr>
          <p:cNvSpPr>
            <a:spLocks noGrp="1"/>
          </p:cNvSpPr>
          <p:nvPr>
            <p:ph type="title"/>
          </p:nvPr>
        </p:nvSpPr>
        <p:spPr/>
        <p:txBody>
          <a:bodyPr/>
          <a:lstStyle/>
          <a:p>
            <a:r>
              <a:rPr lang="en-US" dirty="0"/>
              <a:t>Don’t forget about SQL Server</a:t>
            </a:r>
          </a:p>
        </p:txBody>
      </p:sp>
      <p:graphicFrame>
        <p:nvGraphicFramePr>
          <p:cNvPr id="3" name="Diagram 2">
            <a:extLst>
              <a:ext uri="{FF2B5EF4-FFF2-40B4-BE49-F238E27FC236}">
                <a16:creationId xmlns:a16="http://schemas.microsoft.com/office/drawing/2014/main" id="{96B43602-6D6C-423D-8B49-B40690AC1885}"/>
              </a:ext>
            </a:extLst>
          </p:cNvPr>
          <p:cNvGraphicFramePr/>
          <p:nvPr>
            <p:extLst>
              <p:ext uri="{D42A27DB-BD31-4B8C-83A1-F6EECF244321}">
                <p14:modId xmlns:p14="http://schemas.microsoft.com/office/powerpoint/2010/main" val="1705230131"/>
              </p:ext>
            </p:extLst>
          </p:nvPr>
        </p:nvGraphicFramePr>
        <p:xfrm>
          <a:off x="1828800" y="1227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463910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extLst>
              <p:ext uri="{D42A27DB-BD31-4B8C-83A1-F6EECF244321}">
                <p14:modId xmlns:p14="http://schemas.microsoft.com/office/powerpoint/2010/main" val="394394187"/>
              </p:ext>
            </p:extLst>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Hard to access if VM not available</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i="0" dirty="0">
                <a:solidFill>
                  <a:srgbClr val="171717"/>
                </a:solidFill>
                <a:effectLst/>
                <a:latin typeface="Segoe UI" panose="020B0502040204020203" pitchFamily="34" charset="0"/>
              </a:rPr>
              <a:t>SMB Multichannel</a:t>
            </a:r>
            <a:r>
              <a:rPr lang="en-US" sz="1600" i="0" dirty="0">
                <a:gradFill>
                  <a:gsLst>
                    <a:gs pos="2917">
                      <a:schemeClr val="tx1"/>
                    </a:gs>
                    <a:gs pos="30000">
                      <a:schemeClr val="tx1"/>
                    </a:gs>
                  </a:gsLst>
                  <a:lin ang="5400000" scaled="0"/>
                </a:gradFill>
                <a:effectLst/>
                <a:latin typeface="Segoe UI" panose="020B0502040204020203" pitchFamily="34" charset="0"/>
              </a:rPr>
              <a:t> t</a:t>
            </a:r>
            <a:r>
              <a:rPr lang="en-US" sz="1600" dirty="0">
                <a:gradFill>
                  <a:gsLst>
                    <a:gs pos="2917">
                      <a:schemeClr val="tx1"/>
                    </a:gs>
                    <a:gs pos="30000">
                      <a:schemeClr val="tx1"/>
                    </a:gs>
                  </a:gsLst>
                  <a:lin ang="5400000" scaled="0"/>
                </a:gradFill>
                <a:latin typeface="Segoe UI" panose="020B0502040204020203" pitchFamily="34" charset="0"/>
              </a:rPr>
              <a:t>o accelerate performance</a:t>
            </a:r>
            <a:endParaRPr lang="en-US" sz="160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Backups in Azure Virtual Machine</a:t>
            </a:r>
            <a:endParaRPr lang="en-US" sz="4400" spc="0" dirty="0">
              <a:solidFill>
                <a:schemeClr val="accent2"/>
              </a:solidFill>
            </a:endParaRPr>
          </a:p>
        </p:txBody>
      </p:sp>
    </p:spTree>
    <p:extLst>
      <p:ext uri="{BB962C8B-B14F-4D97-AF65-F5344CB8AC3E}">
        <p14:creationId xmlns:p14="http://schemas.microsoft.com/office/powerpoint/2010/main" val="42588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sp>
        <p:nvSpPr>
          <p:cNvPr id="5" name="TextBox 4">
            <a:extLst>
              <a:ext uri="{FF2B5EF4-FFF2-40B4-BE49-F238E27FC236}">
                <a16:creationId xmlns:a16="http://schemas.microsoft.com/office/drawing/2014/main" id="{F8E9C340-8F9B-4A61-B0B7-E93A6821AD8F}"/>
              </a:ext>
            </a:extLst>
          </p:cNvPr>
          <p:cNvSpPr txBox="1"/>
          <p:nvPr/>
        </p:nvSpPr>
        <p:spPr>
          <a:xfrm>
            <a:off x="10165895" y="1398415"/>
            <a:ext cx="141025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Lift and shift</a:t>
            </a:r>
            <a:endParaRPr lang="en-US" sz="2000" dirty="0">
              <a:gradFill>
                <a:gsLst>
                  <a:gs pos="2917">
                    <a:schemeClr val="tx1"/>
                  </a:gs>
                  <a:gs pos="30000">
                    <a:schemeClr val="tx1"/>
                  </a:gs>
                </a:gsLst>
                <a:lin ang="5400000" scaled="0"/>
              </a:gradFill>
            </a:endParaRPr>
          </a:p>
        </p:txBody>
      </p:sp>
      <p:pic>
        <p:nvPicPr>
          <p:cNvPr id="7" name="Picture 4" descr="See the source image">
            <a:extLst>
              <a:ext uri="{FF2B5EF4-FFF2-40B4-BE49-F238E27FC236}">
                <a16:creationId xmlns:a16="http://schemas.microsoft.com/office/drawing/2014/main" id="{E2F98895-8E60-4C26-94F7-50D14D7DD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085" y="273281"/>
            <a:ext cx="1755879" cy="9218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B724EDE8-CEA6-492F-A385-675C96D54461}"/>
              </a:ext>
            </a:extLst>
          </p:cNvPr>
          <p:cNvGraphicFramePr/>
          <p:nvPr>
            <p:extLst>
              <p:ext uri="{D42A27DB-BD31-4B8C-83A1-F6EECF244321}">
                <p14:modId xmlns:p14="http://schemas.microsoft.com/office/powerpoint/2010/main" val="1487885426"/>
              </p:ext>
            </p:extLst>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Always On Availability Groups</a:t>
            </a:r>
          </a:p>
        </p:txBody>
      </p:sp>
      <p:pic>
        <p:nvPicPr>
          <p:cNvPr id="4098" name="Picture 2" descr="Availability Group">
            <a:extLst>
              <a:ext uri="{FF2B5EF4-FFF2-40B4-BE49-F238E27FC236}">
                <a16:creationId xmlns:a16="http://schemas.microsoft.com/office/drawing/2014/main" id="{F9E446D8-D8DE-463A-9D8C-1315BAD7D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972" y="1420457"/>
            <a:ext cx="7894367" cy="4961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6D8E34-669C-43A1-944A-9D0093539A68}"/>
              </a:ext>
            </a:extLst>
          </p:cNvPr>
          <p:cNvSpPr txBox="1"/>
          <p:nvPr/>
        </p:nvSpPr>
        <p:spPr>
          <a:xfrm>
            <a:off x="10082616" y="1420457"/>
            <a:ext cx="141025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Lift and shift</a:t>
            </a:r>
            <a:endParaRPr lang="en-US" sz="2000" dirty="0">
              <a:gradFill>
                <a:gsLst>
                  <a:gs pos="2917">
                    <a:schemeClr val="tx1"/>
                  </a:gs>
                  <a:gs pos="30000">
                    <a:schemeClr val="tx1"/>
                  </a:gs>
                </a:gsLst>
                <a:lin ang="5400000" scaled="0"/>
              </a:gradFill>
            </a:endParaRPr>
          </a:p>
        </p:txBody>
      </p:sp>
      <p:pic>
        <p:nvPicPr>
          <p:cNvPr id="4100" name="Picture 4" descr="See the source image">
            <a:extLst>
              <a:ext uri="{FF2B5EF4-FFF2-40B4-BE49-F238E27FC236}">
                <a16:creationId xmlns:a16="http://schemas.microsoft.com/office/drawing/2014/main" id="{EF983C4A-036D-4F38-8DF3-40A52E1399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1314" y="295323"/>
            <a:ext cx="1755879" cy="92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85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553998"/>
          </a:xfrm>
        </p:spPr>
        <p:txBody>
          <a:bodyPr/>
          <a:lstStyle/>
          <a:p>
            <a:r>
              <a:rPr lang="en-US" dirty="0"/>
              <a:t>High Availability requirements for SQL Server VMs</a:t>
            </a:r>
          </a:p>
        </p:txBody>
      </p:sp>
      <p:sp>
        <p:nvSpPr>
          <p:cNvPr id="4" name="Text Placeholder 3">
            <a:extLst>
              <a:ext uri="{FF2B5EF4-FFF2-40B4-BE49-F238E27FC236}">
                <a16:creationId xmlns:a16="http://schemas.microsoft.com/office/drawing/2014/main" id="{67F0ED45-8D07-4C99-ACBD-A550689C6638}"/>
              </a:ext>
            </a:extLst>
          </p:cNvPr>
          <p:cNvSpPr>
            <a:spLocks noGrp="1"/>
          </p:cNvSpPr>
          <p:nvPr>
            <p:ph type="body" sz="quarter" idx="10"/>
          </p:nvPr>
        </p:nvSpPr>
        <p:spPr>
          <a:xfrm>
            <a:off x="584200" y="1435497"/>
            <a:ext cx="11018520" cy="2930033"/>
          </a:xfrm>
        </p:spPr>
        <p:txBody>
          <a:bodyPr/>
          <a:lstStyle/>
          <a:p>
            <a:r>
              <a:rPr lang="en-US" dirty="0"/>
              <a:t>AG Listener and SQL FCI requires an Azure Load Balancer</a:t>
            </a:r>
          </a:p>
          <a:p>
            <a:r>
              <a:rPr lang="en-US" dirty="0"/>
              <a:t>Each region requires a load balancer</a:t>
            </a:r>
          </a:p>
          <a:p>
            <a:r>
              <a:rPr lang="en-US" dirty="0"/>
              <a:t>AG Listener name SQL FCI network names requires an IP that can “float” across replicas/nodes</a:t>
            </a:r>
          </a:p>
          <a:p>
            <a:r>
              <a:rPr lang="en-US" dirty="0"/>
              <a:t>Distributed Network Name (DNN) has limitations</a:t>
            </a:r>
          </a:p>
          <a:p>
            <a:r>
              <a:rPr lang="en-US" dirty="0"/>
              <a:t>Failover/failback is not instance – takes at least 10 seconds</a:t>
            </a:r>
          </a:p>
        </p:txBody>
      </p:sp>
      <p:pic>
        <p:nvPicPr>
          <p:cNvPr id="2050" name="Picture 2" descr="Graphical user interface, application&#10;&#10;Description automatically generated">
            <a:extLst>
              <a:ext uri="{FF2B5EF4-FFF2-40B4-BE49-F238E27FC236}">
                <a16:creationId xmlns:a16="http://schemas.microsoft.com/office/drawing/2014/main" id="{1CDF7CE1-B252-4A08-9C03-3F725E83F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249" y="4309945"/>
            <a:ext cx="5623505" cy="2494041"/>
          </a:xfrm>
          <a:prstGeom prst="rect">
            <a:avLst/>
          </a:prstGeom>
          <a:noFill/>
        </p:spPr>
      </p:pic>
    </p:spTree>
    <p:extLst>
      <p:ext uri="{BB962C8B-B14F-4D97-AF65-F5344CB8AC3E}">
        <p14:creationId xmlns:p14="http://schemas.microsoft.com/office/powerpoint/2010/main" val="348957511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652007"/>
          </a:xfrm>
        </p:spPr>
        <p:txBody>
          <a:bodyPr>
            <a:normAutofit fontScale="90000"/>
          </a:bodyPr>
          <a:lstStyle/>
          <a:p>
            <a:r>
              <a:rPr lang="en-US" dirty="0"/>
              <a:t>Multi subnet Zone Redundant FCI  - HA scenario</a:t>
            </a:r>
          </a:p>
        </p:txBody>
      </p:sp>
      <p:pic>
        <p:nvPicPr>
          <p:cNvPr id="7" name="Picture 6">
            <a:extLst>
              <a:ext uri="{FF2B5EF4-FFF2-40B4-BE49-F238E27FC236}">
                <a16:creationId xmlns:a16="http://schemas.microsoft.com/office/drawing/2014/main" id="{B105FCE2-8291-47FC-9598-6FE77AFD569E}"/>
              </a:ext>
            </a:extLst>
          </p:cNvPr>
          <p:cNvPicPr>
            <a:picLocks noChangeAspect="1"/>
          </p:cNvPicPr>
          <p:nvPr/>
        </p:nvPicPr>
        <p:blipFill>
          <a:blip r:embed="rId3"/>
          <a:stretch>
            <a:fillRect/>
          </a:stretch>
        </p:blipFill>
        <p:spPr>
          <a:xfrm>
            <a:off x="10767528" y="2457450"/>
            <a:ext cx="1104900" cy="1943100"/>
          </a:xfrm>
          <a:prstGeom prst="rect">
            <a:avLst/>
          </a:prstGeom>
        </p:spPr>
      </p:pic>
      <p:pic>
        <p:nvPicPr>
          <p:cNvPr id="8" name="Picture 7">
            <a:extLst>
              <a:ext uri="{FF2B5EF4-FFF2-40B4-BE49-F238E27FC236}">
                <a16:creationId xmlns:a16="http://schemas.microsoft.com/office/drawing/2014/main" id="{410DC6B2-52C5-457C-87D7-93EE68010DC9}"/>
              </a:ext>
            </a:extLst>
          </p:cNvPr>
          <p:cNvPicPr>
            <a:picLocks noChangeAspect="1"/>
          </p:cNvPicPr>
          <p:nvPr/>
        </p:nvPicPr>
        <p:blipFill>
          <a:blip r:embed="rId4"/>
          <a:stretch>
            <a:fillRect/>
          </a:stretch>
        </p:blipFill>
        <p:spPr>
          <a:xfrm>
            <a:off x="1748583" y="561975"/>
            <a:ext cx="7724775" cy="6296025"/>
          </a:xfrm>
          <a:prstGeom prst="rect">
            <a:avLst/>
          </a:prstGeom>
        </p:spPr>
      </p:pic>
    </p:spTree>
    <p:extLst>
      <p:ext uri="{BB962C8B-B14F-4D97-AF65-F5344CB8AC3E}">
        <p14:creationId xmlns:p14="http://schemas.microsoft.com/office/powerpoint/2010/main" val="36060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5" y="3035808"/>
            <a:ext cx="9890627" cy="498598"/>
          </a:xfrm>
        </p:spPr>
        <p:txBody>
          <a:bodyPr/>
          <a:lstStyle/>
          <a:p>
            <a:r>
              <a:rPr lang="en-US" dirty="0"/>
              <a:t>Migrate SQL Server to Azure Fundamentals</a:t>
            </a:r>
            <a:endParaRPr lang="en-US" sz="2000" spc="0" dirty="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21571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Fundamentals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Migration lifecycle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Migration Tools</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1</a:t>
            </a:r>
          </a:p>
        </p:txBody>
      </p:sp>
      <p:grpSp>
        <p:nvGrpSpPr>
          <p:cNvPr id="6" name="Group 5">
            <a:extLst>
              <a:ext uri="{FF2B5EF4-FFF2-40B4-BE49-F238E27FC236}">
                <a16:creationId xmlns:a16="http://schemas.microsoft.com/office/drawing/2014/main" id="{1C89165E-A8ED-441C-9560-E887E149D576}"/>
              </a:ext>
            </a:extLst>
          </p:cNvPr>
          <p:cNvGrpSpPr/>
          <p:nvPr/>
        </p:nvGrpSpPr>
        <p:grpSpPr>
          <a:xfrm>
            <a:off x="594867" y="2115923"/>
            <a:ext cx="321423" cy="572434"/>
            <a:chOff x="4604693" y="3059095"/>
            <a:chExt cx="321423" cy="572434"/>
          </a:xfrm>
        </p:grpSpPr>
        <p:sp>
          <p:nvSpPr>
            <p:cNvPr id="7" name="Freeform 146">
              <a:extLst>
                <a:ext uri="{FF2B5EF4-FFF2-40B4-BE49-F238E27FC236}">
                  <a16:creationId xmlns:a16="http://schemas.microsoft.com/office/drawing/2014/main" id="{C69EA675-4F4E-4096-B77E-C033D9C873E6}"/>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Freeform 182">
              <a:extLst>
                <a:ext uri="{FF2B5EF4-FFF2-40B4-BE49-F238E27FC236}">
                  <a16:creationId xmlns:a16="http://schemas.microsoft.com/office/drawing/2014/main" id="{3448CB0F-2581-4847-A3B6-33380E2DDC2E}"/>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C23B1F06-5877-4DAE-9D84-5885759E23EC}"/>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Multi subnet AG  - HA scenario </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New experiences for availability in Azure Virtual Machine</a:t>
            </a:r>
            <a:endParaRPr lang="en-US" sz="4400" spc="0" dirty="0">
              <a:solidFill>
                <a:schemeClr val="accent2"/>
              </a:solidFill>
            </a:endParaRPr>
          </a:p>
        </p:txBody>
      </p:sp>
    </p:spTree>
    <p:extLst>
      <p:ext uri="{BB962C8B-B14F-4D97-AF65-F5344CB8AC3E}">
        <p14:creationId xmlns:p14="http://schemas.microsoft.com/office/powerpoint/2010/main" val="1486640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Verify your application</a:t>
            </a:r>
          </a:p>
        </p:txBody>
      </p:sp>
      <p:graphicFrame>
        <p:nvGraphicFramePr>
          <p:cNvPr id="3" name="Diagram 2">
            <a:extLst>
              <a:ext uri="{FF2B5EF4-FFF2-40B4-BE49-F238E27FC236}">
                <a16:creationId xmlns:a16="http://schemas.microsoft.com/office/drawing/2014/main" id="{370B4516-0110-4C39-BB0A-86F1346808AB}"/>
              </a:ext>
            </a:extLst>
          </p:cNvPr>
          <p:cNvGraphicFramePr/>
          <p:nvPr>
            <p:extLst>
              <p:ext uri="{D42A27DB-BD31-4B8C-83A1-F6EECF244321}">
                <p14:modId xmlns:p14="http://schemas.microsoft.com/office/powerpoint/2010/main" val="411220244"/>
              </p:ext>
            </p:extLst>
          </p:nvPr>
        </p:nvGraphicFramePr>
        <p:xfrm>
          <a:off x="1985818" y="1579603"/>
          <a:ext cx="8220363" cy="4628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650044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Verify your workload</a:t>
            </a:r>
            <a:endParaRPr lang="en-US" sz="4400" spc="0" dirty="0">
              <a:solidFill>
                <a:schemeClr val="accent2"/>
              </a:solidFill>
            </a:endParaRPr>
          </a:p>
        </p:txBody>
      </p:sp>
    </p:spTree>
    <p:extLst>
      <p:ext uri="{BB962C8B-B14F-4D97-AF65-F5344CB8AC3E}">
        <p14:creationId xmlns:p14="http://schemas.microsoft.com/office/powerpoint/2010/main" val="30017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Setup Microsoft Defender for SQL</a:t>
            </a:r>
          </a:p>
        </p:txBody>
      </p:sp>
      <p:sp>
        <p:nvSpPr>
          <p:cNvPr id="8" name="TextBox 7">
            <a:extLst>
              <a:ext uri="{FF2B5EF4-FFF2-40B4-BE49-F238E27FC236}">
                <a16:creationId xmlns:a16="http://schemas.microsoft.com/office/drawing/2014/main" id="{8A0DFB5C-2FF2-4D0A-8E52-F662EF251D67}"/>
              </a:ext>
            </a:extLst>
          </p:cNvPr>
          <p:cNvSpPr txBox="1"/>
          <p:nvPr/>
        </p:nvSpPr>
        <p:spPr>
          <a:xfrm>
            <a:off x="2284906"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Scan based on frequency</a:t>
            </a:r>
          </a:p>
        </p:txBody>
      </p:sp>
      <p:sp>
        <p:nvSpPr>
          <p:cNvPr id="10" name="TextBox 9">
            <a:extLst>
              <a:ext uri="{FF2B5EF4-FFF2-40B4-BE49-F238E27FC236}">
                <a16:creationId xmlns:a16="http://schemas.microsoft.com/office/drawing/2014/main" id="{C0715CA2-0A8D-4243-99FA-17CA6652367C}"/>
              </a:ext>
            </a:extLst>
          </p:cNvPr>
          <p:cNvSpPr txBox="1"/>
          <p:nvPr/>
        </p:nvSpPr>
        <p:spPr>
          <a:xfrm>
            <a:off x="2284906"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Based on industry standards</a:t>
            </a:r>
          </a:p>
        </p:txBody>
      </p:sp>
      <p:sp>
        <p:nvSpPr>
          <p:cNvPr id="12" name="TextBox 11">
            <a:extLst>
              <a:ext uri="{FF2B5EF4-FFF2-40B4-BE49-F238E27FC236}">
                <a16:creationId xmlns:a16="http://schemas.microsoft.com/office/drawing/2014/main" id="{00220471-EB8C-4964-9457-1AD131E4E9F4}"/>
              </a:ext>
            </a:extLst>
          </p:cNvPr>
          <p:cNvSpPr txBox="1"/>
          <p:nvPr/>
        </p:nvSpPr>
        <p:spPr>
          <a:xfrm>
            <a:off x="2284905"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Rules refreshed</a:t>
            </a:r>
          </a:p>
        </p:txBody>
      </p:sp>
      <p:sp>
        <p:nvSpPr>
          <p:cNvPr id="14" name="TextBox 13">
            <a:extLst>
              <a:ext uri="{FF2B5EF4-FFF2-40B4-BE49-F238E27FC236}">
                <a16:creationId xmlns:a16="http://schemas.microsoft.com/office/drawing/2014/main" id="{5CD02997-8787-4D10-B1E7-F7E9C5D24DB6}"/>
              </a:ext>
            </a:extLst>
          </p:cNvPr>
          <p:cNvSpPr txBox="1"/>
          <p:nvPr/>
        </p:nvSpPr>
        <p:spPr>
          <a:xfrm>
            <a:off x="2284905"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Baselines and insights</a:t>
            </a:r>
          </a:p>
        </p:txBody>
      </p:sp>
      <p:sp>
        <p:nvSpPr>
          <p:cNvPr id="16" name="TextBox 15">
            <a:extLst>
              <a:ext uri="{FF2B5EF4-FFF2-40B4-BE49-F238E27FC236}">
                <a16:creationId xmlns:a16="http://schemas.microsoft.com/office/drawing/2014/main" id="{4C6CDE8A-4035-4CFD-A266-6F217674CA6B}"/>
              </a:ext>
            </a:extLst>
          </p:cNvPr>
          <p:cNvSpPr txBox="1"/>
          <p:nvPr/>
        </p:nvSpPr>
        <p:spPr>
          <a:xfrm>
            <a:off x="8286304" y="105786"/>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Microsoft Defender for Cloud</a:t>
            </a:r>
          </a:p>
        </p:txBody>
      </p:sp>
      <p:sp>
        <p:nvSpPr>
          <p:cNvPr id="18" name="TextBox 17">
            <a:extLst>
              <a:ext uri="{FF2B5EF4-FFF2-40B4-BE49-F238E27FC236}">
                <a16:creationId xmlns:a16="http://schemas.microsoft.com/office/drawing/2014/main" id="{8D3E8E0F-FA34-40D4-A2D1-6596BF802738}"/>
              </a:ext>
            </a:extLst>
          </p:cNvPr>
          <p:cNvSpPr txBox="1"/>
          <p:nvPr/>
        </p:nvSpPr>
        <p:spPr>
          <a:xfrm>
            <a:off x="5970215"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injection attacks</a:t>
            </a:r>
          </a:p>
        </p:txBody>
      </p:sp>
      <p:sp>
        <p:nvSpPr>
          <p:cNvPr id="20" name="TextBox 19">
            <a:extLst>
              <a:ext uri="{FF2B5EF4-FFF2-40B4-BE49-F238E27FC236}">
                <a16:creationId xmlns:a16="http://schemas.microsoft.com/office/drawing/2014/main" id="{EA790320-D5F9-4A21-8BA8-B2005C5C860F}"/>
              </a:ext>
            </a:extLst>
          </p:cNvPr>
          <p:cNvSpPr txBox="1"/>
          <p:nvPr/>
        </p:nvSpPr>
        <p:spPr>
          <a:xfrm>
            <a:off x="5970215"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Brute force attacks</a:t>
            </a:r>
          </a:p>
        </p:txBody>
      </p:sp>
      <p:sp>
        <p:nvSpPr>
          <p:cNvPr id="22" name="TextBox 21">
            <a:extLst>
              <a:ext uri="{FF2B5EF4-FFF2-40B4-BE49-F238E27FC236}">
                <a16:creationId xmlns:a16="http://schemas.microsoft.com/office/drawing/2014/main" id="{6378694C-D889-426B-A622-4301A39C2EA8}"/>
              </a:ext>
            </a:extLst>
          </p:cNvPr>
          <p:cNvSpPr txBox="1"/>
          <p:nvPr/>
        </p:nvSpPr>
        <p:spPr>
          <a:xfrm>
            <a:off x="5970214"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Suspicious activity</a:t>
            </a:r>
          </a:p>
        </p:txBody>
      </p:sp>
      <p:sp>
        <p:nvSpPr>
          <p:cNvPr id="24" name="TextBox 23">
            <a:extLst>
              <a:ext uri="{FF2B5EF4-FFF2-40B4-BE49-F238E27FC236}">
                <a16:creationId xmlns:a16="http://schemas.microsoft.com/office/drawing/2014/main" id="{27792CB6-FD03-4114-8459-EC013DB0A6FA}"/>
              </a:ext>
            </a:extLst>
          </p:cNvPr>
          <p:cNvSpPr txBox="1"/>
          <p:nvPr/>
        </p:nvSpPr>
        <p:spPr>
          <a:xfrm>
            <a:off x="5970214"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Alerts</a:t>
            </a:r>
          </a:p>
        </p:txBody>
      </p:sp>
      <p:sp>
        <p:nvSpPr>
          <p:cNvPr id="26" name="TextBox 25">
            <a:extLst>
              <a:ext uri="{FF2B5EF4-FFF2-40B4-BE49-F238E27FC236}">
                <a16:creationId xmlns:a16="http://schemas.microsoft.com/office/drawing/2014/main" id="{447A0F29-A4EC-45AD-A1D5-BF6A75DB4A81}"/>
              </a:ext>
            </a:extLst>
          </p:cNvPr>
          <p:cNvSpPr txBox="1"/>
          <p:nvPr/>
        </p:nvSpPr>
        <p:spPr>
          <a:xfrm>
            <a:off x="8286304" y="483798"/>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Works across all SQL</a:t>
            </a:r>
          </a:p>
        </p:txBody>
      </p:sp>
      <p:sp>
        <p:nvSpPr>
          <p:cNvPr id="28" name="TextBox 27">
            <a:extLst>
              <a:ext uri="{FF2B5EF4-FFF2-40B4-BE49-F238E27FC236}">
                <a16:creationId xmlns:a16="http://schemas.microsoft.com/office/drawing/2014/main" id="{57B0FBF2-7675-45C9-80D9-23647DFAB74A}"/>
              </a:ext>
            </a:extLst>
          </p:cNvPr>
          <p:cNvSpPr txBox="1"/>
          <p:nvPr/>
        </p:nvSpPr>
        <p:spPr>
          <a:xfrm>
            <a:off x="8286304" y="902885"/>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Enable at subscription or resource</a:t>
            </a:r>
          </a:p>
        </p:txBody>
      </p:sp>
      <p:pic>
        <p:nvPicPr>
          <p:cNvPr id="3" name="Picture 2" descr="A screenshot of a cell phone&#10;&#10;Description automatically generated">
            <a:extLst>
              <a:ext uri="{FF2B5EF4-FFF2-40B4-BE49-F238E27FC236}">
                <a16:creationId xmlns:a16="http://schemas.microsoft.com/office/drawing/2014/main" id="{106EB3B4-41E6-4BF8-9D2D-CD96B9D60309}"/>
              </a:ext>
            </a:extLst>
          </p:cNvPr>
          <p:cNvPicPr>
            <a:picLocks noChangeAspect="1"/>
          </p:cNvPicPr>
          <p:nvPr/>
        </p:nvPicPr>
        <p:blipFill rotWithShape="1">
          <a:blip r:embed="rId4"/>
          <a:srcRect l="33080"/>
          <a:stretch/>
        </p:blipFill>
        <p:spPr>
          <a:xfrm>
            <a:off x="2031318" y="1334949"/>
            <a:ext cx="7376375" cy="3710500"/>
          </a:xfrm>
          <a:prstGeom prst="rect">
            <a:avLst/>
          </a:prstGeom>
        </p:spPr>
      </p:pic>
    </p:spTree>
    <p:extLst>
      <p:ext uri="{BB962C8B-B14F-4D97-AF65-F5344CB8AC3E}">
        <p14:creationId xmlns:p14="http://schemas.microsoft.com/office/powerpoint/2010/main" val="306946103"/>
      </p:ext>
    </p:extLst>
  </p:cSld>
  <p:clrMapOvr>
    <a:masterClrMapping/>
  </p:clrMapOvr>
  <p:transition>
    <p:fade/>
  </p:transition>
  <p:extLst>
    <p:ext uri="{6950BFC3-D8DA-4A85-94F7-54DA5524770B}">
      <p188:commentRel xmlns:p188="http://schemas.microsoft.com/office/powerpoint/2018/8/main" r:id="rId3"/>
    </p:ext>
  </p:extLs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Setup SQL Insights</a:t>
            </a:r>
          </a:p>
        </p:txBody>
      </p:sp>
      <p:sp>
        <p:nvSpPr>
          <p:cNvPr id="4" name="TextBox 3">
            <a:extLst>
              <a:ext uri="{FF2B5EF4-FFF2-40B4-BE49-F238E27FC236}">
                <a16:creationId xmlns:a16="http://schemas.microsoft.com/office/drawing/2014/main" id="{566EE73D-9E29-4414-A1C5-5108619DAC23}"/>
              </a:ext>
            </a:extLst>
          </p:cNvPr>
          <p:cNvSpPr txBox="1"/>
          <p:nvPr/>
        </p:nvSpPr>
        <p:spPr>
          <a:xfrm>
            <a:off x="8938106" y="241756"/>
            <a:ext cx="26800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aka.ms/azuresqlinsights</a:t>
            </a:r>
          </a:p>
        </p:txBody>
      </p:sp>
      <p:pic>
        <p:nvPicPr>
          <p:cNvPr id="7170" name="Picture 2">
            <a:extLst>
              <a:ext uri="{FF2B5EF4-FFF2-40B4-BE49-F238E27FC236}">
                <a16:creationId xmlns:a16="http://schemas.microsoft.com/office/drawing/2014/main" id="{4DA51F84-154F-45F8-8F6F-D1B3583DA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62" y="1704109"/>
            <a:ext cx="6291088" cy="37899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F28A5C-B98C-44CB-8273-CC32E546A7FF}"/>
              </a:ext>
            </a:extLst>
          </p:cNvPr>
          <p:cNvSpPr txBox="1"/>
          <p:nvPr/>
        </p:nvSpPr>
        <p:spPr>
          <a:xfrm>
            <a:off x="8263682" y="2382982"/>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“perfmon” for the cloud</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7" name="TextBox 6">
            <a:extLst>
              <a:ext uri="{FF2B5EF4-FFF2-40B4-BE49-F238E27FC236}">
                <a16:creationId xmlns:a16="http://schemas.microsoft.com/office/drawing/2014/main" id="{932E36A6-1672-4366-AB45-7E179831F9FC}"/>
              </a:ext>
            </a:extLst>
          </p:cNvPr>
          <p:cNvSpPr txBox="1"/>
          <p:nvPr/>
        </p:nvSpPr>
        <p:spPr>
          <a:xfrm>
            <a:off x="8263682" y="2992582"/>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Monitoring VM</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7925856A-FCEE-4936-BEAC-5704BC8B457C}"/>
              </a:ext>
            </a:extLst>
          </p:cNvPr>
          <p:cNvSpPr txBox="1"/>
          <p:nvPr/>
        </p:nvSpPr>
        <p:spPr>
          <a:xfrm>
            <a:off x="8263682" y="3611480"/>
            <a:ext cx="2736828"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collections</a:t>
            </a:r>
          </a:p>
        </p:txBody>
      </p:sp>
      <p:sp>
        <p:nvSpPr>
          <p:cNvPr id="11" name="TextBox 10">
            <a:extLst>
              <a:ext uri="{FF2B5EF4-FFF2-40B4-BE49-F238E27FC236}">
                <a16:creationId xmlns:a16="http://schemas.microsoft.com/office/drawing/2014/main" id="{98EEC581-A6BD-41B6-9378-16AE0EBBFBAB}"/>
              </a:ext>
            </a:extLst>
          </p:cNvPr>
          <p:cNvSpPr txBox="1"/>
          <p:nvPr/>
        </p:nvSpPr>
        <p:spPr>
          <a:xfrm>
            <a:off x="4353821" y="395644"/>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PREVIEW</a:t>
            </a:r>
          </a:p>
        </p:txBody>
      </p:sp>
      <p:sp>
        <p:nvSpPr>
          <p:cNvPr id="13" name="TextBox 12">
            <a:extLst>
              <a:ext uri="{FF2B5EF4-FFF2-40B4-BE49-F238E27FC236}">
                <a16:creationId xmlns:a16="http://schemas.microsoft.com/office/drawing/2014/main" id="{D5908336-EFA7-47B8-BE44-3EC9AB97F2D1}"/>
              </a:ext>
            </a:extLst>
          </p:cNvPr>
          <p:cNvSpPr txBox="1"/>
          <p:nvPr/>
        </p:nvSpPr>
        <p:spPr>
          <a:xfrm>
            <a:off x="8263682" y="4267385"/>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Works across Azure SQL</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5" name="TextBox 14">
            <a:extLst>
              <a:ext uri="{FF2B5EF4-FFF2-40B4-BE49-F238E27FC236}">
                <a16:creationId xmlns:a16="http://schemas.microsoft.com/office/drawing/2014/main" id="{8029E987-0A09-4E1D-8CF9-7E4C4B689073}"/>
              </a:ext>
            </a:extLst>
          </p:cNvPr>
          <p:cNvSpPr txBox="1"/>
          <p:nvPr/>
        </p:nvSpPr>
        <p:spPr>
          <a:xfrm>
            <a:off x="8263682" y="4830680"/>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Log Analytics</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19737731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Setup SQL Assessment</a:t>
            </a:r>
          </a:p>
        </p:txBody>
      </p:sp>
      <p:pic>
        <p:nvPicPr>
          <p:cNvPr id="5122" name="Picture 2" descr="thumbnail image 1 of blog post titled &#10; &#10; &#10;  &#10; &#10; &#10; &#10;    &#10;  &#10;   &#10;    &#10;      &#10;       Preview: SQL Assessment for SQL Server on Azure Virtual Machines&#10;       &#10;      &#10;     &#10;   &#10;  &#10; &#10;   &#10; &#10; &#10; &#10; &#10; &#10;">
            <a:extLst>
              <a:ext uri="{FF2B5EF4-FFF2-40B4-BE49-F238E27FC236}">
                <a16:creationId xmlns:a16="http://schemas.microsoft.com/office/drawing/2014/main" id="{5B11FDF8-A326-4DFE-9C7B-ACE1C8508C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58065" y="1551709"/>
            <a:ext cx="7264696" cy="4530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4643C2-8E83-4F06-899F-D459224F8F71}"/>
              </a:ext>
            </a:extLst>
          </p:cNvPr>
          <p:cNvSpPr txBox="1"/>
          <p:nvPr/>
        </p:nvSpPr>
        <p:spPr>
          <a:xfrm>
            <a:off x="5263633" y="36486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PREVIEW</a:t>
            </a:r>
          </a:p>
        </p:txBody>
      </p:sp>
      <p:sp>
        <p:nvSpPr>
          <p:cNvPr id="5" name="TextBox 4">
            <a:extLst>
              <a:ext uri="{FF2B5EF4-FFF2-40B4-BE49-F238E27FC236}">
                <a16:creationId xmlns:a16="http://schemas.microsoft.com/office/drawing/2014/main" id="{124BC33D-08A3-462C-A59E-A75CA4249956}"/>
              </a:ext>
            </a:extLst>
          </p:cNvPr>
          <p:cNvSpPr txBox="1"/>
          <p:nvPr/>
        </p:nvSpPr>
        <p:spPr>
          <a:xfrm>
            <a:off x="588263" y="1781444"/>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Assess for best practices</a:t>
            </a:r>
          </a:p>
        </p:txBody>
      </p:sp>
      <p:sp>
        <p:nvSpPr>
          <p:cNvPr id="7" name="TextBox 6">
            <a:extLst>
              <a:ext uri="{FF2B5EF4-FFF2-40B4-BE49-F238E27FC236}">
                <a16:creationId xmlns:a16="http://schemas.microsoft.com/office/drawing/2014/main" id="{2EF4E47C-2C88-4190-9261-0F99C14B3241}"/>
              </a:ext>
            </a:extLst>
          </p:cNvPr>
          <p:cNvSpPr txBox="1"/>
          <p:nvPr/>
        </p:nvSpPr>
        <p:spPr>
          <a:xfrm>
            <a:off x="588261" y="2520375"/>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Rich ruleset</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FC5C8BE8-DA55-46BA-8526-F1AF6C036D9D}"/>
              </a:ext>
            </a:extLst>
          </p:cNvPr>
          <p:cNvSpPr txBox="1"/>
          <p:nvPr/>
        </p:nvSpPr>
        <p:spPr>
          <a:xfrm>
            <a:off x="588262" y="3260458"/>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SQL Assessment API</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01353010-F255-4128-BD96-A24560ACE0B1}"/>
              </a:ext>
            </a:extLst>
          </p:cNvPr>
          <p:cNvSpPr txBox="1"/>
          <p:nvPr/>
        </p:nvSpPr>
        <p:spPr>
          <a:xfrm>
            <a:off x="588261" y="3973968"/>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Log Analytics Workspace</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B34F3F0F-F3B2-4EE1-B21C-613F91737BC2}"/>
              </a:ext>
            </a:extLst>
          </p:cNvPr>
          <p:cNvSpPr txBox="1"/>
          <p:nvPr/>
        </p:nvSpPr>
        <p:spPr>
          <a:xfrm>
            <a:off x="588261" y="4714051"/>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Dashboards and trends</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5" name="TextBox 14">
            <a:extLst>
              <a:ext uri="{FF2B5EF4-FFF2-40B4-BE49-F238E27FC236}">
                <a16:creationId xmlns:a16="http://schemas.microsoft.com/office/drawing/2014/main" id="{4A592E27-EB63-48FF-8D41-B5CD07624D04}"/>
              </a:ext>
            </a:extLst>
          </p:cNvPr>
          <p:cNvSpPr txBox="1"/>
          <p:nvPr/>
        </p:nvSpPr>
        <p:spPr>
          <a:xfrm>
            <a:off x="588261" y="5454134"/>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Schedule or on-demand</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7" name="TextBox 16">
            <a:extLst>
              <a:ext uri="{FF2B5EF4-FFF2-40B4-BE49-F238E27FC236}">
                <a16:creationId xmlns:a16="http://schemas.microsoft.com/office/drawing/2014/main" id="{8873061A-44FB-4411-9952-C51808A52CE0}"/>
              </a:ext>
            </a:extLst>
          </p:cNvPr>
          <p:cNvSpPr txBox="1"/>
          <p:nvPr/>
        </p:nvSpPr>
        <p:spPr>
          <a:xfrm>
            <a:off x="8938106" y="241756"/>
            <a:ext cx="282930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aka.ms/sqlassessmentvm</a:t>
            </a:r>
          </a:p>
        </p:txBody>
      </p:sp>
    </p:spTree>
    <p:extLst>
      <p:ext uri="{BB962C8B-B14F-4D97-AF65-F5344CB8AC3E}">
        <p14:creationId xmlns:p14="http://schemas.microsoft.com/office/powerpoint/2010/main" val="29013796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Using the power of Azure</a:t>
            </a:r>
            <a:endParaRPr lang="en-US" sz="4400" spc="0" dirty="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873113" y="1764355"/>
            <a:ext cx="6916643" cy="3077766"/>
          </a:xfrm>
          <a:prstGeom prst="rect">
            <a:avLst/>
          </a:prstGeom>
          <a:noFill/>
        </p:spPr>
        <p:txBody>
          <a:bodyPr wrap="square" lIns="0" tIns="0" rIns="0" bIns="0" rtlCol="0">
            <a:spAutoFit/>
          </a:bodyPr>
          <a:lstStyle/>
          <a:p>
            <a:pPr>
              <a:spcAft>
                <a:spcPts val="2400"/>
              </a:spcAft>
            </a:pPr>
            <a:r>
              <a:rPr lang="en-US" sz="2000" dirty="0"/>
              <a:t>Take advantage of the </a:t>
            </a:r>
            <a:r>
              <a:rPr lang="en-US" sz="2000" b="1" dirty="0"/>
              <a:t>SQL IaaS Agent extension</a:t>
            </a:r>
          </a:p>
          <a:p>
            <a:pPr>
              <a:spcAft>
                <a:spcPts val="2400"/>
              </a:spcAft>
            </a:pPr>
            <a:r>
              <a:rPr lang="en-US" sz="2000" dirty="0"/>
              <a:t>Implement our </a:t>
            </a:r>
            <a:r>
              <a:rPr lang="en-US" sz="2000" b="1" dirty="0"/>
              <a:t>best practices</a:t>
            </a:r>
            <a:endParaRPr lang="en-US" sz="2000" dirty="0"/>
          </a:p>
          <a:p>
            <a:pPr>
              <a:spcAft>
                <a:spcPts val="2400"/>
              </a:spcAft>
            </a:pPr>
            <a:r>
              <a:rPr lang="en-US" sz="2000" dirty="0"/>
              <a:t>Setup and configure </a:t>
            </a:r>
            <a:r>
              <a:rPr lang="en-US" sz="2000" b="1" dirty="0"/>
              <a:t>HADR </a:t>
            </a:r>
            <a:r>
              <a:rPr lang="en-US" sz="2000" dirty="0"/>
              <a:t>per your requirements</a:t>
            </a:r>
          </a:p>
          <a:p>
            <a:pPr>
              <a:spcAft>
                <a:spcPts val="2400"/>
              </a:spcAft>
            </a:pPr>
            <a:r>
              <a:rPr lang="en-US" sz="2000" b="1" dirty="0"/>
              <a:t>Verify </a:t>
            </a:r>
            <a:r>
              <a:rPr lang="en-US" sz="2000" dirty="0"/>
              <a:t>your workload and application</a:t>
            </a:r>
          </a:p>
          <a:p>
            <a:pPr>
              <a:spcAft>
                <a:spcPts val="2400"/>
              </a:spcAft>
            </a:pPr>
            <a:r>
              <a:rPr lang="en-US" sz="2000" dirty="0"/>
              <a:t>Use </a:t>
            </a:r>
            <a:r>
              <a:rPr lang="en-US" sz="2000" b="1" dirty="0"/>
              <a:t>Azure services </a:t>
            </a:r>
            <a:r>
              <a:rPr lang="en-US" sz="2000" dirty="0"/>
              <a:t>such as Defender, SQL Assessment, and SQL Insights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314131" y="17694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314131" y="23897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314131" y="30100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314131" y="36114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314131" y="42109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dirty="0"/>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Migrate to Azure SQL Managed Instance</a:t>
            </a:r>
            <a:endParaRPr lang="en-US" sz="2000" spc="0" dirty="0">
              <a:solidFill>
                <a:schemeClr val="tx1"/>
              </a:solidFill>
            </a:endParaRPr>
          </a:p>
        </p:txBody>
      </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92408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 Azure SQL Managed Instance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Customer stories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D116CAEF-7084-43F0-9353-F63850FF52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19617"/>
            <a:ext cx="812846" cy="808309"/>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dirty="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SLA, Compliance, and Trust</a:t>
            </a:r>
          </a:p>
        </p:txBody>
      </p:sp>
    </p:spTree>
    <p:extLst>
      <p:ext uri="{BB962C8B-B14F-4D97-AF65-F5344CB8AC3E}">
        <p14:creationId xmlns:p14="http://schemas.microsoft.com/office/powerpoint/2010/main" val="8014190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Migrate SQL Server to Azure SQL Managed Instance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Perform an offline migration to Azure SQL Managed Instance</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Perform and online migration to Azure SQL Managed Instance</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dirty="0">
                  <a:solidFill>
                    <a:schemeClr val="tx1"/>
                  </a:solidFill>
                </a:rPr>
                <a:t>Deploy Azure SQL Managed Instance</a:t>
              </a:r>
            </a:p>
          </p:txBody>
        </p:sp>
      </p:grpSp>
    </p:spTree>
    <p:extLst>
      <p:ext uri="{BB962C8B-B14F-4D97-AF65-F5344CB8AC3E}">
        <p14:creationId xmlns:p14="http://schemas.microsoft.com/office/powerpoint/2010/main" val="2742143914"/>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516215741"/>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271787" y="5585934"/>
            <a:ext cx="3945952" cy="765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dirty="0">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2813524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0" y="253795"/>
            <a:ext cx="11018520" cy="553998"/>
          </a:xfrm>
        </p:spPr>
        <p:txBody>
          <a:bodyPr/>
          <a:lstStyle/>
          <a:p>
            <a:r>
              <a:rPr lang="en-US" dirty="0"/>
              <a:t>Deploy Azure SQL Managed Instance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635" y="940064"/>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93427" y="1141423"/>
            <a:ext cx="699127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the </a:t>
            </a:r>
            <a:r>
              <a:rPr lang="en-US" sz="2000" b="1" dirty="0">
                <a:gradFill>
                  <a:gsLst>
                    <a:gs pos="2917">
                      <a:schemeClr val="tx1"/>
                    </a:gs>
                    <a:gs pos="30000">
                      <a:schemeClr val="tx1"/>
                    </a:gs>
                  </a:gsLst>
                  <a:lin ang="5400000" scaled="0"/>
                </a:gradFill>
              </a:rPr>
              <a:t>marketplace</a:t>
            </a:r>
            <a:r>
              <a:rPr lang="en-US" sz="2000" dirty="0">
                <a:gradFill>
                  <a:gsLst>
                    <a:gs pos="2917">
                      <a:schemeClr val="tx1"/>
                    </a:gs>
                    <a:gs pos="30000">
                      <a:schemeClr val="tx1"/>
                    </a:gs>
                  </a:gsLst>
                  <a:lin ang="5400000" scaled="0"/>
                </a:gradFill>
              </a:rPr>
              <a:t> to choose Azure SQL Managed Instance</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93427" y="1938532"/>
            <a:ext cx="681141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New resource group, instance name, and appropriate region</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93427" y="2804219"/>
            <a:ext cx="369838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Service tier and resource choices</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93427" y="3601785"/>
            <a:ext cx="171200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Admin account</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404745" y="4425975"/>
            <a:ext cx="279647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Choose network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5635" y="1757570"/>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05635" y="2588040"/>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1" y="3424039"/>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90551" y="428117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4139" y="5908014"/>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4745" y="6108493"/>
            <a:ext cx="87363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Deploy!</a:t>
            </a:r>
          </a:p>
        </p:txBody>
      </p:sp>
      <p:sp>
        <p:nvSpPr>
          <p:cNvPr id="16" name="TextBox 15">
            <a:extLst>
              <a:ext uri="{FF2B5EF4-FFF2-40B4-BE49-F238E27FC236}">
                <a16:creationId xmlns:a16="http://schemas.microsoft.com/office/drawing/2014/main" id="{84100862-DAEC-4D50-8BDD-FBBF2D7B8F8C}"/>
              </a:ext>
            </a:extLst>
          </p:cNvPr>
          <p:cNvSpPr txBox="1"/>
          <p:nvPr/>
        </p:nvSpPr>
        <p:spPr>
          <a:xfrm>
            <a:off x="1404745" y="5250166"/>
            <a:ext cx="294561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Review additional settings</a:t>
            </a:r>
          </a:p>
        </p:txBody>
      </p:sp>
      <p:pic>
        <p:nvPicPr>
          <p:cNvPr id="17" name="Graphic 16" descr="Badge 6 with solid fill">
            <a:extLst>
              <a:ext uri="{FF2B5EF4-FFF2-40B4-BE49-F238E27FC236}">
                <a16:creationId xmlns:a16="http://schemas.microsoft.com/office/drawing/2014/main" id="{5589356E-955D-4932-B8DC-13D5607FB4F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8260" y="5098362"/>
            <a:ext cx="696191" cy="696191"/>
          </a:xfrm>
          <a:prstGeom prst="rect">
            <a:avLst/>
          </a:prstGeom>
        </p:spPr>
      </p:pic>
    </p:spTree>
    <p:extLst>
      <p:ext uri="{BB962C8B-B14F-4D97-AF65-F5344CB8AC3E}">
        <p14:creationId xmlns:p14="http://schemas.microsoft.com/office/powerpoint/2010/main" val="2294586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0-#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0-#ppt_w/2"/>
                                          </p:val>
                                        </p:tav>
                                        <p:tav tm="100000">
                                          <p:val>
                                            <p:strVal val="#ppt_x"/>
                                          </p:val>
                                        </p:tav>
                                      </p:tavLst>
                                    </p:anim>
                                    <p:anim calcmode="lin" valueType="num">
                                      <p:cBhvr additive="base">
                                        <p:cTn id="7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P spid="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139158"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Deploy Azure SQL Managed Instance</a:t>
            </a:r>
            <a:endParaRPr lang="en-US" sz="4400" spc="0" dirty="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300625" y="221779"/>
            <a:ext cx="11259523" cy="492443"/>
          </a:xfrm>
        </p:spPr>
        <p:txBody>
          <a:bodyPr/>
          <a:lstStyle/>
          <a:p>
            <a:r>
              <a:rPr lang="en-US" sz="3200" dirty="0"/>
              <a:t>Offline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1754" y="2101846"/>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2546" y="2149661"/>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182">
            <a:extLst>
              <a:ext uri="{FF2B5EF4-FFF2-40B4-BE49-F238E27FC236}">
                <a16:creationId xmlns:a16="http://schemas.microsoft.com/office/drawing/2014/main" id="{9D1542C4-FC52-47FE-99AB-B3C94FA0DC83}"/>
              </a:ext>
            </a:extLst>
          </p:cNvPr>
          <p:cNvSpPr/>
          <p:nvPr/>
        </p:nvSpPr>
        <p:spPr bwMode="auto">
          <a:xfrm>
            <a:off x="3320756" y="2122701"/>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116583" y="213397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469154" y="2661976"/>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5963216" y="2667794"/>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00638" y="2937520"/>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581664" y="1702591"/>
            <a:ext cx="1522661" cy="246221"/>
          </a:xfrm>
          <a:prstGeom prst="rect">
            <a:avLst/>
          </a:prstGeom>
          <a:noFill/>
        </p:spPr>
        <p:txBody>
          <a:bodyPr wrap="none" lIns="0" tIns="0" rIns="0" bIns="0" rtlCol="0">
            <a:spAutoFit/>
          </a:bodyPr>
          <a:lstStyle/>
          <a:p>
            <a:pPr algn="l"/>
            <a:r>
              <a:rPr lang="en-US" sz="1600" dirty="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096000" y="1702591"/>
            <a:ext cx="1900264" cy="246221"/>
          </a:xfrm>
          <a:prstGeom prst="rect">
            <a:avLst/>
          </a:prstGeom>
          <a:noFill/>
        </p:spPr>
        <p:txBody>
          <a:bodyPr wrap="none" lIns="0" tIns="0" rIns="0" bIns="0" rtlCol="0">
            <a:spAutoFit/>
          </a:bodyPr>
          <a:lstStyle/>
          <a:p>
            <a:pPr algn="l"/>
            <a:r>
              <a:rPr lang="en-US" sz="1600" dirty="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65" y="3549516"/>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1759" y="4354528"/>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0337" y="2998023"/>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30654" y="4534852"/>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682457" y="5094165"/>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198128" y="3699295"/>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837196" y="4756096"/>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04737" y="2947562"/>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08328" y="2939247"/>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899252" y="3351840"/>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798025" y="3191431"/>
            <a:ext cx="880626" cy="492443"/>
          </a:xfrm>
          <a:prstGeom prst="rect">
            <a:avLst/>
          </a:prstGeom>
          <a:noFill/>
        </p:spPr>
        <p:txBody>
          <a:bodyPr wrap="none" lIns="0" tIns="0" rIns="0" bIns="0" rtlCol="0">
            <a:spAutoFit/>
          </a:bodyPr>
          <a:lstStyle/>
          <a:p>
            <a:r>
              <a:rPr lang="en-US" sz="1600" dirty="0">
                <a:solidFill>
                  <a:schemeClr val="accent1"/>
                </a:solidFill>
                <a:latin typeface="+mj-lt"/>
              </a:rPr>
              <a:t>RESTORE</a:t>
            </a:r>
          </a:p>
          <a:p>
            <a:r>
              <a:rPr lang="en-US" sz="1600" dirty="0">
                <a:solidFill>
                  <a:schemeClr val="accent1"/>
                </a:solidFill>
                <a:latin typeface="+mj-lt"/>
              </a:rPr>
              <a:t>RECOVER</a:t>
            </a:r>
          </a:p>
        </p:txBody>
      </p:sp>
      <p:pic>
        <p:nvPicPr>
          <p:cNvPr id="73" name="Graphic 72" descr="Badge 1 with solid fill">
            <a:extLst>
              <a:ext uri="{FF2B5EF4-FFF2-40B4-BE49-F238E27FC236}">
                <a16:creationId xmlns:a16="http://schemas.microsoft.com/office/drawing/2014/main" id="{BFBC1310-7F2B-488C-A642-3208591A429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561105" y="1885456"/>
            <a:ext cx="544711" cy="544711"/>
          </a:xfrm>
          <a:prstGeom prst="rect">
            <a:avLst/>
          </a:prstGeom>
        </p:spPr>
      </p:pic>
      <p:pic>
        <p:nvPicPr>
          <p:cNvPr id="74" name="Graphic 73" descr="Badge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9121" y="3858233"/>
            <a:ext cx="544711" cy="544711"/>
          </a:xfrm>
          <a:prstGeom prst="rect">
            <a:avLst/>
          </a:prstGeom>
        </p:spPr>
      </p:pic>
      <p:pic>
        <p:nvPicPr>
          <p:cNvPr id="3" name="Graphic 2">
            <a:extLst>
              <a:ext uri="{FF2B5EF4-FFF2-40B4-BE49-F238E27FC236}">
                <a16:creationId xmlns:a16="http://schemas.microsoft.com/office/drawing/2014/main" id="{6E2E04C0-CCDA-4F39-8D4D-8CBCDBE32F2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11651" y="2167683"/>
            <a:ext cx="812846" cy="808309"/>
          </a:xfrm>
          <a:prstGeom prst="rect">
            <a:avLst/>
          </a:prstGeom>
        </p:spPr>
      </p:pic>
      <p:sp>
        <p:nvSpPr>
          <p:cNvPr id="39" name="Freeform 182">
            <a:extLst>
              <a:ext uri="{FF2B5EF4-FFF2-40B4-BE49-F238E27FC236}">
                <a16:creationId xmlns:a16="http://schemas.microsoft.com/office/drawing/2014/main" id="{623352BF-ACBB-4E4E-8B4E-D97096612251}"/>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938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8" grpId="0"/>
      <p:bldP spid="49" grpId="0"/>
      <p:bldP spid="52" grpId="0"/>
      <p:bldP spid="64" grpId="0"/>
      <p:bldP spid="65" grpId="0"/>
      <p:bldP spid="3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dirty="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E0D3-9BD0-497F-9359-42BBEDD32EF5}"/>
              </a:ext>
            </a:extLst>
          </p:cNvPr>
          <p:cNvSpPr>
            <a:spLocks noGrp="1"/>
          </p:cNvSpPr>
          <p:nvPr>
            <p:ph type="title"/>
          </p:nvPr>
        </p:nvSpPr>
        <p:spPr>
          <a:xfrm>
            <a:off x="484243" y="239533"/>
            <a:ext cx="11018520" cy="553998"/>
          </a:xfrm>
        </p:spPr>
        <p:txBody>
          <a:bodyPr/>
          <a:lstStyle/>
          <a:p>
            <a:r>
              <a:rPr lang="en-US" dirty="0"/>
              <a:t>Link feature for Managed Instance for Migration</a:t>
            </a:r>
          </a:p>
        </p:txBody>
      </p:sp>
      <p:pic>
        <p:nvPicPr>
          <p:cNvPr id="1026" name="Picture 2">
            <a:extLst>
              <a:ext uri="{FF2B5EF4-FFF2-40B4-BE49-F238E27FC236}">
                <a16:creationId xmlns:a16="http://schemas.microsoft.com/office/drawing/2014/main" id="{9914F1B1-EF08-403F-A4AF-CCFBEBCF7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43" y="1322820"/>
            <a:ext cx="8521882" cy="5128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21F3E0-2DA8-4B1E-809B-FC0F415AFF51}"/>
              </a:ext>
            </a:extLst>
          </p:cNvPr>
          <p:cNvSpPr txBox="1"/>
          <p:nvPr/>
        </p:nvSpPr>
        <p:spPr>
          <a:xfrm>
            <a:off x="9934714" y="239533"/>
            <a:ext cx="1773043" cy="307777"/>
          </a:xfrm>
          <a:prstGeom prst="rect">
            <a:avLst/>
          </a:prstGeom>
          <a:noFill/>
        </p:spPr>
        <p:txBody>
          <a:bodyPr wrap="square" lIns="0" tIns="0" rIns="0" bIns="0" rtlCol="0">
            <a:spAutoFit/>
          </a:bodyPr>
          <a:lstStyle/>
          <a:p>
            <a:pPr lvl="1"/>
            <a:r>
              <a:rPr lang="en-US" sz="2000" dirty="0">
                <a:solidFill>
                  <a:schemeClr val="accent1"/>
                </a:solidFill>
                <a:latin typeface="+mj-lt"/>
              </a:rPr>
              <a:t>PREVIEW</a:t>
            </a:r>
          </a:p>
        </p:txBody>
      </p:sp>
      <p:sp>
        <p:nvSpPr>
          <p:cNvPr id="4" name="TextBox 3">
            <a:extLst>
              <a:ext uri="{FF2B5EF4-FFF2-40B4-BE49-F238E27FC236}">
                <a16:creationId xmlns:a16="http://schemas.microsoft.com/office/drawing/2014/main" id="{AAA05CC2-8F49-443C-B830-42E0612AB1E9}"/>
              </a:ext>
            </a:extLst>
          </p:cNvPr>
          <p:cNvSpPr txBox="1"/>
          <p:nvPr/>
        </p:nvSpPr>
        <p:spPr>
          <a:xfrm>
            <a:off x="8566300" y="3702197"/>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Use AG technology</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7" name="TextBox 6">
            <a:extLst>
              <a:ext uri="{FF2B5EF4-FFF2-40B4-BE49-F238E27FC236}">
                <a16:creationId xmlns:a16="http://schemas.microsoft.com/office/drawing/2014/main" id="{7B45F3A9-FBE8-4EAC-AF37-D3E0FE02EC86}"/>
              </a:ext>
            </a:extLst>
          </p:cNvPr>
          <p:cNvSpPr txBox="1"/>
          <p:nvPr/>
        </p:nvSpPr>
        <p:spPr>
          <a:xfrm>
            <a:off x="8566300" y="4231486"/>
            <a:ext cx="2736828" cy="646331"/>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DB is accessible for read before cutover</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51457161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Online migration to Azure SQL Managed Instance</a:t>
            </a:r>
            <a:endParaRPr lang="en-US" sz="4400" spc="0" dirty="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280430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4084411002"/>
              </p:ext>
            </p:extLst>
          </p:nvPr>
        </p:nvGraphicFramePr>
        <p:xfrm>
          <a:off x="1415441" y="1540701"/>
          <a:ext cx="9820406" cy="475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30910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r>
              <a:rPr lang="en-US" sz="1800" dirty="0">
                <a:solidFill>
                  <a:schemeClr val="accent1"/>
                </a:solidFill>
                <a:latin typeface="+mj-lt"/>
              </a:rPr>
              <a:t>Multi-layered </a:t>
            </a:r>
          </a:p>
          <a:p>
            <a:pPr algn="ctr"/>
            <a:r>
              <a:rPr lang="en-US" sz="1800" dirty="0">
                <a:solidFill>
                  <a:schemeClr val="accent1"/>
                </a:solidFill>
                <a:latin typeface="+mj-lt"/>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r>
              <a:rPr lang="en-US" sz="1800" dirty="0">
                <a:solidFill>
                  <a:schemeClr val="accent1"/>
                </a:solidFill>
                <a:latin typeface="+mj-lt"/>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r>
              <a:rPr lang="en-US" sz="1800" dirty="0">
                <a:solidFill>
                  <a:schemeClr val="accent1"/>
                </a:solidFill>
                <a:latin typeface="+mj-lt"/>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r>
              <a:rPr lang="en-US" sz="1800" dirty="0">
                <a:solidFill>
                  <a:schemeClr val="accent1"/>
                </a:solidFill>
                <a:latin typeface="+mj-lt"/>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r>
              <a:rPr lang="en-US" sz="1800" dirty="0">
                <a:solidFill>
                  <a:schemeClr val="accent1"/>
                </a:solidFill>
                <a:latin typeface="+mj-lt"/>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r>
              <a:rPr lang="en-US" sz="1400" b="1" dirty="0">
                <a:solidFill>
                  <a:srgbClr val="000000"/>
                </a:solidFill>
                <a:latin typeface="Segoe UI" panose="020B0502040204020203" pitchFamily="34" charset="0"/>
              </a:rPr>
              <a:t>90 compliance offerings</a:t>
            </a:r>
          </a:p>
          <a:p>
            <a:r>
              <a:rPr lang="en-US" sz="1400" b="1" i="0" dirty="0">
                <a:solidFill>
                  <a:srgbClr val="000000"/>
                </a:solidFill>
                <a:effectLst/>
                <a:latin typeface="Segoe UI" panose="020B0502040204020203" pitchFamily="34" charset="0"/>
              </a:rPr>
              <a:t>US </a:t>
            </a:r>
            <a:r>
              <a:rPr lang="en-US" sz="1400" b="1" dirty="0">
                <a:solidFill>
                  <a:srgbClr val="000000"/>
                </a:solidFill>
                <a:latin typeface="Segoe UI" panose="020B0502040204020203" pitchFamily="34" charset="0"/>
              </a:rPr>
              <a:t>Government and global regions</a:t>
            </a:r>
          </a:p>
          <a:p>
            <a:r>
              <a:rPr lang="en-US" sz="1400" b="1" dirty="0">
                <a:solidFill>
                  <a:srgbClr val="000000"/>
                </a:solidFill>
                <a:latin typeface="Segoe UI" panose="020B0502040204020203" pitchFamily="34" charset="0"/>
              </a:rPr>
              <a:t>Industry specific</a:t>
            </a:r>
          </a:p>
          <a:p>
            <a:r>
              <a:rPr lang="en-US" sz="1400" b="1" dirty="0">
                <a:solidFill>
                  <a:srgbClr val="000000"/>
                </a:solidFill>
                <a:latin typeface="Segoe UI" panose="020B0502040204020203" pitchFamily="34" charset="0"/>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r>
              <a:rPr lang="en-US" sz="1400" b="1" dirty="0">
                <a:solidFill>
                  <a:srgbClr val="000000"/>
                </a:solidFill>
                <a:latin typeface="Segoe UI" panose="020B0502040204020203" pitchFamily="34" charset="0"/>
              </a:rPr>
              <a:t>Global infrastructure security</a:t>
            </a:r>
            <a:endParaRPr lang="en-US" sz="1400" b="1" i="0" dirty="0">
              <a:solidFill>
                <a:srgbClr val="000000"/>
              </a:solidFill>
              <a:effectLst/>
              <a:latin typeface="Segoe UI" panose="020B0502040204020203" pitchFamily="34" charset="0"/>
            </a:endParaRPr>
          </a:p>
          <a:p>
            <a:r>
              <a:rPr lang="en-US" sz="1400" b="1" dirty="0">
                <a:solidFill>
                  <a:srgbClr val="000000"/>
                </a:solidFill>
                <a:latin typeface="Segoe UI" panose="020B0502040204020203" pitchFamily="34" charset="0"/>
              </a:rPr>
              <a:t>Secrets, keys, and d</a:t>
            </a:r>
            <a:r>
              <a:rPr lang="en-US" sz="1400" b="1" i="0" dirty="0">
                <a:solidFill>
                  <a:srgbClr val="000000"/>
                </a:solidFill>
                <a:effectLst/>
                <a:latin typeface="Segoe UI" panose="020B0502040204020203" pitchFamily="34" charset="0"/>
              </a:rPr>
              <a:t>ata protection</a:t>
            </a:r>
          </a:p>
          <a:p>
            <a:r>
              <a:rPr lang="en-US" sz="1400" b="1" dirty="0">
                <a:solidFill>
                  <a:srgbClr val="000000"/>
                </a:solidFill>
                <a:latin typeface="Segoe UI" panose="020B0502040204020203" pitchFamily="34" charset="0"/>
              </a:rPr>
              <a:t>Identity management</a:t>
            </a:r>
          </a:p>
          <a:p>
            <a:r>
              <a:rPr lang="en-US" sz="1400" b="1" dirty="0">
                <a:solidFill>
                  <a:srgbClr val="000000"/>
                </a:solidFill>
                <a:latin typeface="Segoe UI" panose="020B0502040204020203" pitchFamily="34" charset="0"/>
              </a:rPr>
              <a:t>Monitoring, auditing, and t</a:t>
            </a:r>
            <a:r>
              <a:rPr lang="en-US" sz="1400" b="1" i="0" dirty="0">
                <a:solidFill>
                  <a:srgbClr val="000000"/>
                </a:solidFill>
                <a:effectLst/>
                <a:latin typeface="Segoe UI" panose="020B0502040204020203" pitchFamily="34" charset="0"/>
              </a:rPr>
              <a: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954107"/>
          </a:xfrm>
          <a:prstGeom prst="rect">
            <a:avLst/>
          </a:prstGeom>
          <a:noFill/>
        </p:spPr>
        <p:txBody>
          <a:bodyPr wrap="square">
            <a:spAutoFit/>
          </a:bodyPr>
          <a:lstStyle/>
          <a:p>
            <a:r>
              <a:rPr lang="en-US" sz="1400" b="1" dirty="0">
                <a:solidFill>
                  <a:srgbClr val="000000"/>
                </a:solidFill>
                <a:latin typeface="Segoe UI" panose="020B0502040204020203" pitchFamily="34" charset="0"/>
              </a:rPr>
              <a:t>You control your data</a:t>
            </a:r>
          </a:p>
          <a:p>
            <a:r>
              <a:rPr lang="en-US" sz="1400" b="1" dirty="0">
                <a:solidFill>
                  <a:srgbClr val="000000"/>
                </a:solidFill>
                <a:latin typeface="Segoe UI" panose="020B0502040204020203" pitchFamily="34" charset="0"/>
              </a:rPr>
              <a:t>Transparency</a:t>
            </a:r>
          </a:p>
          <a:p>
            <a:r>
              <a:rPr lang="en-US" sz="1400" b="1" dirty="0">
                <a:solidFill>
                  <a:srgbClr val="000000"/>
                </a:solidFill>
                <a:latin typeface="Segoe UI" panose="020B0502040204020203" pitchFamily="34" charset="0"/>
              </a:rPr>
              <a:t>Data secured at rest and in transit</a:t>
            </a:r>
          </a:p>
          <a:p>
            <a:r>
              <a:rPr lang="en-US" sz="1400" b="1" dirty="0">
                <a:solidFill>
                  <a:srgbClr val="000000"/>
                </a:solidFill>
                <a:latin typeface="Segoe UI" panose="020B0502040204020203" pitchFamily="34" charset="0"/>
              </a:rPr>
              <a:t>Defending your privacy</a:t>
            </a: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r>
              <a:rPr lang="en-US" sz="1400" b="1" dirty="0">
                <a:solidFill>
                  <a:srgbClr val="000000"/>
                </a:solidFill>
                <a:latin typeface="Segoe UI" panose="020B0502040204020203" pitchFamily="34" charset="0"/>
              </a:rPr>
              <a:t>Trillions of daily security signals</a:t>
            </a:r>
          </a:p>
          <a:p>
            <a:r>
              <a:rPr lang="en-US" sz="1400" b="1" dirty="0">
                <a:solidFill>
                  <a:srgbClr val="000000"/>
                </a:solidFill>
                <a:latin typeface="Segoe UI" panose="020B0502040204020203" pitchFamily="34" charset="0"/>
              </a:rPr>
              <a:t>Machine Learning</a:t>
            </a:r>
          </a:p>
          <a:p>
            <a:r>
              <a:rPr lang="en-US" sz="1400" b="1" dirty="0">
                <a:solidFill>
                  <a:srgbClr val="000000"/>
                </a:solidFill>
                <a:latin typeface="Segoe UI" panose="020B0502040204020203" pitchFamily="34" charset="0"/>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Customer stories</a:t>
            </a:r>
          </a:p>
        </p:txBody>
      </p:sp>
      <p:sp>
        <p:nvSpPr>
          <p:cNvPr id="5" name="TextBox 4">
            <a:extLst>
              <a:ext uri="{FF2B5EF4-FFF2-40B4-BE49-F238E27FC236}">
                <a16:creationId xmlns:a16="http://schemas.microsoft.com/office/drawing/2014/main" id="{5A087486-0874-4757-8CA0-F9A8D4F9CC19}"/>
              </a:ext>
            </a:extLst>
          </p:cNvPr>
          <p:cNvSpPr txBox="1"/>
          <p:nvPr/>
        </p:nvSpPr>
        <p:spPr>
          <a:xfrm>
            <a:off x="3047536" y="1946562"/>
            <a:ext cx="6096928" cy="3623300"/>
          </a:xfrm>
          <a:prstGeom prst="rect">
            <a:avLst/>
          </a:prstGeom>
          <a:noFill/>
        </p:spPr>
        <p:txBody>
          <a:bodyPr wrap="square">
            <a:spAutoFit/>
          </a:bodyPr>
          <a:lstStyle/>
          <a:p>
            <a:r>
              <a:rPr lang="en-US" b="0" i="0" u="none" strike="noStrike" dirty="0">
                <a:solidFill>
                  <a:srgbClr val="9EA2FF"/>
                </a:solidFill>
                <a:effectLst/>
                <a:latin typeface="Segoe UI" panose="020B0502040204020203" pitchFamily="34" charset="0"/>
                <a:hlinkClick r:id="rId3" tooltip="https://customers.microsoft.com/en-us/story/1414468919589989193-city-national-rochdale-banking-and-capital-markets-azure"/>
              </a:rPr>
              <a:t>Microsoft Customer Story-City National Rochdale takes wealth management to the next level on Azure</a:t>
            </a:r>
            <a:endParaRPr lang="en-US" b="0" i="0" u="none" strike="noStrike" dirty="0">
              <a:solidFill>
                <a:srgbClr val="9EA2FF"/>
              </a:solidFill>
              <a:effectLst/>
              <a:latin typeface="Segoe UI" panose="020B0502040204020203" pitchFamily="34" charset="0"/>
            </a:endParaRPr>
          </a:p>
          <a:p>
            <a:endParaRPr lang="en-US" dirty="0">
              <a:solidFill>
                <a:srgbClr val="9EA2FF"/>
              </a:solidFill>
              <a:latin typeface="Segoe UI" panose="020B0502040204020203" pitchFamily="34" charset="0"/>
            </a:endParaRPr>
          </a:p>
          <a:p>
            <a:endParaRPr lang="en-US" dirty="0">
              <a:hlinkClick r:id="rId4"/>
            </a:endParaRPr>
          </a:p>
          <a:p>
            <a:endParaRPr lang="en-US" dirty="0">
              <a:hlinkClick r:id="rId4"/>
            </a:endParaRPr>
          </a:p>
          <a:p>
            <a:r>
              <a:rPr lang="en-US" dirty="0">
                <a:hlinkClick r:id="rId4"/>
              </a:rPr>
              <a:t>Microsoft Customer Story-Komatsu achieves breakthrough performance gains and savings with Azure SQL Database Managed Instance</a:t>
            </a:r>
            <a:endParaRPr lang="en-US" b="0" i="0" u="none" strike="noStrike" dirty="0">
              <a:solidFill>
                <a:srgbClr val="9EA2FF"/>
              </a:solidFill>
              <a:effectLst/>
              <a:latin typeface="Segoe UI" panose="020B0502040204020203" pitchFamily="34" charset="0"/>
            </a:endParaRPr>
          </a:p>
          <a:p>
            <a:endParaRPr lang="en-US" b="0" i="0" u="none" strike="noStrike" dirty="0">
              <a:solidFill>
                <a:srgbClr val="9EA2FF"/>
              </a:solidFill>
              <a:effectLst/>
              <a:latin typeface="Segoe UI" panose="020B0502040204020203" pitchFamily="34" charset="0"/>
            </a:endParaRPr>
          </a:p>
          <a:p>
            <a:endParaRPr lang="en-US" b="0" i="0" dirty="0">
              <a:effectLst/>
              <a:latin typeface="Segoe UI" panose="020B0502040204020203" pitchFamily="34" charset="0"/>
            </a:endParaRPr>
          </a:p>
          <a:p>
            <a:r>
              <a:rPr lang="en-US" b="0" i="0" u="none" strike="noStrike" dirty="0">
                <a:solidFill>
                  <a:srgbClr val="9EA2FF"/>
                </a:solidFill>
                <a:effectLst/>
                <a:latin typeface="Segoe UI" panose="020B0502040204020203" pitchFamily="34" charset="0"/>
                <a:hlinkClick r:id="rId5" tooltip="https://customers.microsoft.com/en-us/story/860509-aia-singapore-drives-performance-enhancements-after-moving-java-applications-to-azure"/>
              </a:rPr>
              <a:t>Microsoft Customer Story-AIA Singapore Private Limited drives performance enhancements and achieves more cost efficiencies after moving critical Java applications to Azure</a:t>
            </a:r>
            <a:endParaRPr lang="en-US" dirty="0"/>
          </a:p>
        </p:txBody>
      </p:sp>
      <p:pic>
        <p:nvPicPr>
          <p:cNvPr id="3074" name="Picture 2" descr="City National Rochdale logo">
            <a:extLst>
              <a:ext uri="{FF2B5EF4-FFF2-40B4-BE49-F238E27FC236}">
                <a16:creationId xmlns:a16="http://schemas.microsoft.com/office/drawing/2014/main" id="{71EC9E78-B8F4-47C2-8DBB-7345685EF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7017" y="1946562"/>
            <a:ext cx="1191491" cy="11914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32C5239-4C5E-4DA1-A641-53BAAFB36A8B}"/>
              </a:ext>
            </a:extLst>
          </p:cNvPr>
          <p:cNvPicPr>
            <a:picLocks noChangeAspect="1"/>
          </p:cNvPicPr>
          <p:nvPr/>
        </p:nvPicPr>
        <p:blipFill>
          <a:blip r:embed="rId7"/>
          <a:stretch>
            <a:fillRect/>
          </a:stretch>
        </p:blipFill>
        <p:spPr>
          <a:xfrm>
            <a:off x="1028602" y="3596144"/>
            <a:ext cx="1589906" cy="297874"/>
          </a:xfrm>
          <a:prstGeom prst="rect">
            <a:avLst/>
          </a:prstGeom>
        </p:spPr>
      </p:pic>
      <p:pic>
        <p:nvPicPr>
          <p:cNvPr id="3076" name="Picture 4" descr="AIA Singapore Pte Ltd logo">
            <a:extLst>
              <a:ext uri="{FF2B5EF4-FFF2-40B4-BE49-F238E27FC236}">
                <a16:creationId xmlns:a16="http://schemas.microsoft.com/office/drawing/2014/main" id="{0C47E992-D817-42BC-BD9F-6625A1D517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3182" y="4073752"/>
            <a:ext cx="1966883" cy="1966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97404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487800"/>
            <a:ext cx="8643841" cy="852163"/>
          </a:xfrm>
        </p:spPr>
        <p:txBody>
          <a:bodyPr/>
          <a:lstStyle/>
          <a:p>
            <a:r>
              <a:rPr lang="en-US" dirty="0"/>
              <a:t>“We used Azure to meet our business goals for a more flexible database, more operational efficiency, and improved ability to deliver the healthcare information our customers need as quickly as they deserve.”</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p:txBody>
          <a:bodyPr/>
          <a:lstStyle/>
          <a:p>
            <a:r>
              <a:rPr lang="en-CA" dirty="0"/>
              <a:t>Healthcare company MCS manages a lot of data but found it time consuming, cumbersome, and expensive to replicate tables from its AS/400 system to its legacy cloud. MCS also wanted more support and expertise to guide solution best practices</a:t>
            </a:r>
            <a:r>
              <a:rPr lang="en-US" sz="1200" dirty="0"/>
              <a:t>.</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97015"/>
            <a:ext cx="8643841" cy="158979"/>
          </a:xfrm>
        </p:spPr>
        <p:txBody>
          <a:bodyPr/>
          <a:lstStyle/>
          <a:p>
            <a:r>
              <a:rPr lang="en-US" dirty="0"/>
              <a:t>—</a:t>
            </a:r>
            <a:r>
              <a:rPr lang="en-CA" dirty="0"/>
              <a:t>Sigfredo García Irizarry, Assistant Executive Vice President of IT Administration, MCS</a:t>
            </a:r>
            <a:endParaRPr lang="en-US" dirty="0"/>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135862" y="5162439"/>
            <a:ext cx="2329957" cy="1470009"/>
          </a:xfrm>
        </p:spPr>
        <p:txBody>
          <a:bodyPr/>
          <a:lstStyle/>
          <a:p>
            <a:r>
              <a:rPr lang="en-CA" dirty="0"/>
              <a:t>MCS adopted Microsoft Azure Data Factory to quickly replicate data. The company uses Azure SQL Managed Instance for database capabilities and for analytics, along with dashboards in Power BI</a:t>
            </a:r>
            <a:r>
              <a:rPr lang="en-US" sz="1200" dirty="0"/>
              <a:t>.</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8728648" y="5162439"/>
            <a:ext cx="2828943" cy="1470009"/>
          </a:xfrm>
        </p:spPr>
        <p:txBody>
          <a:bodyPr/>
          <a:lstStyle/>
          <a:p>
            <a:r>
              <a:rPr lang="en-CA" dirty="0"/>
              <a:t>Now, MCS replicates data easily and has minimized IT maintenance and improved decision making with better analytics. It gained peace of mind from receiving strong technical support from Microsoft along with expertise on how to optimize services for its customers</a:t>
            </a:r>
            <a:r>
              <a:rPr lang="en-US" sz="1200" dirty="0"/>
              <a:t>.</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277699" y="2407640"/>
            <a:ext cx="2286000" cy="3197042"/>
          </a:xfrm>
        </p:spPr>
        <p:txBody>
          <a:bodyPr/>
          <a:lstStyle/>
          <a:p>
            <a:pPr>
              <a:spcBef>
                <a:spcPts val="0"/>
              </a:spcBef>
            </a:pPr>
            <a:r>
              <a:rPr lang="en-US" dirty="0"/>
              <a:t>Customer:</a:t>
            </a:r>
            <a:br>
              <a:rPr lang="en-US" dirty="0"/>
            </a:br>
            <a:r>
              <a:rPr lang="en-US" b="0" dirty="0">
                <a:latin typeface="Segoe UI Semilight" panose="020B0402040204020203" pitchFamily="34" charset="0"/>
                <a:cs typeface="Segoe UI Semilight" panose="020B0402040204020203" pitchFamily="34" charset="0"/>
              </a:rPr>
              <a:t>MCS</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Health Provider</a:t>
            </a:r>
          </a:p>
          <a:p>
            <a:r>
              <a:rPr lang="en-US" dirty="0"/>
              <a:t>Size:</a:t>
            </a:r>
            <a:br>
              <a:rPr lang="en-US" dirty="0"/>
            </a:br>
            <a:r>
              <a:rPr lang="en-US" b="0" dirty="0">
                <a:latin typeface="Segoe UI Semilight" panose="020B0402040204020203" pitchFamily="34" charset="0"/>
                <a:cs typeface="Segoe UI Semilight" panose="020B0402040204020203" pitchFamily="34" charset="0"/>
              </a:rPr>
              <a:t>1,000</a:t>
            </a:r>
            <a:r>
              <a:rPr lang="en-US" b="0" dirty="0">
                <a:latin typeface="Segoe UI Semilight"/>
                <a:cs typeface="Segoe UI Semibold"/>
              </a:rPr>
              <a:t>–9,999 </a:t>
            </a:r>
            <a:r>
              <a:rPr lang="en-US" b="0" dirty="0">
                <a:latin typeface="Segoe UI Semilight" panose="020B0402040204020203" pitchFamily="34" charset="0"/>
                <a:cs typeface="Segoe UI Semilight" panose="020B0402040204020203" pitchFamily="34" charset="0"/>
              </a:rPr>
              <a:t>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Puerto Rico</a:t>
            </a:r>
          </a:p>
          <a:p>
            <a:pPr>
              <a:spcBef>
                <a:spcPts val="0"/>
              </a:spcBef>
            </a:pPr>
            <a:endParaRPr lang="en-US" dirty="0">
              <a:latin typeface="Segoe UI Semibold"/>
              <a:cs typeface="Segoe UI Semibold"/>
            </a:endParaRPr>
          </a:p>
          <a:p>
            <a:pPr>
              <a:spcBef>
                <a:spcPts val="0"/>
              </a:spcBef>
            </a:pPr>
            <a:r>
              <a:rPr lang="en-US" dirty="0">
                <a:latin typeface="Segoe UI Semibold"/>
                <a:cs typeface="Segoe UI Semibold"/>
              </a:rPr>
              <a:t>Products and services:</a:t>
            </a:r>
            <a:br>
              <a:rPr lang="en-US" dirty="0"/>
            </a:br>
            <a:r>
              <a:rPr lang="en-US" b="0" dirty="0">
                <a:latin typeface="Segoe UI Semilight" panose="020B0402040204020203" pitchFamily="34" charset="0"/>
                <a:cs typeface="Segoe UI Semilight" panose="020B0402040204020203" pitchFamily="34" charset="0"/>
              </a:rPr>
              <a:t>Microsoft Azure</a:t>
            </a:r>
          </a:p>
          <a:p>
            <a:pPr>
              <a:spcBef>
                <a:spcPts val="0"/>
              </a:spcBef>
            </a:pPr>
            <a:r>
              <a:rPr lang="en-US" b="0" dirty="0">
                <a:latin typeface="Segoe UI Semilight" panose="020B0402040204020203" pitchFamily="34" charset="0"/>
                <a:cs typeface="Segoe UI Semilight" panose="020B0402040204020203" pitchFamily="34" charset="0"/>
              </a:rPr>
              <a:t>Azure Data Factory</a:t>
            </a:r>
          </a:p>
          <a:p>
            <a:pPr>
              <a:spcBef>
                <a:spcPts val="0"/>
              </a:spcBef>
            </a:pPr>
            <a:r>
              <a:rPr lang="en-US" b="0" dirty="0">
                <a:latin typeface="Segoe UI Semilight" panose="020B0402040204020203" pitchFamily="34" charset="0"/>
                <a:cs typeface="Segoe UI Semilight" panose="020B0402040204020203" pitchFamily="34" charset="0"/>
              </a:rPr>
              <a:t>Azure SQL Managed Instance</a:t>
            </a:r>
            <a:br>
              <a:rPr lang="en-US" b="0" dirty="0">
                <a:latin typeface="Segoe UI Semilight" panose="020B0402040204020203" pitchFamily="34" charset="0"/>
                <a:cs typeface="Segoe UI Semilight" panose="020B0402040204020203" pitchFamily="34" charset="0"/>
              </a:rPr>
            </a:br>
            <a:r>
              <a:rPr lang="en-US" b="0" dirty="0">
                <a:latin typeface="Segoe UI Semilight" panose="020B0402040204020203" pitchFamily="34" charset="0"/>
                <a:cs typeface="Segoe UI Semilight" panose="020B0402040204020203" pitchFamily="34" charset="0"/>
              </a:rPr>
              <a:t>Microsoft Power BI</a:t>
            </a:r>
          </a:p>
          <a:p>
            <a:r>
              <a:rPr lang="en-US" dirty="0">
                <a:hlinkClick r:id="rId3"/>
              </a:rPr>
              <a:t>Read full story here</a:t>
            </a:r>
            <a:endParaRPr lang="en-US" dirty="0"/>
          </a:p>
        </p:txBody>
      </p:sp>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0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Placeholder 14" descr="MCS logo">
            <a:extLst>
              <a:ext uri="{FF2B5EF4-FFF2-40B4-BE49-F238E27FC236}">
                <a16:creationId xmlns:a16="http://schemas.microsoft.com/office/drawing/2014/main" id="{059EFA9F-8DB6-4CF6-B8BB-72FF33B2D281}"/>
              </a:ext>
              <a:ext uri="{C183D7F6-B498-43B3-948B-1728B52AA6E4}">
                <adec:decorative xmlns:adec="http://schemas.microsoft.com/office/drawing/2017/decorative" val="0"/>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a:stretch/>
        </p:blipFill>
        <p:spPr>
          <a:xfrm>
            <a:off x="282865" y="822548"/>
            <a:ext cx="2336802" cy="955492"/>
          </a:xfrm>
        </p:spPr>
      </p:pic>
      <p:pic>
        <p:nvPicPr>
          <p:cNvPr id="20" name="Picture Placeholder 19">
            <a:extLst>
              <a:ext uri="{FF2B5EF4-FFF2-40B4-BE49-F238E27FC236}">
                <a16:creationId xmlns:a16="http://schemas.microsoft.com/office/drawing/2014/main" id="{133489E1-1DC4-4B0F-BD67-534BD8569F9F}"/>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t="5089" b="40620"/>
          <a:stretch/>
        </p:blipFill>
        <p:spPr>
          <a:xfrm>
            <a:off x="2989355" y="0"/>
            <a:ext cx="9202645" cy="3330748"/>
          </a:xfrm>
        </p:spPr>
      </p:pic>
    </p:spTree>
    <p:extLst>
      <p:ext uri="{BB962C8B-B14F-4D97-AF65-F5344CB8AC3E}">
        <p14:creationId xmlns:p14="http://schemas.microsoft.com/office/powerpoint/2010/main" val="38666123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17358" y="2119946"/>
            <a:ext cx="6276666" cy="2154436"/>
          </a:xfrm>
          <a:prstGeom prst="rect">
            <a:avLst/>
          </a:prstGeom>
          <a:noFill/>
        </p:spPr>
        <p:txBody>
          <a:bodyPr wrap="square" lIns="0" tIns="0" rIns="0" bIns="0" rtlCol="0">
            <a:spAutoFit/>
          </a:bodyPr>
          <a:lstStyle/>
          <a:p>
            <a:pPr lvl="0">
              <a:spcAft>
                <a:spcPts val="2400"/>
              </a:spcAft>
            </a:pPr>
            <a:r>
              <a:rPr lang="en-US" sz="2000" b="1" dirty="0"/>
              <a:t>Deploy </a:t>
            </a:r>
            <a:r>
              <a:rPr lang="en-US" sz="2000" dirty="0"/>
              <a:t>an Azure SQL Managed Instance</a:t>
            </a:r>
          </a:p>
          <a:p>
            <a:pPr lvl="0">
              <a:spcAft>
                <a:spcPts val="2400"/>
              </a:spcAft>
            </a:pPr>
            <a:r>
              <a:rPr lang="en-US" sz="2000" dirty="0"/>
              <a:t>Look at </a:t>
            </a:r>
            <a:r>
              <a:rPr lang="en-US" sz="2000" b="1" dirty="0"/>
              <a:t>offline </a:t>
            </a:r>
            <a:r>
              <a:rPr lang="en-US" sz="2000" dirty="0"/>
              <a:t>migration strategies and tools</a:t>
            </a:r>
          </a:p>
          <a:p>
            <a:pPr lvl="0">
              <a:spcAft>
                <a:spcPts val="2400"/>
              </a:spcAft>
            </a:pPr>
            <a:r>
              <a:rPr lang="en-US" sz="2000" dirty="0"/>
              <a:t>Leverage</a:t>
            </a:r>
            <a:r>
              <a:rPr lang="en-US" sz="2000" b="1" dirty="0"/>
              <a:t> online </a:t>
            </a:r>
            <a:r>
              <a:rPr lang="en-US" sz="2000" dirty="0"/>
              <a:t>migration to reduce downtime</a:t>
            </a:r>
          </a:p>
          <a:p>
            <a:pPr lvl="0">
              <a:spcAft>
                <a:spcPts val="2400"/>
              </a:spcAft>
            </a:pPr>
            <a:r>
              <a:rPr lang="en-US" sz="2000" dirty="0"/>
              <a:t>Learn how to migrate other </a:t>
            </a:r>
            <a:r>
              <a:rPr lang="en-US" sz="2000" b="1" dirty="0"/>
              <a:t>instance objects</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354593" y="2119946"/>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354593" y="2740235"/>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354593" y="3360524"/>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354593" y="3961959"/>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2537210"/>
            <a:ext cx="10774442" cy="997196"/>
          </a:xfrm>
        </p:spPr>
        <p:txBody>
          <a:bodyPr/>
          <a:lstStyle/>
          <a:p>
            <a:r>
              <a:rPr lang="en-US" dirty="0"/>
              <a:t>Optimize and manage Azure SQL Managed Instance</a:t>
            </a:r>
            <a:endParaRPr lang="en-US" sz="2000" spc="0" dirty="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4028226"/>
            <a:ext cx="6096000" cy="2277547"/>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lvl="0" indent="-457200">
              <a:spcAft>
                <a:spcPts val="600"/>
              </a:spcAft>
              <a:defRPr/>
            </a:pPr>
            <a:r>
              <a:rPr lang="en-US" sz="1600" dirty="0">
                <a:gradFill>
                  <a:gsLst>
                    <a:gs pos="2917">
                      <a:prstClr val="white"/>
                    </a:gs>
                    <a:gs pos="30000">
                      <a:prstClr val="white"/>
                    </a:gs>
                  </a:gsLst>
                  <a:lin ang="5400000" scaled="0"/>
                </a:gradFill>
              </a:rPr>
              <a:t>Explore Azure SQL Managed Instance</a:t>
            </a:r>
          </a:p>
          <a:p>
            <a:pPr marL="457200" lvl="0" indent="-457200">
              <a:spcAft>
                <a:spcPts val="600"/>
              </a:spcAft>
              <a:defRPr/>
            </a:pPr>
            <a:r>
              <a:rPr lang="en-US" sz="1600" dirty="0">
                <a:gradFill>
                  <a:gsLst>
                    <a:gs pos="2917">
                      <a:prstClr val="white"/>
                    </a:gs>
                    <a:gs pos="30000">
                      <a:prstClr val="white"/>
                    </a:gs>
                  </a:gsLst>
                  <a:lin ang="5400000" scaled="0"/>
                </a:gradFill>
              </a:rPr>
              <a:t>Implement best practices</a:t>
            </a:r>
          </a:p>
          <a:p>
            <a:pPr marL="457200" indent="-457200">
              <a:spcAft>
                <a:spcPts val="600"/>
              </a:spcAft>
              <a:defRPr/>
            </a:pPr>
            <a:r>
              <a:rPr lang="en-US" sz="1600" dirty="0">
                <a:gradFill>
                  <a:gsLst>
                    <a:gs pos="2917">
                      <a:prstClr val="white"/>
                    </a:gs>
                    <a:gs pos="30000">
                      <a:prstClr val="white"/>
                    </a:gs>
                  </a:gsLst>
                  <a:lin ang="5400000" scaled="0"/>
                </a:gradFill>
              </a:rPr>
              <a:t>Verify application</a:t>
            </a:r>
          </a:p>
          <a:p>
            <a:pPr marL="457200" indent="-457200">
              <a:spcAft>
                <a:spcPts val="600"/>
              </a:spcAft>
              <a:defRPr/>
            </a:pPr>
            <a:r>
              <a:rPr lang="en-US" sz="1600" dirty="0">
                <a:gradFill>
                  <a:gsLst>
                    <a:gs pos="2917">
                      <a:prstClr val="white"/>
                    </a:gs>
                    <a:gs pos="30000">
                      <a:prstClr val="white"/>
                    </a:gs>
                  </a:gsLst>
                  <a:lin ang="5400000" scaled="0"/>
                </a:gradFill>
              </a:rPr>
              <a:t>Configure HADR</a:t>
            </a:r>
          </a:p>
          <a:p>
            <a:pPr marL="457200" lvl="0" indent="-457200">
              <a:spcAft>
                <a:spcPts val="600"/>
              </a:spcAft>
              <a:defRPr/>
            </a:pPr>
            <a:r>
              <a:rPr lang="en-US" sz="1600" dirty="0">
                <a:gradFill>
                  <a:gsLst>
                    <a:gs pos="2917">
                      <a:prstClr val="white"/>
                    </a:gs>
                    <a:gs pos="30000">
                      <a:prstClr val="white"/>
                    </a:gs>
                  </a:gsLst>
                  <a:lin ang="5400000" scaled="0"/>
                </a:gradFill>
              </a:rPr>
              <a:t>Use the power of Azure</a:t>
            </a:r>
          </a:p>
          <a:p>
            <a:pPr marL="457200" lvl="0" indent="-457200">
              <a:spcAft>
                <a:spcPts val="600"/>
              </a:spcAft>
              <a:defRPr/>
            </a:pPr>
            <a:r>
              <a:rPr lang="en-US" sz="1600" dirty="0">
                <a:gradFill>
                  <a:gsLst>
                    <a:gs pos="2917">
                      <a:prstClr val="white"/>
                    </a:gs>
                    <a:gs pos="30000">
                      <a:prstClr val="white"/>
                    </a:gs>
                  </a:gsLst>
                  <a:lin ang="5400000" scaled="0"/>
                </a:gradFill>
              </a:rPr>
              <a:t>Summary</a:t>
            </a:r>
          </a:p>
        </p:txBody>
      </p:sp>
      <p:grpSp>
        <p:nvGrpSpPr>
          <p:cNvPr id="21" name="Group 260">
            <a:extLst>
              <a:ext uri="{FF2B5EF4-FFF2-40B4-BE49-F238E27FC236}">
                <a16:creationId xmlns:a16="http://schemas.microsoft.com/office/drawing/2014/main" id="{31C6F225-B448-4164-B1DE-755F57DF5848}"/>
              </a:ext>
            </a:extLst>
          </p:cNvPr>
          <p:cNvGrpSpPr>
            <a:grpSpLocks noChangeAspect="1"/>
          </p:cNvGrpSpPr>
          <p:nvPr/>
        </p:nvGrpSpPr>
        <p:grpSpPr bwMode="auto">
          <a:xfrm>
            <a:off x="832342" y="1924878"/>
            <a:ext cx="864019" cy="864019"/>
            <a:chOff x="388" y="3388"/>
            <a:chExt cx="359" cy="359"/>
          </a:xfrm>
        </p:grpSpPr>
        <p:sp>
          <p:nvSpPr>
            <p:cNvPr id="22" name="AutoShape 259">
              <a:extLst>
                <a:ext uri="{FF2B5EF4-FFF2-40B4-BE49-F238E27FC236}">
                  <a16:creationId xmlns:a16="http://schemas.microsoft.com/office/drawing/2014/main" id="{9B08CB7A-6019-4212-A11D-D69A1CE405CD}"/>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61">
              <a:extLst>
                <a:ext uri="{FF2B5EF4-FFF2-40B4-BE49-F238E27FC236}">
                  <a16:creationId xmlns:a16="http://schemas.microsoft.com/office/drawing/2014/main" id="{E0659BC9-CAF6-4308-B06F-3BF92A1A6B8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62">
              <a:extLst>
                <a:ext uri="{FF2B5EF4-FFF2-40B4-BE49-F238E27FC236}">
                  <a16:creationId xmlns:a16="http://schemas.microsoft.com/office/drawing/2014/main" id="{EAAADADA-B94B-412C-8873-EFB5BF8BCE7E}"/>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63">
              <a:extLst>
                <a:ext uri="{FF2B5EF4-FFF2-40B4-BE49-F238E27FC236}">
                  <a16:creationId xmlns:a16="http://schemas.microsoft.com/office/drawing/2014/main" id="{416828ED-E1B6-4D13-A693-06A986D15EB3}"/>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64">
              <a:extLst>
                <a:ext uri="{FF2B5EF4-FFF2-40B4-BE49-F238E27FC236}">
                  <a16:creationId xmlns:a16="http://schemas.microsoft.com/office/drawing/2014/main" id="{798F6492-1E99-4860-976A-F3246DC42A82}"/>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7" name="Freeform 265">
              <a:extLst>
                <a:ext uri="{FF2B5EF4-FFF2-40B4-BE49-F238E27FC236}">
                  <a16:creationId xmlns:a16="http://schemas.microsoft.com/office/drawing/2014/main" id="{E3131C37-1602-4C21-91F0-576D4C58C06A}"/>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66">
              <a:extLst>
                <a:ext uri="{FF2B5EF4-FFF2-40B4-BE49-F238E27FC236}">
                  <a16:creationId xmlns:a16="http://schemas.microsoft.com/office/drawing/2014/main" id="{AE54B070-BA1A-4CB1-8425-BFD8CCCD0CD4}"/>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67">
              <a:extLst>
                <a:ext uri="{FF2B5EF4-FFF2-40B4-BE49-F238E27FC236}">
                  <a16:creationId xmlns:a16="http://schemas.microsoft.com/office/drawing/2014/main" id="{78086D84-0609-48A7-BF6E-2C863025DA31}"/>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68">
              <a:extLst>
                <a:ext uri="{FF2B5EF4-FFF2-40B4-BE49-F238E27FC236}">
                  <a16:creationId xmlns:a16="http://schemas.microsoft.com/office/drawing/2014/main" id="{E9A5F5D8-F7C2-4883-9396-6D925144C031}"/>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Optimize and manage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The Power of PaaS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Microsoft Defender for Cloud</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SQL Insights</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Verify</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dirty="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dirty="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dirty="0">
                  <a:solidFill>
                    <a:schemeClr val="tx1"/>
                  </a:solidFill>
                </a:rPr>
                <a:t>Verify workload and application</a:t>
              </a:r>
            </a:p>
          </p:txBody>
        </p:sp>
      </p:grpSp>
    </p:spTree>
    <p:extLst>
      <p:ext uri="{BB962C8B-B14F-4D97-AF65-F5344CB8AC3E}">
        <p14:creationId xmlns:p14="http://schemas.microsoft.com/office/powerpoint/2010/main" val="408981854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Explore Azure SQL Managed Instance</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778810"/>
            <a:ext cx="8686800" cy="3305520"/>
          </a:xfrm>
          <a:prstGeom prst="rect">
            <a:avLst/>
          </a:prstGeom>
          <a:noFill/>
        </p:spPr>
        <p:txBody>
          <a:bodyPr wrap="square">
            <a:spAutoFit/>
          </a:bodyPr>
          <a:lstStyle/>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Explore the Azure portal</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What CLI options do I have?</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Is it the same T-SQL?</a:t>
            </a:r>
          </a:p>
        </p:txBody>
      </p:sp>
      <p:pic>
        <p:nvPicPr>
          <p:cNvPr id="3" name="Picture 2" descr="Image">
            <a:extLst>
              <a:ext uri="{FF2B5EF4-FFF2-40B4-BE49-F238E27FC236}">
                <a16:creationId xmlns:a16="http://schemas.microsoft.com/office/drawing/2014/main" id="{3577923F-C6CE-4699-827A-56E866B444E2}"/>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28793" y="1778810"/>
            <a:ext cx="936282" cy="74087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89">
            <a:extLst>
              <a:ext uri="{FF2B5EF4-FFF2-40B4-BE49-F238E27FC236}">
                <a16:creationId xmlns:a16="http://schemas.microsoft.com/office/drawing/2014/main" id="{1B17E572-E5AF-4D81-BDE8-7ACF52E1AFA3}"/>
              </a:ext>
            </a:extLst>
          </p:cNvPr>
          <p:cNvGrpSpPr>
            <a:grpSpLocks noChangeAspect="1"/>
          </p:cNvGrpSpPr>
          <p:nvPr/>
        </p:nvGrpSpPr>
        <p:grpSpPr bwMode="auto">
          <a:xfrm>
            <a:off x="427603" y="3152001"/>
            <a:ext cx="738662" cy="553998"/>
            <a:chOff x="1614" y="1826"/>
            <a:chExt cx="312" cy="234"/>
          </a:xfrm>
        </p:grpSpPr>
        <p:sp>
          <p:nvSpPr>
            <p:cNvPr id="17" name="AutoShape 188">
              <a:extLst>
                <a:ext uri="{FF2B5EF4-FFF2-40B4-BE49-F238E27FC236}">
                  <a16:creationId xmlns:a16="http://schemas.microsoft.com/office/drawing/2014/main" id="{09C41574-865C-48CB-A6DD-CD3291166380}"/>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Rectangle 190">
              <a:extLst>
                <a:ext uri="{FF2B5EF4-FFF2-40B4-BE49-F238E27FC236}">
                  <a16:creationId xmlns:a16="http://schemas.microsoft.com/office/drawing/2014/main" id="{D44F9E67-6658-482D-BB2F-E66CB491FF1B}"/>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Rectangle 191">
              <a:extLst>
                <a:ext uri="{FF2B5EF4-FFF2-40B4-BE49-F238E27FC236}">
                  <a16:creationId xmlns:a16="http://schemas.microsoft.com/office/drawing/2014/main" id="{A212CCB8-A6A7-4957-B837-F314C1ED5ED8}"/>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192">
              <a:extLst>
                <a:ext uri="{FF2B5EF4-FFF2-40B4-BE49-F238E27FC236}">
                  <a16:creationId xmlns:a16="http://schemas.microsoft.com/office/drawing/2014/main" id="{A074E875-9E70-4E38-B06A-853552185295}"/>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193">
              <a:extLst>
                <a:ext uri="{FF2B5EF4-FFF2-40B4-BE49-F238E27FC236}">
                  <a16:creationId xmlns:a16="http://schemas.microsoft.com/office/drawing/2014/main" id="{940E9AB1-0AA2-4461-A602-1727493B3F34}"/>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Oval 194">
              <a:extLst>
                <a:ext uri="{FF2B5EF4-FFF2-40B4-BE49-F238E27FC236}">
                  <a16:creationId xmlns:a16="http://schemas.microsoft.com/office/drawing/2014/main" id="{2D137961-05DD-4342-8397-5FE90433FA74}"/>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 name="Freeform 195">
              <a:extLst>
                <a:ext uri="{FF2B5EF4-FFF2-40B4-BE49-F238E27FC236}">
                  <a16:creationId xmlns:a16="http://schemas.microsoft.com/office/drawing/2014/main" id="{D4F2213F-4334-4A46-8FC6-BED49375FE1F}"/>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Freeform 196">
              <a:extLst>
                <a:ext uri="{FF2B5EF4-FFF2-40B4-BE49-F238E27FC236}">
                  <a16:creationId xmlns:a16="http://schemas.microsoft.com/office/drawing/2014/main" id="{7D83BCC9-D82B-428F-8611-C7498D5E903D}"/>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Freeform 197">
              <a:extLst>
                <a:ext uri="{FF2B5EF4-FFF2-40B4-BE49-F238E27FC236}">
                  <a16:creationId xmlns:a16="http://schemas.microsoft.com/office/drawing/2014/main" id="{4EECE9BF-790B-4C94-86DB-4017007B5D7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Freeform 198">
              <a:extLst>
                <a:ext uri="{FF2B5EF4-FFF2-40B4-BE49-F238E27FC236}">
                  <a16:creationId xmlns:a16="http://schemas.microsoft.com/office/drawing/2014/main" id="{55175234-F72D-44CC-BCD1-B58E727CCA3E}"/>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Rectangle 199">
              <a:extLst>
                <a:ext uri="{FF2B5EF4-FFF2-40B4-BE49-F238E27FC236}">
                  <a16:creationId xmlns:a16="http://schemas.microsoft.com/office/drawing/2014/main" id="{76061683-2F82-4275-BAE7-226470A0DBDF}"/>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 name="Freeform: Shape 3">
            <a:extLst>
              <a:ext uri="{FF2B5EF4-FFF2-40B4-BE49-F238E27FC236}">
                <a16:creationId xmlns:a16="http://schemas.microsoft.com/office/drawing/2014/main" id="{4F4B55D3-F270-45CC-9573-C93594D53B9D}"/>
              </a:ext>
            </a:extLst>
          </p:cNvPr>
          <p:cNvSpPr/>
          <p:nvPr/>
        </p:nvSpPr>
        <p:spPr bwMode="auto">
          <a:xfrm>
            <a:off x="343413" y="4565798"/>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DD89A34-DA92-46C4-9121-3E02BBBAD75A}"/>
              </a:ext>
            </a:extLst>
          </p:cNvPr>
          <p:cNvSpPr txBox="1"/>
          <p:nvPr/>
        </p:nvSpPr>
        <p:spPr>
          <a:xfrm>
            <a:off x="6309825" y="4558683"/>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aka.ms/azuretsqldiff</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435872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SQL Configuration and admin tasks</a:t>
            </a:r>
          </a:p>
        </p:txBody>
      </p:sp>
      <p:graphicFrame>
        <p:nvGraphicFramePr>
          <p:cNvPr id="5" name="Diagram 4">
            <a:extLst>
              <a:ext uri="{FF2B5EF4-FFF2-40B4-BE49-F238E27FC236}">
                <a16:creationId xmlns:a16="http://schemas.microsoft.com/office/drawing/2014/main" id="{2EA4037B-6378-4248-9A9F-7E70B42ADE3A}"/>
              </a:ext>
            </a:extLst>
          </p:cNvPr>
          <p:cNvGraphicFramePr/>
          <p:nvPr>
            <p:extLst>
              <p:ext uri="{D42A27DB-BD31-4B8C-83A1-F6EECF244321}">
                <p14:modId xmlns:p14="http://schemas.microsoft.com/office/powerpoint/2010/main" val="2358792188"/>
              </p:ext>
            </p:extLst>
          </p:nvPr>
        </p:nvGraphicFramePr>
        <p:xfrm>
          <a:off x="1237293" y="1631238"/>
          <a:ext cx="9717413" cy="4519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07417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291558"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Explore Azure SQL Managed Instance</a:t>
            </a:r>
            <a:endParaRPr lang="en-US" sz="4400" spc="0" dirty="0">
              <a:solidFill>
                <a:schemeClr val="accent2"/>
              </a:solidFill>
            </a:endParaRPr>
          </a:p>
        </p:txBody>
      </p:sp>
    </p:spTree>
    <p:extLst>
      <p:ext uri="{BB962C8B-B14F-4D97-AF65-F5344CB8AC3E}">
        <p14:creationId xmlns:p14="http://schemas.microsoft.com/office/powerpoint/2010/main" val="39944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Implement best practices</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557585"/>
            <a:ext cx="8686800" cy="4635115"/>
          </a:xfrm>
          <a:prstGeom prst="rect">
            <a:avLst/>
          </a:prstGeom>
          <a:noFill/>
        </p:spPr>
        <p:txBody>
          <a:bodyPr wrap="square">
            <a:spAutoFit/>
          </a:bodyPr>
          <a:lstStyle/>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Azure Hybrid Benefit (AHB)</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Customize maintenance window</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Secure Azure SQL Managed Instance</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Monitoring service and resource health</a:t>
            </a:r>
          </a:p>
        </p:txBody>
      </p:sp>
      <p:pic>
        <p:nvPicPr>
          <p:cNvPr id="9" name="Graphic 8" descr="Contract with solid fill">
            <a:extLst>
              <a:ext uri="{FF2B5EF4-FFF2-40B4-BE49-F238E27FC236}">
                <a16:creationId xmlns:a16="http://schemas.microsoft.com/office/drawing/2014/main" id="{E7BA6C08-A53B-41DD-BBAF-4314DA9B5B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100" y="1452716"/>
            <a:ext cx="914400" cy="914400"/>
          </a:xfrm>
          <a:prstGeom prst="rect">
            <a:avLst/>
          </a:prstGeom>
        </p:spPr>
      </p:pic>
      <p:pic>
        <p:nvPicPr>
          <p:cNvPr id="11" name="Graphic 10" descr="Tools with solid fill">
            <a:extLst>
              <a:ext uri="{FF2B5EF4-FFF2-40B4-BE49-F238E27FC236}">
                <a16:creationId xmlns:a16="http://schemas.microsoft.com/office/drawing/2014/main" id="{12F63F6C-62F2-4DF8-B663-C05C253246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31" y="2691581"/>
            <a:ext cx="914400" cy="914400"/>
          </a:xfrm>
          <a:prstGeom prst="rect">
            <a:avLst/>
          </a:prstGeom>
        </p:spPr>
      </p:pic>
      <p:pic>
        <p:nvPicPr>
          <p:cNvPr id="13" name="Graphic 12" descr="Key with solid fill">
            <a:extLst>
              <a:ext uri="{FF2B5EF4-FFF2-40B4-BE49-F238E27FC236}">
                <a16:creationId xmlns:a16="http://schemas.microsoft.com/office/drawing/2014/main" id="{5D03FE99-E7E3-4C25-B721-E740594EA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100" y="4047499"/>
            <a:ext cx="914400" cy="914400"/>
          </a:xfrm>
          <a:prstGeom prst="rect">
            <a:avLst/>
          </a:prstGeom>
        </p:spPr>
      </p:pic>
      <p:pic>
        <p:nvPicPr>
          <p:cNvPr id="15" name="Graphic 14" descr="Stethoscope with solid fill">
            <a:extLst>
              <a:ext uri="{FF2B5EF4-FFF2-40B4-BE49-F238E27FC236}">
                <a16:creationId xmlns:a16="http://schemas.microsoft.com/office/drawing/2014/main" id="{B895CEAA-EACF-4B1A-B087-2A7F862E23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8849" y="5286364"/>
            <a:ext cx="914400" cy="914400"/>
          </a:xfrm>
          <a:prstGeom prst="rect">
            <a:avLst/>
          </a:prstGeom>
        </p:spPr>
      </p:pic>
    </p:spTree>
    <p:extLst>
      <p:ext uri="{BB962C8B-B14F-4D97-AF65-F5344CB8AC3E}">
        <p14:creationId xmlns:p14="http://schemas.microsoft.com/office/powerpoint/2010/main" val="193997914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Secure Azure SQL Managed Instance</a:t>
            </a:r>
          </a:p>
        </p:txBody>
      </p:sp>
      <p:sp>
        <p:nvSpPr>
          <p:cNvPr id="6" name="TextBox 5">
            <a:extLst>
              <a:ext uri="{FF2B5EF4-FFF2-40B4-BE49-F238E27FC236}">
                <a16:creationId xmlns:a16="http://schemas.microsoft.com/office/drawing/2014/main" id="{6F7BE95D-2ABB-4AA2-91A3-E10E68CFFEA4}"/>
              </a:ext>
            </a:extLst>
          </p:cNvPr>
          <p:cNvSpPr txBox="1"/>
          <p:nvPr/>
        </p:nvSpPr>
        <p:spPr>
          <a:xfrm>
            <a:off x="293493" y="1892660"/>
            <a:ext cx="10165326" cy="3564053"/>
          </a:xfrm>
          <a:prstGeom prst="rect">
            <a:avLst/>
          </a:prstGeom>
          <a:noFill/>
        </p:spPr>
        <p:txBody>
          <a:bodyPr wrap="square">
            <a:spAutoFit/>
          </a:bodyPr>
          <a:lstStyle/>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Disable public endpoint</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Azure Role-Based Access Control (RBAC) policies</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Use minimum TLS</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Consider AAD only</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Configure storage endpoint policy</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Use managed identities for Azure applications</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Setup SQL Server Audit</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Evaluate TDE with BYOK</a:t>
            </a:r>
          </a:p>
        </p:txBody>
      </p:sp>
    </p:spTree>
    <p:extLst>
      <p:ext uri="{BB962C8B-B14F-4D97-AF65-F5344CB8AC3E}">
        <p14:creationId xmlns:p14="http://schemas.microsoft.com/office/powerpoint/2010/main" val="885487663"/>
      </p:ext>
    </p:extLst>
  </p:cSld>
  <p:clrMapOvr>
    <a:masterClrMapping/>
  </p:clrMapOvr>
  <p:transition>
    <p:fade/>
  </p:transition>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schemas.microsoft.com/office/2006/documentManagement/types"/>
    <ds:schemaRef ds:uri="http://purl.org/dc/terms/"/>
    <ds:schemaRef ds:uri="http://purl.org/dc/elements/1.1/"/>
    <ds:schemaRef ds:uri="http://schemas.microsoft.com/office/infopath/2007/PartnerControls"/>
    <ds:schemaRef ds:uri="http://schemas.microsoft.com/sharepoint/v3"/>
    <ds:schemaRef ds:uri="230e9df3-be65-4c73-a93b-d1236ebd677e"/>
    <ds:schemaRef ds:uri="http://schemas.microsoft.com/office/2006/metadata/properties"/>
    <ds:schemaRef ds:uri="72c0272b-f05b-475f-9459-f7525b8ef3e1"/>
    <ds:schemaRef ds:uri="3ae6f26d-9444-4782-a775-fd15bae28999"/>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3148</TotalTime>
  <Words>11047</Words>
  <Application>Microsoft Office PowerPoint</Application>
  <PresentationFormat>Widescreen</PresentationFormat>
  <Paragraphs>1714</Paragraphs>
  <Slides>122</Slides>
  <Notes>118</Notes>
  <HiddenSlides>7</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122</vt:i4>
      </vt:variant>
    </vt:vector>
  </HeadingPairs>
  <TitlesOfParts>
    <vt:vector size="132" baseType="lpstr">
      <vt:lpstr>Arial</vt:lpstr>
      <vt:lpstr>Calibri</vt:lpstr>
      <vt:lpstr>Segoe UI</vt:lpstr>
      <vt:lpstr>Segoe UI Light</vt:lpstr>
      <vt:lpstr>Segoe UI Semibold</vt:lpstr>
      <vt:lpstr>Segoe UI Semilight</vt:lpstr>
      <vt:lpstr>SegoeUI</vt:lpstr>
      <vt:lpstr>Wingdings</vt:lpstr>
      <vt:lpstr>1_WHITE TEMPLATE</vt:lpstr>
      <vt:lpstr>2_WHITE TEMPLATE</vt:lpstr>
      <vt:lpstr>PowerPoint Presentation</vt:lpstr>
      <vt:lpstr>Welcome to the Migrate SQL Server to Azure  Workshop!</vt:lpstr>
      <vt:lpstr>Migrate SQL Server to Azure Workshop</vt:lpstr>
      <vt:lpstr>Migration scenarios</vt:lpstr>
      <vt:lpstr>Basic migration - SQL Server 2016</vt:lpstr>
      <vt:lpstr>Advanced migration - SQL Server 2019</vt:lpstr>
      <vt:lpstr>Migrate SQL Server to Azure Fundamentals</vt:lpstr>
      <vt:lpstr>Azure Ecosystem</vt:lpstr>
      <vt:lpstr>Azure Trust</vt:lpstr>
      <vt:lpstr>   zure SQL</vt:lpstr>
      <vt:lpstr>Demo Azure SQL in the marketplace</vt:lpstr>
      <vt:lpstr>SQL Server on Azure Virtual Machines</vt:lpstr>
      <vt:lpstr>Azure Virtual Machine Sizes</vt:lpstr>
      <vt:lpstr>Azure SQL Managed Instance</vt:lpstr>
      <vt:lpstr>Service tiers – Deployment options</vt:lpstr>
      <vt:lpstr>Azure Pricing Tips</vt:lpstr>
      <vt:lpstr>What’s driving migrations to Azure?</vt:lpstr>
      <vt:lpstr>Cloud migration strategies</vt:lpstr>
      <vt:lpstr>Cloud migration phases</vt:lpstr>
      <vt:lpstr> Database migration process overview</vt:lpstr>
      <vt:lpstr>Azure Migration Tools</vt:lpstr>
      <vt:lpstr>PowerPoint Presentation</vt:lpstr>
      <vt:lpstr>PowerPoint Presentation</vt:lpstr>
      <vt:lpstr>PowerPoint Presentation</vt:lpstr>
      <vt:lpstr>SQL Server on Linux migrations</vt:lpstr>
      <vt:lpstr>Summary</vt:lpstr>
      <vt:lpstr>Assess SQL Server</vt:lpstr>
      <vt:lpstr>Discover and Assess SQL Server to Migrate</vt:lpstr>
      <vt:lpstr>Azure Migrate: A Central Hub for Datacenter Migration</vt:lpstr>
      <vt:lpstr>Assess SQL Servers on VMware for Azure readiness with Azure Migrate</vt:lpstr>
      <vt:lpstr>Demo Discover SQL Server using Azure Migrate</vt:lpstr>
      <vt:lpstr>PowerPoint Presentation</vt:lpstr>
      <vt:lpstr>Assess SQL Server Migration</vt:lpstr>
      <vt:lpstr>Basic migration - SQL Server 2016</vt:lpstr>
      <vt:lpstr>Assessing the basic migration scenario</vt:lpstr>
      <vt:lpstr>Demo Assess a basic SQL Server migration</vt:lpstr>
      <vt:lpstr>Advanced migration - SQL Server 2019</vt:lpstr>
      <vt:lpstr>Assessing the advanced migration scenario</vt:lpstr>
      <vt:lpstr>Demo Assess an advanced SQL Server migration</vt:lpstr>
      <vt:lpstr>Plan for migration to Azure Virtual Machine</vt:lpstr>
      <vt:lpstr>Plan for migration to Azure SQL Managed Instance</vt:lpstr>
      <vt:lpstr>Summary</vt:lpstr>
      <vt:lpstr>Migrate SQL Server to Azure Virtual Machine</vt:lpstr>
      <vt:lpstr>Migrate SQL Server to Azure Virtual Machine</vt:lpstr>
      <vt:lpstr>Review the assessment and plan</vt:lpstr>
      <vt:lpstr>Deploy SQL Server in Azure Virtual Machine</vt:lpstr>
      <vt:lpstr>Demo Deploy SQL Server in Azure Virtual Machine</vt:lpstr>
      <vt:lpstr>Offline database migration to Azure Virtual Machine</vt:lpstr>
      <vt:lpstr>Demo Offline database migration to Azure Virtual Machine</vt:lpstr>
      <vt:lpstr>PowerPoint Presentation</vt:lpstr>
      <vt:lpstr>Online database migration to Azure Virtual Machine</vt:lpstr>
      <vt:lpstr>Migrate other objects</vt:lpstr>
      <vt:lpstr>Customer stories</vt:lpstr>
      <vt:lpstr>PowerPoint Presentation</vt:lpstr>
      <vt:lpstr>Summary</vt:lpstr>
      <vt:lpstr>Optimize and manage SQL Server in Azure Virtual Machine</vt:lpstr>
      <vt:lpstr>Optimize  and manage SQL Server in Azure Virtual Machine</vt:lpstr>
      <vt:lpstr>Using the SQL IaaS Agent extension</vt:lpstr>
      <vt:lpstr>Demo Explore Azure and the SQL IaaS Agent extension</vt:lpstr>
      <vt:lpstr>Secure SQL Server in Azure Virtual Machine</vt:lpstr>
      <vt:lpstr>Optimizing storage</vt:lpstr>
      <vt:lpstr>Don’t forget about SQL Server</vt:lpstr>
      <vt:lpstr>Backup/restore</vt:lpstr>
      <vt:lpstr>Backup storage options explained</vt:lpstr>
      <vt:lpstr>Demo Backups in Azure Virtual Machine</vt:lpstr>
      <vt:lpstr>Failover Cluster instances in Azure Virtual Machines</vt:lpstr>
      <vt:lpstr>Always On Availability Groups</vt:lpstr>
      <vt:lpstr>High Availability requirements for SQL Server VMs</vt:lpstr>
      <vt:lpstr>Multi subnet Zone Redundant FCI  - HA scenario</vt:lpstr>
      <vt:lpstr>Multi subnet AG  - HA scenario </vt:lpstr>
      <vt:lpstr>Demo New experiences for availability in Azure Virtual Machine</vt:lpstr>
      <vt:lpstr>Verify your application</vt:lpstr>
      <vt:lpstr>Demo Verify your workload</vt:lpstr>
      <vt:lpstr>Setup Microsoft Defender for SQL</vt:lpstr>
      <vt:lpstr>Setup SQL Insights</vt:lpstr>
      <vt:lpstr>Setup SQL Assessment</vt:lpstr>
      <vt:lpstr>Demo Using the power of Azure</vt:lpstr>
      <vt:lpstr>Summary</vt:lpstr>
      <vt:lpstr>Migrate to Azure SQL Managed Instance</vt:lpstr>
      <vt:lpstr>Migrate SQL Server to Azure SQL Managed Instance</vt:lpstr>
      <vt:lpstr>Review the assessment and plan</vt:lpstr>
      <vt:lpstr>Deploy Azure SQL Managed Instance</vt:lpstr>
      <vt:lpstr>Demo Deploy Azure SQL Managed Instance</vt:lpstr>
      <vt:lpstr>Offline database migration to Azure SQL Managed Instance</vt:lpstr>
      <vt:lpstr>Online database migration to Azure SQL Managed Instance</vt:lpstr>
      <vt:lpstr>Link feature for Managed Instance for Migration</vt:lpstr>
      <vt:lpstr>Demo Online migration to Azure SQL Managed Instance</vt:lpstr>
      <vt:lpstr>PowerPoint Presentation</vt:lpstr>
      <vt:lpstr>Migrate other objects</vt:lpstr>
      <vt:lpstr>Customer stories</vt:lpstr>
      <vt:lpstr>PowerPoint Presentation</vt:lpstr>
      <vt:lpstr>PowerPoint Presentation</vt:lpstr>
      <vt:lpstr>Optimize and manage Azure SQL Managed Instance</vt:lpstr>
      <vt:lpstr>Optimize and manage Azure SQL Managed Instance</vt:lpstr>
      <vt:lpstr>Explore Azure SQL Managed Instance</vt:lpstr>
      <vt:lpstr>SQL Configuration and admin tasks</vt:lpstr>
      <vt:lpstr>Demo Explore Azure SQL Managed Instance</vt:lpstr>
      <vt:lpstr>Implement best practices</vt:lpstr>
      <vt:lpstr>Secure Azure SQL Managed Instance</vt:lpstr>
      <vt:lpstr>Demo Best practices for Azure SQL Managed Instance</vt:lpstr>
      <vt:lpstr>Verify workload and application</vt:lpstr>
      <vt:lpstr>Demo Verify workload</vt:lpstr>
      <vt:lpstr>Configure HADR</vt:lpstr>
      <vt:lpstr>Demo Built-in HADR for Azure SQL Managed Instance</vt:lpstr>
      <vt:lpstr>Use the power of Azure</vt:lpstr>
      <vt:lpstr>Demo Microsoft Defender and SQL Insights</vt:lpstr>
      <vt:lpstr>PowerPoint Presentation</vt:lpstr>
      <vt:lpstr>Migrate Azure SQL Virtual Machine to Managed Instance</vt:lpstr>
      <vt:lpstr>Migrate from Azure Virtual Machine to Azure SQL Managed Instance</vt:lpstr>
      <vt:lpstr>Basic migration - SQL Server 2016</vt:lpstr>
      <vt:lpstr>Assess the migration</vt:lpstr>
      <vt:lpstr>Online migration from IaaS to PaaS</vt:lpstr>
      <vt:lpstr>Demo Migrate online from IaaS to PaaS</vt:lpstr>
      <vt:lpstr>PowerPoint Presentation</vt:lpstr>
      <vt:lpstr>Optimize the migration</vt:lpstr>
      <vt:lpstr>Migration futures</vt:lpstr>
      <vt:lpstr>Resources</vt:lpstr>
      <vt:lpstr>Azure Database Migration Guides</vt:lpstr>
      <vt:lpstr>Additional Resources</vt:lpstr>
      <vt:lpstr>Azure Migration and  Modernization Program (AMP)</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2</cp:revision>
  <cp:lastPrinted>2020-09-29T11:30:15Z</cp:lastPrinted>
  <dcterms:created xsi:type="dcterms:W3CDTF">2020-07-30T15:44:50Z</dcterms:created>
  <dcterms:modified xsi:type="dcterms:W3CDTF">2021-12-04T16:54:08Z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